
<file path=[Content_Types].xml><?xml version="1.0" encoding="utf-8"?>
<Types xmlns="http://schemas.openxmlformats.org/package/2006/content-types">
  <Default Extension="xlsx" ContentType="application/vnd.openxmlformats-officedocument.spreadsheetml.sheet"/>
  <Default Extension="wdp" ContentType="image/vnd.ms-photo"/>
  <Default Extension="png" ContentType="image/png"/>
  <Default Extension="jpeg" ContentType="image/jpe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handoutMasterIdLst>
    <p:handoutMasterId r:id="rId17"/>
  </p:handoutMasterIdLst>
  <p:sldIdLst>
    <p:sldId id="257" r:id="rId3"/>
    <p:sldId id="256" r:id="rId4"/>
    <p:sldId id="316" r:id="rId6"/>
    <p:sldId id="724" r:id="rId7"/>
    <p:sldId id="816" r:id="rId8"/>
    <p:sldId id="297" r:id="rId9"/>
    <p:sldId id="315" r:id="rId10"/>
    <p:sldId id="817" r:id="rId11"/>
    <p:sldId id="259" r:id="rId12"/>
    <p:sldId id="267" r:id="rId13"/>
    <p:sldId id="263" r:id="rId14"/>
    <p:sldId id="265" r:id="rId15"/>
    <p:sldId id="312"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1C1"/>
    <a:srgbClr val="F6F6F6"/>
    <a:srgbClr val="E8E8EA"/>
    <a:srgbClr val="DEDEE0"/>
    <a:srgbClr val="E5E5E7"/>
    <a:srgbClr val="E9E9EB"/>
    <a:srgbClr val="F8F8F8"/>
    <a:srgbClr val="FAFAFA"/>
    <a:srgbClr val="D9D9DB"/>
    <a:srgbClr val="E1E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78" autoAdjust="0"/>
    <p:restoredTop sz="94431" autoAdjust="0"/>
  </p:normalViewPr>
  <p:slideViewPr>
    <p:cSldViewPr snapToGrid="0" showGuides="1">
      <p:cViewPr varScale="1">
        <p:scale>
          <a:sx n="81" d="100"/>
          <a:sy n="81" d="100"/>
        </p:scale>
        <p:origin x="610" y="283"/>
      </p:cViewPr>
      <p:guideLst>
        <p:guide orient="horz" pos="2156"/>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handoutMaster" Target="handoutMasters/handoutMaster1.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4335748792271"/>
          <c:y val="0.0327910633464925"/>
          <c:w val="0.83237922705314"/>
          <c:h val="0.647831080922695"/>
        </c:manualLayout>
      </c:layout>
      <c:lineChart>
        <c:grouping val="standard"/>
        <c:varyColors val="0"/>
        <c:ser>
          <c:idx val="0"/>
          <c:order val="0"/>
          <c:tx>
            <c:strRef>
              <c:f>Sheet1!$B$1</c:f>
              <c:strCache>
                <c:ptCount val="1"/>
                <c:pt idx="0">
                  <c:v>年产值（万元）</c:v>
                </c:pt>
              </c:strCache>
            </c:strRef>
          </c:tx>
          <c:spPr>
            <a:ln w="34925" cap="rnd">
              <a:solidFill>
                <a:schemeClr val="accent5">
                  <a:shade val="76000"/>
                </a:schemeClr>
              </a:solidFill>
              <a:round/>
            </a:ln>
            <a:effectLst>
              <a:outerShdw blurRad="57150" dist="19050" dir="5400000" algn="ctr" rotWithShape="0">
                <a:srgbClr val="000000">
                  <a:alpha val="63000"/>
                </a:srgbClr>
              </a:outerShdw>
            </a:effectLst>
          </c:spPr>
          <c:marker>
            <c:symbol val="circle"/>
            <c:size val="6"/>
            <c:spPr>
              <a:gradFill rotWithShape="1">
                <a:gsLst>
                  <a:gs pos="0">
                    <a:schemeClr val="accent5">
                      <a:shade val="76000"/>
                      <a:satMod val="103000"/>
                      <a:lumMod val="102000"/>
                      <a:tint val="94000"/>
                    </a:schemeClr>
                  </a:gs>
                  <a:gs pos="50000">
                    <a:schemeClr val="accent5">
                      <a:shade val="76000"/>
                      <a:satMod val="110000"/>
                      <a:lumMod val="100000"/>
                      <a:shade val="100000"/>
                    </a:schemeClr>
                  </a:gs>
                  <a:gs pos="100000">
                    <a:schemeClr val="accent5">
                      <a:shade val="76000"/>
                      <a:lumMod val="99000"/>
                      <a:satMod val="120000"/>
                      <a:shade val="78000"/>
                    </a:schemeClr>
                  </a:gs>
                </a:gsLst>
                <a:lin ang="5400000" scaled="0"/>
              </a:gradFill>
              <a:ln w="9525">
                <a:solidFill>
                  <a:schemeClr val="accent5">
                    <a:shade val="76000"/>
                  </a:schemeClr>
                </a:solidFill>
                <a:round/>
              </a:ln>
              <a:effectLst>
                <a:outerShdw blurRad="57150" dist="19050" dir="5400000" algn="ctr" rotWithShape="0">
                  <a:srgbClr val="000000">
                    <a:alpha val="63000"/>
                  </a:srgbClr>
                </a:outerShdw>
              </a:effectLst>
            </c:spPr>
          </c:marker>
          <c:dLbls>
            <c:numFmt formatCode="General" sourceLinked="1"/>
            <c:spPr>
              <a:noFill/>
              <a:ln>
                <a:noFill/>
              </a:ln>
              <a:effectLst/>
            </c:spPr>
            <c:txPr>
              <a:bodyPr rot="0" spcFirstLastPara="1" vertOverflow="ellipsis" horzOverflow="overflow" vert="horz" wrap="square" lIns="38100" tIns="19050" rIns="38100" bIns="19050" anchor="ctr" anchorCtr="1">
                <a:spAutoFit/>
              </a:bodyPr>
              <a:lstStyle/>
              <a:p>
                <a:pPr>
                  <a:defRPr sz="1195" b="0" i="0" u="none" strike="noStrike" kern="1200" baseline="0">
                    <a:solidFill>
                      <a:schemeClr val="tx1">
                        <a:lumMod val="75000"/>
                        <a:lumOff val="25000"/>
                      </a:schemeClr>
                    </a:solidFill>
                    <a:latin typeface="+mn-lt"/>
                    <a:ea typeface="+mn-ea"/>
                    <a:cs typeface="+mn-cs"/>
                  </a:defRPr>
                </a:pP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Sheet1!$A$2:$A$21</c:f>
              <c:numCache>
                <c:formatCode>General</c:formatCode>
                <c:ptCount val="20"/>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pt idx="15">
                  <c:v>2020</c:v>
                </c:pt>
                <c:pt idx="16">
                  <c:v>2021</c:v>
                </c:pt>
                <c:pt idx="17">
                  <c:v>2022</c:v>
                </c:pt>
                <c:pt idx="18">
                  <c:v>2023</c:v>
                </c:pt>
                <c:pt idx="19">
                  <c:v>2024</c:v>
                </c:pt>
              </c:numCache>
            </c:numRef>
          </c:cat>
          <c:val>
            <c:numRef>
              <c:f>Sheet1!$B$2:$B$21</c:f>
              <c:numCache>
                <c:formatCode>General</c:formatCode>
                <c:ptCount val="20"/>
                <c:pt idx="0" c:formatCode="General">
                  <c:v>1400</c:v>
                </c:pt>
                <c:pt idx="1" c:formatCode="General">
                  <c:v>1600</c:v>
                </c:pt>
                <c:pt idx="2" c:formatCode="General">
                  <c:v>1850</c:v>
                </c:pt>
                <c:pt idx="3" c:formatCode="General">
                  <c:v>2100</c:v>
                </c:pt>
                <c:pt idx="4" c:formatCode="General">
                  <c:v>2300</c:v>
                </c:pt>
                <c:pt idx="5" c:formatCode="General">
                  <c:v>2450</c:v>
                </c:pt>
                <c:pt idx="6" c:formatCode="General">
                  <c:v>2800</c:v>
                </c:pt>
                <c:pt idx="7" c:formatCode="General">
                  <c:v>3100</c:v>
                </c:pt>
                <c:pt idx="8" c:formatCode="General">
                  <c:v>3300</c:v>
                </c:pt>
                <c:pt idx="9" c:formatCode="General">
                  <c:v>3550</c:v>
                </c:pt>
                <c:pt idx="10" c:formatCode="General">
                  <c:v>3600</c:v>
                </c:pt>
                <c:pt idx="11" c:formatCode="General">
                  <c:v>3850</c:v>
                </c:pt>
                <c:pt idx="12" c:formatCode="General">
                  <c:v>4500</c:v>
                </c:pt>
                <c:pt idx="13" c:formatCode="General">
                  <c:v>5300</c:v>
                </c:pt>
                <c:pt idx="14" c:formatCode="General">
                  <c:v>6500</c:v>
                </c:pt>
                <c:pt idx="15" c:formatCode="General">
                  <c:v>6100</c:v>
                </c:pt>
                <c:pt idx="16" c:formatCode="General">
                  <c:v>6500</c:v>
                </c:pt>
                <c:pt idx="17" c:formatCode="General">
                  <c:v>7000</c:v>
                </c:pt>
                <c:pt idx="18" c:formatCode="General">
                  <c:v>8000</c:v>
                </c:pt>
                <c:pt idx="19" c:formatCode="General">
                  <c:v>8000</c:v>
                </c:pt>
              </c:numCache>
            </c:numRef>
          </c:val>
          <c:smooth val="0"/>
        </c:ser>
        <c:ser>
          <c:idx val="1"/>
          <c:order val="1"/>
          <c:tx>
            <c:strRef>
              <c:f>Sheet1!$C$1</c:f>
              <c:strCache>
                <c:ptCount val="1"/>
                <c:pt idx="0">
                  <c:v>总资产（万元）</c:v>
                </c:pt>
              </c:strCache>
            </c:strRef>
          </c:tx>
          <c:spPr>
            <a:ln w="34925" cap="rnd">
              <a:solidFill>
                <a:schemeClr val="accent5">
                  <a:tint val="77000"/>
                </a:schemeClr>
              </a:solidFill>
              <a:round/>
            </a:ln>
            <a:effectLst>
              <a:outerShdw blurRad="57150" dist="19050" dir="5400000" algn="ctr" rotWithShape="0">
                <a:srgbClr val="000000">
                  <a:alpha val="63000"/>
                </a:srgbClr>
              </a:outerShdw>
            </a:effectLst>
          </c:spPr>
          <c:marker>
            <c:symbol val="circle"/>
            <c:size val="6"/>
            <c:spPr>
              <a:gradFill rotWithShape="1">
                <a:gsLst>
                  <a:gs pos="0">
                    <a:schemeClr val="accent5">
                      <a:tint val="77000"/>
                      <a:satMod val="103000"/>
                      <a:lumMod val="102000"/>
                      <a:tint val="94000"/>
                    </a:schemeClr>
                  </a:gs>
                  <a:gs pos="50000">
                    <a:schemeClr val="accent5">
                      <a:tint val="77000"/>
                      <a:satMod val="110000"/>
                      <a:lumMod val="100000"/>
                      <a:shade val="100000"/>
                    </a:schemeClr>
                  </a:gs>
                  <a:gs pos="100000">
                    <a:schemeClr val="accent5">
                      <a:tint val="77000"/>
                      <a:lumMod val="99000"/>
                      <a:satMod val="120000"/>
                      <a:shade val="78000"/>
                    </a:schemeClr>
                  </a:gs>
                </a:gsLst>
                <a:lin ang="5400000" scaled="0"/>
              </a:gradFill>
              <a:ln w="9525">
                <a:solidFill>
                  <a:schemeClr val="accent5">
                    <a:tint val="77000"/>
                  </a:schemeClr>
                </a:solidFill>
                <a:round/>
              </a:ln>
              <a:effectLst>
                <a:outerShdw blurRad="57150" dist="19050" dir="5400000" algn="ctr" rotWithShape="0">
                  <a:srgbClr val="000000">
                    <a:alpha val="63000"/>
                  </a:srgbClr>
                </a:outerShdw>
              </a:effectLst>
            </c:spPr>
          </c:marker>
          <c:dLbls>
            <c:numFmt formatCode="General" sourceLinked="1"/>
            <c:spPr>
              <a:noFill/>
              <a:ln>
                <a:noFill/>
              </a:ln>
              <a:effectLst/>
            </c:spPr>
            <c:txPr>
              <a:bodyPr rot="0" spcFirstLastPara="1" vertOverflow="ellipsis" horzOverflow="overflow" vert="horz" wrap="square" lIns="38100" tIns="19050" rIns="38100" bIns="19050" anchor="ctr" anchorCtr="1">
                <a:spAutoFit/>
              </a:bodyPr>
              <a:lstStyle/>
              <a:p>
                <a:pPr>
                  <a:defRPr sz="1195" b="0" i="0" u="none" strike="noStrike" kern="1200" baseline="0">
                    <a:solidFill>
                      <a:schemeClr val="tx1">
                        <a:lumMod val="75000"/>
                        <a:lumOff val="25000"/>
                      </a:schemeClr>
                    </a:solidFill>
                    <a:latin typeface="+mn-lt"/>
                    <a:ea typeface="+mn-ea"/>
                    <a:cs typeface="+mn-cs"/>
                  </a:defRPr>
                </a:pPr>
              </a:p>
            </c:txPr>
            <c:dLblPos val="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Sheet1!$A$2:$A$21</c:f>
              <c:numCache>
                <c:formatCode>General</c:formatCode>
                <c:ptCount val="20"/>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pt idx="15">
                  <c:v>2020</c:v>
                </c:pt>
                <c:pt idx="16">
                  <c:v>2021</c:v>
                </c:pt>
                <c:pt idx="17">
                  <c:v>2022</c:v>
                </c:pt>
                <c:pt idx="18">
                  <c:v>2023</c:v>
                </c:pt>
                <c:pt idx="19">
                  <c:v>2024</c:v>
                </c:pt>
              </c:numCache>
            </c:numRef>
          </c:cat>
          <c:val>
            <c:numRef>
              <c:f>Sheet1!$C$2:$C$21</c:f>
              <c:numCache>
                <c:formatCode>General</c:formatCode>
                <c:ptCount val="20"/>
                <c:pt idx="0" c:formatCode="General">
                  <c:v>800</c:v>
                </c:pt>
                <c:pt idx="1" c:formatCode="General">
                  <c:v>900</c:v>
                </c:pt>
                <c:pt idx="2" c:formatCode="General">
                  <c:v>1050</c:v>
                </c:pt>
                <c:pt idx="3" c:formatCode="General">
                  <c:v>1150</c:v>
                </c:pt>
                <c:pt idx="4" c:formatCode="General">
                  <c:v>1150</c:v>
                </c:pt>
                <c:pt idx="5" c:formatCode="General">
                  <c:v>1200</c:v>
                </c:pt>
                <c:pt idx="6" c:formatCode="General">
                  <c:v>1350</c:v>
                </c:pt>
                <c:pt idx="7" c:formatCode="General">
                  <c:v>1450</c:v>
                </c:pt>
                <c:pt idx="8" c:formatCode="General">
                  <c:v>1550</c:v>
                </c:pt>
                <c:pt idx="9" c:formatCode="General">
                  <c:v>1550</c:v>
                </c:pt>
                <c:pt idx="10" c:formatCode="General">
                  <c:v>1700</c:v>
                </c:pt>
                <c:pt idx="11" c:formatCode="General">
                  <c:v>1800</c:v>
                </c:pt>
                <c:pt idx="12" c:formatCode="General">
                  <c:v>1950</c:v>
                </c:pt>
                <c:pt idx="13" c:formatCode="General">
                  <c:v>2400</c:v>
                </c:pt>
                <c:pt idx="14" c:formatCode="General">
                  <c:v>2500</c:v>
                </c:pt>
                <c:pt idx="15" c:formatCode="General">
                  <c:v>2500</c:v>
                </c:pt>
                <c:pt idx="16" c:formatCode="General">
                  <c:v>2500</c:v>
                </c:pt>
                <c:pt idx="17" c:formatCode="General">
                  <c:v>2700</c:v>
                </c:pt>
                <c:pt idx="18" c:formatCode="General">
                  <c:v>4000</c:v>
                </c:pt>
                <c:pt idx="19" c:formatCode="General">
                  <c:v>7200</c:v>
                </c:pt>
              </c:numCache>
            </c:numRef>
          </c:val>
          <c:smooth val="0"/>
        </c:ser>
        <c:dLbls>
          <c:dLblPos val="r"/>
          <c:showLegendKey val="0"/>
          <c:showVal val="0"/>
          <c:showCatName val="0"/>
          <c:showSerName val="0"/>
          <c:showPercent val="0"/>
          <c:showBubbleSize val="0"/>
        </c:dLbls>
        <c:marker val="1"/>
        <c:smooth val="0"/>
        <c:axId val="116483968"/>
        <c:axId val="116494336"/>
      </c:lineChart>
      <c:catAx>
        <c:axId val="116483968"/>
        <c:scaling>
          <c:orientation val="minMax"/>
        </c:scaling>
        <c:delete val="0"/>
        <c:axPos val="b"/>
        <c:title>
          <c:layout/>
          <c:overlay val="0"/>
          <c:spPr>
            <a:noFill/>
            <a:ln>
              <a:noFill/>
            </a:ln>
            <a:effectLst/>
          </c:spPr>
          <c:txPr>
            <a:bodyPr rot="0" spcFirstLastPara="1" vertOverflow="ellipsis" horzOverflow="overflow" vert="horz" wrap="square" anchor="ctr" anchorCtr="1"/>
            <a:lstStyle/>
            <a:p>
              <a:pPr>
                <a:defRPr sz="1195" b="0" i="0" u="none" strike="noStrike" kern="1200" baseline="0">
                  <a:solidFill>
                    <a:schemeClr val="tx1">
                      <a:lumMod val="65000"/>
                      <a:lumOff val="35000"/>
                    </a:schemeClr>
                  </a:solidFill>
                  <a:latin typeface="+mn-lt"/>
                  <a:ea typeface="+mn-ea"/>
                  <a:cs typeface="+mn-cs"/>
                </a:defRPr>
              </a:pPr>
            </a:p>
          </c:txPr>
        </c:title>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horzOverflow="overflow" vert="horz" wrap="square" anchor="ctr" anchorCtr="1"/>
          <a:lstStyle/>
          <a:p>
            <a:pPr>
              <a:defRPr sz="1195" b="0" i="0" u="none" strike="noStrike" kern="1200" baseline="0">
                <a:solidFill>
                  <a:schemeClr val="tx1">
                    <a:lumMod val="65000"/>
                    <a:lumOff val="35000"/>
                  </a:schemeClr>
                </a:solidFill>
                <a:latin typeface="+mn-lt"/>
                <a:ea typeface="+mn-ea"/>
                <a:cs typeface="+mn-cs"/>
              </a:defRPr>
            </a:pPr>
          </a:p>
        </c:txPr>
        <c:crossAx val="116494336"/>
        <c:crosses val="autoZero"/>
        <c:auto val="1"/>
        <c:lblAlgn val="ctr"/>
        <c:lblOffset val="100"/>
        <c:tickMarkSkip val="1"/>
        <c:noMultiLvlLbl val="0"/>
      </c:catAx>
      <c:valAx>
        <c:axId val="116494336"/>
        <c:scaling>
          <c:orientation val="minMax"/>
        </c:scaling>
        <c:delete val="0"/>
        <c:axPos val="l"/>
        <c:majorGridlines>
          <c:spPr>
            <a:noFill/>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lgn="ctr">
                  <a:defRPr sz="1195" b="0" i="0" u="none" strike="noStrike" kern="1200" baseline="0">
                    <a:solidFill>
                      <a:schemeClr val="tx1">
                        <a:lumMod val="65000"/>
                        <a:lumOff val="35000"/>
                      </a:schemeClr>
                    </a:solidFill>
                    <a:latin typeface="+mn-lt"/>
                    <a:ea typeface="+mn-ea"/>
                    <a:cs typeface="+mn-cs"/>
                  </a:defRPr>
                </a:pPr>
                <a:r>
                  <a:rPr lang="zh-CN"/>
                  <a:t>万元</a:t>
                </a:r>
                <a:endParaRPr lang="zh-CN"/>
              </a:p>
            </c:rich>
          </c:tx>
          <c:layout>
            <c:manualLayout>
              <c:xMode val="edge"/>
              <c:yMode val="edge"/>
              <c:x val="0.0785024154589372"/>
              <c:y val="0.569855065269579"/>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horzOverflow="overflow" vert="horz" wrap="square" anchor="ctr" anchorCtr="1"/>
          <a:lstStyle/>
          <a:p>
            <a:pPr>
              <a:defRPr sz="1195" b="0" i="0" u="none" strike="noStrike" kern="1200" baseline="0">
                <a:solidFill>
                  <a:schemeClr val="tx1">
                    <a:lumMod val="65000"/>
                    <a:lumOff val="35000"/>
                  </a:schemeClr>
                </a:solidFill>
                <a:latin typeface="+mn-lt"/>
                <a:ea typeface="+mn-ea"/>
                <a:cs typeface="+mn-cs"/>
              </a:defRPr>
            </a:pPr>
          </a:p>
        </c:txPr>
        <c:crossAx val="116483968"/>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horzOverflow="overflow" vert="horz" wrap="square" anchor="ctr" anchorCtr="1"/>
          <a:lstStyle/>
          <a:p>
            <a:pPr>
              <a:defRPr sz="1195" b="0" i="0" u="none" strike="noStrike" kern="1200" baseline="0">
                <a:solidFill>
                  <a:schemeClr val="tx1">
                    <a:lumMod val="65000"/>
                    <a:lumOff val="35000"/>
                  </a:schemeClr>
                </a:solidFill>
                <a:latin typeface="+mn-lt"/>
                <a:ea typeface="+mn-ea"/>
                <a:cs typeface="+mn-cs"/>
              </a:defRPr>
            </a:pPr>
          </a:p>
        </c:txPr>
      </c:dTable>
      <c:spPr>
        <a:noFill/>
        <a:ln>
          <a:noFill/>
        </a:ln>
        <a:effectLst/>
      </c:spPr>
    </c:plotArea>
    <c:legend>
      <c:legendPos val="b"/>
      <c:layout>
        <c:manualLayout>
          <c:xMode val="edge"/>
          <c:yMode val="edge"/>
          <c:x val="0.206101411236639"/>
          <c:y val="0.882564397433617"/>
          <c:w val="0.312434763589334"/>
          <c:h val="0.0561441101564622"/>
        </c:manualLayout>
      </c:layout>
      <c:overlay val="0"/>
      <c:spPr>
        <a:noFill/>
        <a:ln>
          <a:noFill/>
        </a:ln>
        <a:effectLst/>
      </c:spPr>
      <c:txPr>
        <a:bodyPr rot="0" spcFirstLastPara="1" vertOverflow="ellipsis" horzOverflow="overflow" vert="horz" wrap="square" anchor="ctr" anchorCtr="1"/>
        <a:lstStyle/>
        <a:p>
          <a:pPr>
            <a:defRPr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rot="0" spcFirstLastPara="0" vertOverflow="ellipsis" horzOverflow="overflow" vert="horz" wrap="square" anchor="ctr" anchorCtr="1"/>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horzOverflow="overflow" vert="horz" wrap="square" anchor="ctr" anchorCtr="1"/>
        <a:lstStyle/>
        <a:p>
          <a:pPr>
            <a:defRPr sz="1860" b="0" i="0" u="none" strike="noStrike" kern="1200" spc="0" baseline="0">
              <a:solidFill>
                <a:schemeClr val="tx1">
                  <a:lumMod val="65000"/>
                  <a:lumOff val="35000"/>
                </a:schemeClr>
              </a:solidFill>
              <a:latin typeface="+mn-lt"/>
              <a:ea typeface="+mn-ea"/>
              <a:cs typeface="+mn-cs"/>
            </a:defRPr>
          </a:pPr>
        </a:p>
      </c:txPr>
    </c:title>
    <c:autoTitleDeleted val="0"/>
    <c:plotArea>
      <c:layout/>
      <c:pieChart>
        <c:varyColors val="1"/>
        <c:ser>
          <c:idx val="0"/>
          <c:order val="0"/>
          <c:tx>
            <c:strRef>
              <c:f>Sheet1!$B$1</c:f>
              <c:strCache>
                <c:ptCount val="1"/>
                <c:pt idx="0">
                  <c:v>占比</c:v>
                </c:pt>
              </c:strCache>
            </c:strRef>
          </c:tx>
          <c:spPr>
            <a:effectLst/>
          </c:spPr>
          <c:dPt>
            <c:idx val="0"/>
            <c:bubble3D val="0"/>
            <c:spPr>
              <a:solidFill>
                <a:schemeClr val="accent1"/>
              </a:solidFill>
              <a:ln w="25400">
                <a:solidFill>
                  <a:schemeClr val="lt1"/>
                </a:solidFill>
              </a:ln>
              <a:effectLst/>
              <a:sp3d contourW="25400">
                <a:contourClr>
                  <a:schemeClr val="lt1"/>
                </a:contourClr>
              </a:sp3d>
            </c:spPr>
          </c:dPt>
          <c:dPt>
            <c:idx val="1"/>
            <c:bubble3D val="0"/>
            <c:spPr>
              <a:solidFill>
                <a:schemeClr val="accent2"/>
              </a:solidFill>
              <a:ln w="25400">
                <a:solidFill>
                  <a:schemeClr val="lt1"/>
                </a:solidFill>
              </a:ln>
              <a:effectLst/>
              <a:sp3d contourW="25400">
                <a:contourClr>
                  <a:schemeClr val="lt1"/>
                </a:contourClr>
              </a:sp3d>
            </c:spPr>
          </c:dPt>
          <c:dPt>
            <c:idx val="2"/>
            <c:bubble3D val="0"/>
            <c:spPr>
              <a:solidFill>
                <a:schemeClr val="accent3"/>
              </a:solidFill>
              <a:ln w="25400">
                <a:solidFill>
                  <a:schemeClr val="lt1"/>
                </a:solidFill>
              </a:ln>
              <a:effectLst/>
              <a:sp3d contourW="25400">
                <a:contourClr>
                  <a:schemeClr val="lt1"/>
                </a:contourClr>
              </a:sp3d>
            </c:spPr>
          </c:dPt>
          <c:dPt>
            <c:idx val="3"/>
            <c:bubble3D val="0"/>
            <c:spPr>
              <a:solidFill>
                <a:schemeClr val="accent4"/>
              </a:solidFill>
              <a:ln w="25400">
                <a:solidFill>
                  <a:schemeClr val="lt1"/>
                </a:solidFill>
              </a:ln>
              <a:effectLst/>
              <a:sp3d contourW="25400">
                <a:contourClr>
                  <a:schemeClr val="lt1"/>
                </a:contourClr>
              </a:sp3d>
            </c:spPr>
          </c:dPt>
          <c:dLbls>
            <c:numFmt formatCode="General" sourceLinked="1"/>
            <c:spPr>
              <a:noFill/>
              <a:ln>
                <a:noFill/>
              </a:ln>
              <a:effectLst/>
            </c:spPr>
            <c:txPr>
              <a:bodyPr rot="0" spcFirstLastPara="1" vertOverflow="ellipsis" horzOverflow="overflow" vert="horz" wrap="square" lIns="38100" tIns="19050" rIns="38100" bIns="19050" anchor="ctr" anchorCtr="1">
                <a:spAutoFit/>
              </a:bodyPr>
              <a:lstStyle/>
              <a:p>
                <a:pPr>
                  <a:defRPr sz="1195" b="0" i="0" u="none" strike="noStrike" kern="1200" baseline="0">
                    <a:solidFill>
                      <a:schemeClr val="tx1">
                        <a:lumMod val="75000"/>
                        <a:lumOff val="25000"/>
                      </a:schemeClr>
                    </a:solidFill>
                    <a:latin typeface="+mn-lt"/>
                    <a:ea typeface="+mn-ea"/>
                    <a:cs typeface="+mn-cs"/>
                  </a:defRPr>
                </a:pPr>
              </a:p>
            </c:txPr>
            <c:dLblPos val="bestFit"/>
            <c:showLegendKey val="0"/>
            <c:showVal val="1"/>
            <c:showCatName val="0"/>
            <c:showSerName val="0"/>
            <c:showPercent val="0"/>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ABB</c:v>
                </c:pt>
                <c:pt idx="1">
                  <c:v>SND</c:v>
                </c:pt>
                <c:pt idx="2">
                  <c:v>汽车</c:v>
                </c:pt>
                <c:pt idx="3">
                  <c:v>其他</c:v>
                </c:pt>
              </c:strCache>
            </c:strRef>
          </c:cat>
          <c:val>
            <c:numRef>
              <c:f>Sheet1!$B$2:$B$5</c:f>
              <c:numCache>
                <c:formatCode>0%</c:formatCode>
                <c:ptCount val="4"/>
                <c:pt idx="0">
                  <c:v>0.45</c:v>
                </c:pt>
                <c:pt idx="1">
                  <c:v>0.26</c:v>
                </c:pt>
                <c:pt idx="2">
                  <c:v>0.07</c:v>
                </c:pt>
                <c:pt idx="3">
                  <c:v>0.22</c:v>
                </c:pt>
              </c:numCache>
            </c:numRef>
          </c:val>
        </c:ser>
        <c:dLbls>
          <c:dLblPos val="bestFit"/>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horzOverflow="overflow" vert="horz" wrap="square" anchor="ctr" anchorCtr="1"/>
        <a:lstStyle/>
        <a:p>
          <a:pPr>
            <a:defRPr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rot="0" spcFirstLastPara="0" vertOverflow="ellipsis" horzOverflow="overflow" vert="horz" wrap="square" anchor="ctr" anchorCtr="1"/>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charset="-122"/>
              <a:ea typeface="微软雅黑"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charset="-122"/>
                <a:ea typeface="微软雅黑" charset="-122"/>
              </a:rPr>
            </a:fld>
            <a:endParaRPr lang="zh-CN" altLang="en-US">
              <a:latin typeface="微软雅黑" charset="-122"/>
              <a:ea typeface="微软雅黑"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charset="-122"/>
              <a:ea typeface="微软雅黑"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charset="-122"/>
                <a:ea typeface="微软雅黑" charset="-122"/>
              </a:rPr>
            </a:fld>
            <a:endParaRPr lang="zh-CN" altLang="en-US">
              <a:latin typeface="微软雅黑" charset="-122"/>
              <a:ea typeface="微软雅黑"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charset="-122"/>
                <a:ea typeface="微软雅黑"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charset="-122"/>
                <a:ea typeface="微软雅黑"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charset="-122"/>
                <a:ea typeface="微软雅黑"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charset="-122"/>
                <a:ea typeface="微软雅黑"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charset="-122"/>
        <a:ea typeface="微软雅黑" charset="-122"/>
        <a:cs typeface="+mn-cs"/>
      </a:defRPr>
    </a:lvl1pPr>
    <a:lvl2pPr marL="457200" algn="l" defTabSz="914400" rtl="0" eaLnBrk="1" latinLnBrk="0" hangingPunct="1">
      <a:defRPr sz="1200" kern="1200">
        <a:solidFill>
          <a:schemeClr val="tx1"/>
        </a:solidFill>
        <a:latin typeface="微软雅黑" charset="-122"/>
        <a:ea typeface="微软雅黑" charset="-122"/>
        <a:cs typeface="+mn-cs"/>
      </a:defRPr>
    </a:lvl2pPr>
    <a:lvl3pPr marL="914400" algn="l" defTabSz="914400" rtl="0" eaLnBrk="1" latinLnBrk="0" hangingPunct="1">
      <a:defRPr sz="1200" kern="1200">
        <a:solidFill>
          <a:schemeClr val="tx1"/>
        </a:solidFill>
        <a:latin typeface="微软雅黑" charset="-122"/>
        <a:ea typeface="微软雅黑" charset="-122"/>
        <a:cs typeface="+mn-cs"/>
      </a:defRPr>
    </a:lvl3pPr>
    <a:lvl4pPr marL="1371600" algn="l" defTabSz="914400" rtl="0" eaLnBrk="1" latinLnBrk="0" hangingPunct="1">
      <a:defRPr sz="1200" kern="1200">
        <a:solidFill>
          <a:schemeClr val="tx1"/>
        </a:solidFill>
        <a:latin typeface="微软雅黑" charset="-122"/>
        <a:ea typeface="微软雅黑" charset="-122"/>
        <a:cs typeface="+mn-cs"/>
      </a:defRPr>
    </a:lvl4pPr>
    <a:lvl5pPr marL="1828800" algn="l" defTabSz="914400" rtl="0" eaLnBrk="1" latinLnBrk="0" hangingPunct="1">
      <a:defRPr sz="1200" kern="1200">
        <a:solidFill>
          <a:schemeClr val="tx1"/>
        </a:solidFill>
        <a:latin typeface="微软雅黑" charset="-122"/>
        <a:ea typeface="微软雅黑"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t>a81c70db-d05a-4085-b2cf-30c098797a66.source.default.zh-Hans</a:t>
            </a:r>
            <a:endParaRPr lang="zh-CN" altLang="en-US"/>
          </a:p>
        </p:txBody>
      </p:sp>
      <p:sp>
        <p:nvSpPr>
          <p:cNvPr id="4" name="灯片编号占位符 3"/>
          <p:cNvSpPr>
            <a:spLocks noGrp="1"/>
          </p:cNvSpPr>
          <p:nvPr>
            <p:ph type="sldNum" sz="quarter" idx="10"/>
          </p:nvPr>
        </p:nvSpPr>
        <p:spPr/>
        <p:txBody>
          <a:bodyPr/>
          <a:lstStyle/>
          <a:p>
            <a:fld id="{2B735503-9D21-443F-BC18-5459550EB72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defTabSz="947420">
              <a:defRPr/>
            </a:pPr>
            <a:endParaRPr lang="zh-CN" altLang="en-US" dirty="0"/>
          </a:p>
        </p:txBody>
      </p:sp>
      <p:sp>
        <p:nvSpPr>
          <p:cNvPr id="4" name="灯片编号占位符 3"/>
          <p:cNvSpPr>
            <a:spLocks noGrp="1"/>
          </p:cNvSpPr>
          <p:nvPr>
            <p:ph type="sldNum" sz="quarter" idx="10"/>
          </p:nvPr>
        </p:nvSpPr>
        <p:spPr/>
        <p:txBody>
          <a:bodyPr/>
          <a:lstStyle/>
          <a:p>
            <a:fld id="{8787F8EE-17C1-442E-A1B2-E7803875391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defTabSz="947420">
              <a:defRPr/>
            </a:pPr>
            <a:endParaRPr lang="zh-CN" altLang="en-US" dirty="0"/>
          </a:p>
        </p:txBody>
      </p:sp>
      <p:sp>
        <p:nvSpPr>
          <p:cNvPr id="4" name="灯片编号占位符 3"/>
          <p:cNvSpPr>
            <a:spLocks noGrp="1"/>
          </p:cNvSpPr>
          <p:nvPr>
            <p:ph type="sldNum" sz="quarter" idx="10"/>
          </p:nvPr>
        </p:nvSpPr>
        <p:spPr/>
        <p:txBody>
          <a:bodyPr/>
          <a:lstStyle/>
          <a:p>
            <a:fld id="{8787F8EE-17C1-442E-A1B2-E7803875391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6" Type="http://schemas.openxmlformats.org/officeDocument/2006/relationships/image" Target="../media/image1.png"/><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image" Target="../media/image1.png"/><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7" Type="http://schemas.openxmlformats.org/officeDocument/2006/relationships/image" Target="../media/image1.png"/><Relationship Id="rId6" Type="http://schemas.openxmlformats.org/officeDocument/2006/relationships/image" Target="../media/image3.png"/><Relationship Id="rId5" Type="http://schemas.microsoft.com/office/2007/relationships/media" Target="../media/media1.mp3"/><Relationship Id="rId4" Type="http://schemas.openxmlformats.org/officeDocument/2006/relationships/audio" Target="../media/media1.mp3"/><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6" Type="http://schemas.openxmlformats.org/officeDocument/2006/relationships/image" Target="../media/image1.png"/><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5" Type="http://schemas.openxmlformats.org/officeDocument/2006/relationships/image" Target="../media/image1.png"/><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png"/><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7" Type="http://schemas.openxmlformats.org/officeDocument/2006/relationships/image" Target="../media/image1.png"/><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669882" y="3566160"/>
            <a:ext cx="10852237" cy="950984"/>
          </a:xfrm>
        </p:spPr>
        <p:txBody>
          <a:bodyPr lIns="101600" tIns="38100" rIns="76200" bIns="38100">
            <a:noAutofit/>
          </a:bodyPr>
          <a:lstStyle>
            <a:lvl1pPr marL="0" indent="0" algn="ctr" eaLnBrk="1" latinLnBrk="0" hangingPunct="1">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pic>
        <p:nvPicPr>
          <p:cNvPr id="2" name="图片 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950317" y="334615"/>
            <a:ext cx="913589" cy="546053"/>
          </a:xfrm>
          <a:prstGeom prst="rect">
            <a:avLst/>
          </a:prstGeom>
        </p:spPr>
      </p:pic>
      <p:sp>
        <p:nvSpPr>
          <p:cNvPr id="6" name="矩形 5"/>
          <p:cNvSpPr/>
          <p:nvPr userDrawn="1"/>
        </p:nvSpPr>
        <p:spPr>
          <a:xfrm>
            <a:off x="10829640" y="880668"/>
            <a:ext cx="1154942" cy="276999"/>
          </a:xfrm>
          <a:prstGeom prst="rect">
            <a:avLst/>
          </a:prstGeom>
          <a:noFill/>
        </p:spPr>
        <p:txBody>
          <a:bodyPr wrap="square" lIns="91440" tIns="45720" rIns="91440" bIns="45720">
            <a:spAutoFit/>
          </a:bodyPr>
          <a:lstStyle/>
          <a:p>
            <a:pPr algn="ctr"/>
            <a:r>
              <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北京申瑞</a:t>
            </a:r>
            <a:endPar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latinLnBrk="0" hangingPunct="1">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pic>
        <p:nvPicPr>
          <p:cNvPr id="6" name="图片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950317" y="334615"/>
            <a:ext cx="913589" cy="546053"/>
          </a:xfrm>
          <a:prstGeom prst="rect">
            <a:avLst/>
          </a:prstGeom>
        </p:spPr>
      </p:pic>
      <p:sp>
        <p:nvSpPr>
          <p:cNvPr id="7" name="矩形 6"/>
          <p:cNvSpPr/>
          <p:nvPr userDrawn="1"/>
        </p:nvSpPr>
        <p:spPr>
          <a:xfrm>
            <a:off x="10829640" y="880668"/>
            <a:ext cx="1154942" cy="276999"/>
          </a:xfrm>
          <a:prstGeom prst="rect">
            <a:avLst/>
          </a:prstGeom>
          <a:noFill/>
        </p:spPr>
        <p:txBody>
          <a:bodyPr wrap="square" lIns="91440" tIns="45720" rIns="91440" bIns="45720">
            <a:spAutoFit/>
          </a:bodyPr>
          <a:lstStyle/>
          <a:p>
            <a:pPr algn="ctr"/>
            <a:r>
              <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北京申瑞</a:t>
            </a:r>
            <a:endPar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50317" y="334615"/>
            <a:ext cx="913589" cy="546053"/>
          </a:xfrm>
          <a:prstGeom prst="rect">
            <a:avLst/>
          </a:prstGeom>
        </p:spPr>
      </p:pic>
      <p:sp>
        <p:nvSpPr>
          <p:cNvPr id="3" name="矩形 2"/>
          <p:cNvSpPr/>
          <p:nvPr userDrawn="1"/>
        </p:nvSpPr>
        <p:spPr>
          <a:xfrm>
            <a:off x="10829640" y="880668"/>
            <a:ext cx="1154942" cy="276999"/>
          </a:xfrm>
          <a:prstGeom prst="rect">
            <a:avLst/>
          </a:prstGeom>
          <a:noFill/>
        </p:spPr>
        <p:txBody>
          <a:bodyPr wrap="square" lIns="91440" tIns="45720" rIns="91440" bIns="45720">
            <a:spAutoFit/>
          </a:bodyPr>
          <a:lstStyle/>
          <a:p>
            <a:pPr algn="ctr"/>
            <a:r>
              <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北京申瑞</a:t>
            </a:r>
            <a:endPar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BEBA8EAE-BF5A-486C-A8C5-ECC9F3942E4B}">
                <a14:imgProps xmlns:a14="http://schemas.microsoft.com/office/drawing/2010/main">
                  <a14:imgLayer r:embed="rId3">
                    <a14:imgEffect>
                      <a14:brightnessContrast bright="8000"/>
                    </a14:imgEffect>
                  </a14:imgLayer>
                </a14:imgProps>
              </a:ext>
            </a:extLst>
          </a:blip>
          <a:stretch>
            <a:fillRect/>
          </a:stretch>
        </p:blipFill>
        <p:spPr>
          <a:xfrm>
            <a:off x="0" y="0"/>
            <a:ext cx="12192000" cy="6858000"/>
          </a:xfrm>
          <a:prstGeom prst="rect">
            <a:avLst/>
          </a:prstGeom>
        </p:spPr>
      </p:pic>
      <p:sp>
        <p:nvSpPr>
          <p:cNvPr id="8" name="矩形 7"/>
          <p:cNvSpPr/>
          <p:nvPr userDrawn="1"/>
        </p:nvSpPr>
        <p:spPr>
          <a:xfrm>
            <a:off x="0" y="0"/>
            <a:ext cx="12192000" cy="6851455"/>
          </a:xfrm>
          <a:prstGeom prst="rect">
            <a:avLst/>
          </a:prstGeom>
          <a:solidFill>
            <a:schemeClr val="bg1">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nvSpPr>
        <p:spPr>
          <a:xfrm>
            <a:off x="11245698" y="250425"/>
            <a:ext cx="715119" cy="541741"/>
          </a:xfrm>
          <a:custGeom>
            <a:avLst/>
            <a:gdLst>
              <a:gd name="connsiteX0" fmla="*/ 692259 w 715119"/>
              <a:gd name="connsiteY0" fmla="*/ 496021 h 541741"/>
              <a:gd name="connsiteX1" fmla="*/ 715119 w 715119"/>
              <a:gd name="connsiteY1" fmla="*/ 518881 h 541741"/>
              <a:gd name="connsiteX2" fmla="*/ 692259 w 715119"/>
              <a:gd name="connsiteY2" fmla="*/ 541741 h 541741"/>
              <a:gd name="connsiteX3" fmla="*/ 669399 w 715119"/>
              <a:gd name="connsiteY3" fmla="*/ 518881 h 541741"/>
              <a:gd name="connsiteX4" fmla="*/ 692259 w 715119"/>
              <a:gd name="connsiteY4" fmla="*/ 496021 h 541741"/>
              <a:gd name="connsiteX5" fmla="*/ 558380 w 715119"/>
              <a:gd name="connsiteY5" fmla="*/ 496021 h 541741"/>
              <a:gd name="connsiteX6" fmla="*/ 581240 w 715119"/>
              <a:gd name="connsiteY6" fmla="*/ 518881 h 541741"/>
              <a:gd name="connsiteX7" fmla="*/ 558380 w 715119"/>
              <a:gd name="connsiteY7" fmla="*/ 541741 h 541741"/>
              <a:gd name="connsiteX8" fmla="*/ 535520 w 715119"/>
              <a:gd name="connsiteY8" fmla="*/ 518881 h 541741"/>
              <a:gd name="connsiteX9" fmla="*/ 558380 w 715119"/>
              <a:gd name="connsiteY9" fmla="*/ 496021 h 541741"/>
              <a:gd name="connsiteX10" fmla="*/ 424500 w 715119"/>
              <a:gd name="connsiteY10" fmla="*/ 496021 h 541741"/>
              <a:gd name="connsiteX11" fmla="*/ 447360 w 715119"/>
              <a:gd name="connsiteY11" fmla="*/ 518881 h 541741"/>
              <a:gd name="connsiteX12" fmla="*/ 424500 w 715119"/>
              <a:gd name="connsiteY12" fmla="*/ 541741 h 541741"/>
              <a:gd name="connsiteX13" fmla="*/ 401640 w 715119"/>
              <a:gd name="connsiteY13" fmla="*/ 518881 h 541741"/>
              <a:gd name="connsiteX14" fmla="*/ 424500 w 715119"/>
              <a:gd name="connsiteY14" fmla="*/ 496021 h 541741"/>
              <a:gd name="connsiteX15" fmla="*/ 290620 w 715119"/>
              <a:gd name="connsiteY15" fmla="*/ 496021 h 541741"/>
              <a:gd name="connsiteX16" fmla="*/ 313480 w 715119"/>
              <a:gd name="connsiteY16" fmla="*/ 518881 h 541741"/>
              <a:gd name="connsiteX17" fmla="*/ 290620 w 715119"/>
              <a:gd name="connsiteY17" fmla="*/ 541741 h 541741"/>
              <a:gd name="connsiteX18" fmla="*/ 267760 w 715119"/>
              <a:gd name="connsiteY18" fmla="*/ 518881 h 541741"/>
              <a:gd name="connsiteX19" fmla="*/ 290620 w 715119"/>
              <a:gd name="connsiteY19" fmla="*/ 496021 h 541741"/>
              <a:gd name="connsiteX20" fmla="*/ 156740 w 715119"/>
              <a:gd name="connsiteY20" fmla="*/ 496021 h 541741"/>
              <a:gd name="connsiteX21" fmla="*/ 179600 w 715119"/>
              <a:gd name="connsiteY21" fmla="*/ 518881 h 541741"/>
              <a:gd name="connsiteX22" fmla="*/ 156740 w 715119"/>
              <a:gd name="connsiteY22" fmla="*/ 541741 h 541741"/>
              <a:gd name="connsiteX23" fmla="*/ 133880 w 715119"/>
              <a:gd name="connsiteY23" fmla="*/ 518881 h 541741"/>
              <a:gd name="connsiteX24" fmla="*/ 156740 w 715119"/>
              <a:gd name="connsiteY24" fmla="*/ 496021 h 541741"/>
              <a:gd name="connsiteX25" fmla="*/ 22860 w 715119"/>
              <a:gd name="connsiteY25" fmla="*/ 496021 h 541741"/>
              <a:gd name="connsiteX26" fmla="*/ 45720 w 715119"/>
              <a:gd name="connsiteY26" fmla="*/ 518881 h 541741"/>
              <a:gd name="connsiteX27" fmla="*/ 22860 w 715119"/>
              <a:gd name="connsiteY27" fmla="*/ 541741 h 541741"/>
              <a:gd name="connsiteX28" fmla="*/ 0 w 715119"/>
              <a:gd name="connsiteY28" fmla="*/ 518881 h 541741"/>
              <a:gd name="connsiteX29" fmla="*/ 22860 w 715119"/>
              <a:gd name="connsiteY29" fmla="*/ 496021 h 541741"/>
              <a:gd name="connsiteX30" fmla="*/ 692259 w 715119"/>
              <a:gd name="connsiteY30" fmla="*/ 372015 h 541741"/>
              <a:gd name="connsiteX31" fmla="*/ 715119 w 715119"/>
              <a:gd name="connsiteY31" fmla="*/ 394875 h 541741"/>
              <a:gd name="connsiteX32" fmla="*/ 692259 w 715119"/>
              <a:gd name="connsiteY32" fmla="*/ 417735 h 541741"/>
              <a:gd name="connsiteX33" fmla="*/ 669399 w 715119"/>
              <a:gd name="connsiteY33" fmla="*/ 394875 h 541741"/>
              <a:gd name="connsiteX34" fmla="*/ 692259 w 715119"/>
              <a:gd name="connsiteY34" fmla="*/ 372015 h 541741"/>
              <a:gd name="connsiteX35" fmla="*/ 558380 w 715119"/>
              <a:gd name="connsiteY35" fmla="*/ 372015 h 541741"/>
              <a:gd name="connsiteX36" fmla="*/ 581240 w 715119"/>
              <a:gd name="connsiteY36" fmla="*/ 394875 h 541741"/>
              <a:gd name="connsiteX37" fmla="*/ 558380 w 715119"/>
              <a:gd name="connsiteY37" fmla="*/ 417735 h 541741"/>
              <a:gd name="connsiteX38" fmla="*/ 535520 w 715119"/>
              <a:gd name="connsiteY38" fmla="*/ 394875 h 541741"/>
              <a:gd name="connsiteX39" fmla="*/ 558380 w 715119"/>
              <a:gd name="connsiteY39" fmla="*/ 372015 h 541741"/>
              <a:gd name="connsiteX40" fmla="*/ 424500 w 715119"/>
              <a:gd name="connsiteY40" fmla="*/ 372015 h 541741"/>
              <a:gd name="connsiteX41" fmla="*/ 447360 w 715119"/>
              <a:gd name="connsiteY41" fmla="*/ 394875 h 541741"/>
              <a:gd name="connsiteX42" fmla="*/ 424500 w 715119"/>
              <a:gd name="connsiteY42" fmla="*/ 417735 h 541741"/>
              <a:gd name="connsiteX43" fmla="*/ 401640 w 715119"/>
              <a:gd name="connsiteY43" fmla="*/ 394875 h 541741"/>
              <a:gd name="connsiteX44" fmla="*/ 424500 w 715119"/>
              <a:gd name="connsiteY44" fmla="*/ 372015 h 541741"/>
              <a:gd name="connsiteX45" fmla="*/ 290620 w 715119"/>
              <a:gd name="connsiteY45" fmla="*/ 372015 h 541741"/>
              <a:gd name="connsiteX46" fmla="*/ 313480 w 715119"/>
              <a:gd name="connsiteY46" fmla="*/ 394875 h 541741"/>
              <a:gd name="connsiteX47" fmla="*/ 290620 w 715119"/>
              <a:gd name="connsiteY47" fmla="*/ 417735 h 541741"/>
              <a:gd name="connsiteX48" fmla="*/ 267760 w 715119"/>
              <a:gd name="connsiteY48" fmla="*/ 394875 h 541741"/>
              <a:gd name="connsiteX49" fmla="*/ 290620 w 715119"/>
              <a:gd name="connsiteY49" fmla="*/ 372015 h 541741"/>
              <a:gd name="connsiteX50" fmla="*/ 156740 w 715119"/>
              <a:gd name="connsiteY50" fmla="*/ 372015 h 541741"/>
              <a:gd name="connsiteX51" fmla="*/ 179600 w 715119"/>
              <a:gd name="connsiteY51" fmla="*/ 394875 h 541741"/>
              <a:gd name="connsiteX52" fmla="*/ 156740 w 715119"/>
              <a:gd name="connsiteY52" fmla="*/ 417735 h 541741"/>
              <a:gd name="connsiteX53" fmla="*/ 133880 w 715119"/>
              <a:gd name="connsiteY53" fmla="*/ 394875 h 541741"/>
              <a:gd name="connsiteX54" fmla="*/ 156740 w 715119"/>
              <a:gd name="connsiteY54" fmla="*/ 372015 h 541741"/>
              <a:gd name="connsiteX55" fmla="*/ 22860 w 715119"/>
              <a:gd name="connsiteY55" fmla="*/ 372015 h 541741"/>
              <a:gd name="connsiteX56" fmla="*/ 45720 w 715119"/>
              <a:gd name="connsiteY56" fmla="*/ 394875 h 541741"/>
              <a:gd name="connsiteX57" fmla="*/ 22860 w 715119"/>
              <a:gd name="connsiteY57" fmla="*/ 417735 h 541741"/>
              <a:gd name="connsiteX58" fmla="*/ 0 w 715119"/>
              <a:gd name="connsiteY58" fmla="*/ 394875 h 541741"/>
              <a:gd name="connsiteX59" fmla="*/ 22860 w 715119"/>
              <a:gd name="connsiteY59" fmla="*/ 372015 h 541741"/>
              <a:gd name="connsiteX60" fmla="*/ 692259 w 715119"/>
              <a:gd name="connsiteY60" fmla="*/ 248010 h 541741"/>
              <a:gd name="connsiteX61" fmla="*/ 715119 w 715119"/>
              <a:gd name="connsiteY61" fmla="*/ 270870 h 541741"/>
              <a:gd name="connsiteX62" fmla="*/ 692259 w 715119"/>
              <a:gd name="connsiteY62" fmla="*/ 293730 h 541741"/>
              <a:gd name="connsiteX63" fmla="*/ 669399 w 715119"/>
              <a:gd name="connsiteY63" fmla="*/ 270870 h 541741"/>
              <a:gd name="connsiteX64" fmla="*/ 692259 w 715119"/>
              <a:gd name="connsiteY64" fmla="*/ 248010 h 541741"/>
              <a:gd name="connsiteX65" fmla="*/ 558380 w 715119"/>
              <a:gd name="connsiteY65" fmla="*/ 248010 h 541741"/>
              <a:gd name="connsiteX66" fmla="*/ 581240 w 715119"/>
              <a:gd name="connsiteY66" fmla="*/ 270870 h 541741"/>
              <a:gd name="connsiteX67" fmla="*/ 558380 w 715119"/>
              <a:gd name="connsiteY67" fmla="*/ 293730 h 541741"/>
              <a:gd name="connsiteX68" fmla="*/ 535520 w 715119"/>
              <a:gd name="connsiteY68" fmla="*/ 270870 h 541741"/>
              <a:gd name="connsiteX69" fmla="*/ 558380 w 715119"/>
              <a:gd name="connsiteY69" fmla="*/ 248010 h 541741"/>
              <a:gd name="connsiteX70" fmla="*/ 424500 w 715119"/>
              <a:gd name="connsiteY70" fmla="*/ 248010 h 541741"/>
              <a:gd name="connsiteX71" fmla="*/ 447360 w 715119"/>
              <a:gd name="connsiteY71" fmla="*/ 270870 h 541741"/>
              <a:gd name="connsiteX72" fmla="*/ 424500 w 715119"/>
              <a:gd name="connsiteY72" fmla="*/ 293730 h 541741"/>
              <a:gd name="connsiteX73" fmla="*/ 401640 w 715119"/>
              <a:gd name="connsiteY73" fmla="*/ 270870 h 541741"/>
              <a:gd name="connsiteX74" fmla="*/ 424500 w 715119"/>
              <a:gd name="connsiteY74" fmla="*/ 248010 h 541741"/>
              <a:gd name="connsiteX75" fmla="*/ 290620 w 715119"/>
              <a:gd name="connsiteY75" fmla="*/ 248010 h 541741"/>
              <a:gd name="connsiteX76" fmla="*/ 313480 w 715119"/>
              <a:gd name="connsiteY76" fmla="*/ 270870 h 541741"/>
              <a:gd name="connsiteX77" fmla="*/ 290620 w 715119"/>
              <a:gd name="connsiteY77" fmla="*/ 293730 h 541741"/>
              <a:gd name="connsiteX78" fmla="*/ 267760 w 715119"/>
              <a:gd name="connsiteY78" fmla="*/ 270870 h 541741"/>
              <a:gd name="connsiteX79" fmla="*/ 290620 w 715119"/>
              <a:gd name="connsiteY79" fmla="*/ 248010 h 541741"/>
              <a:gd name="connsiteX80" fmla="*/ 156740 w 715119"/>
              <a:gd name="connsiteY80" fmla="*/ 248010 h 541741"/>
              <a:gd name="connsiteX81" fmla="*/ 179600 w 715119"/>
              <a:gd name="connsiteY81" fmla="*/ 270870 h 541741"/>
              <a:gd name="connsiteX82" fmla="*/ 156740 w 715119"/>
              <a:gd name="connsiteY82" fmla="*/ 293730 h 541741"/>
              <a:gd name="connsiteX83" fmla="*/ 133880 w 715119"/>
              <a:gd name="connsiteY83" fmla="*/ 270870 h 541741"/>
              <a:gd name="connsiteX84" fmla="*/ 156740 w 715119"/>
              <a:gd name="connsiteY84" fmla="*/ 248010 h 541741"/>
              <a:gd name="connsiteX85" fmla="*/ 22860 w 715119"/>
              <a:gd name="connsiteY85" fmla="*/ 248010 h 541741"/>
              <a:gd name="connsiteX86" fmla="*/ 45720 w 715119"/>
              <a:gd name="connsiteY86" fmla="*/ 270870 h 541741"/>
              <a:gd name="connsiteX87" fmla="*/ 22860 w 715119"/>
              <a:gd name="connsiteY87" fmla="*/ 293730 h 541741"/>
              <a:gd name="connsiteX88" fmla="*/ 0 w 715119"/>
              <a:gd name="connsiteY88" fmla="*/ 270870 h 541741"/>
              <a:gd name="connsiteX89" fmla="*/ 22860 w 715119"/>
              <a:gd name="connsiteY89" fmla="*/ 248010 h 541741"/>
              <a:gd name="connsiteX90" fmla="*/ 290620 w 715119"/>
              <a:gd name="connsiteY90" fmla="*/ 124005 h 541741"/>
              <a:gd name="connsiteX91" fmla="*/ 313480 w 715119"/>
              <a:gd name="connsiteY91" fmla="*/ 146865 h 541741"/>
              <a:gd name="connsiteX92" fmla="*/ 290620 w 715119"/>
              <a:gd name="connsiteY92" fmla="*/ 169725 h 541741"/>
              <a:gd name="connsiteX93" fmla="*/ 267760 w 715119"/>
              <a:gd name="connsiteY93" fmla="*/ 146865 h 541741"/>
              <a:gd name="connsiteX94" fmla="*/ 290620 w 715119"/>
              <a:gd name="connsiteY94" fmla="*/ 124005 h 541741"/>
              <a:gd name="connsiteX95" fmla="*/ 156740 w 715119"/>
              <a:gd name="connsiteY95" fmla="*/ 124005 h 541741"/>
              <a:gd name="connsiteX96" fmla="*/ 179600 w 715119"/>
              <a:gd name="connsiteY96" fmla="*/ 146865 h 541741"/>
              <a:gd name="connsiteX97" fmla="*/ 156740 w 715119"/>
              <a:gd name="connsiteY97" fmla="*/ 169725 h 541741"/>
              <a:gd name="connsiteX98" fmla="*/ 133880 w 715119"/>
              <a:gd name="connsiteY98" fmla="*/ 146865 h 541741"/>
              <a:gd name="connsiteX99" fmla="*/ 156740 w 715119"/>
              <a:gd name="connsiteY99" fmla="*/ 124005 h 541741"/>
              <a:gd name="connsiteX100" fmla="*/ 22860 w 715119"/>
              <a:gd name="connsiteY100" fmla="*/ 124005 h 541741"/>
              <a:gd name="connsiteX101" fmla="*/ 45720 w 715119"/>
              <a:gd name="connsiteY101" fmla="*/ 146865 h 541741"/>
              <a:gd name="connsiteX102" fmla="*/ 22860 w 715119"/>
              <a:gd name="connsiteY102" fmla="*/ 169725 h 541741"/>
              <a:gd name="connsiteX103" fmla="*/ 0 w 715119"/>
              <a:gd name="connsiteY103" fmla="*/ 146865 h 541741"/>
              <a:gd name="connsiteX104" fmla="*/ 22860 w 715119"/>
              <a:gd name="connsiteY104" fmla="*/ 124005 h 541741"/>
              <a:gd name="connsiteX105" fmla="*/ 424500 w 715119"/>
              <a:gd name="connsiteY105" fmla="*/ 124005 h 541741"/>
              <a:gd name="connsiteX106" fmla="*/ 447360 w 715119"/>
              <a:gd name="connsiteY106" fmla="*/ 146865 h 541741"/>
              <a:gd name="connsiteX107" fmla="*/ 424500 w 715119"/>
              <a:gd name="connsiteY107" fmla="*/ 169725 h 541741"/>
              <a:gd name="connsiteX108" fmla="*/ 401640 w 715119"/>
              <a:gd name="connsiteY108" fmla="*/ 146865 h 541741"/>
              <a:gd name="connsiteX109" fmla="*/ 424500 w 715119"/>
              <a:gd name="connsiteY109" fmla="*/ 124005 h 541741"/>
              <a:gd name="connsiteX110" fmla="*/ 558380 w 715119"/>
              <a:gd name="connsiteY110" fmla="*/ 124005 h 541741"/>
              <a:gd name="connsiteX111" fmla="*/ 581240 w 715119"/>
              <a:gd name="connsiteY111" fmla="*/ 146865 h 541741"/>
              <a:gd name="connsiteX112" fmla="*/ 558380 w 715119"/>
              <a:gd name="connsiteY112" fmla="*/ 169725 h 541741"/>
              <a:gd name="connsiteX113" fmla="*/ 535520 w 715119"/>
              <a:gd name="connsiteY113" fmla="*/ 146865 h 541741"/>
              <a:gd name="connsiteX114" fmla="*/ 558380 w 715119"/>
              <a:gd name="connsiteY114" fmla="*/ 124005 h 541741"/>
              <a:gd name="connsiteX115" fmla="*/ 692259 w 715119"/>
              <a:gd name="connsiteY115" fmla="*/ 124005 h 541741"/>
              <a:gd name="connsiteX116" fmla="*/ 715119 w 715119"/>
              <a:gd name="connsiteY116" fmla="*/ 146865 h 541741"/>
              <a:gd name="connsiteX117" fmla="*/ 692259 w 715119"/>
              <a:gd name="connsiteY117" fmla="*/ 169725 h 541741"/>
              <a:gd name="connsiteX118" fmla="*/ 669399 w 715119"/>
              <a:gd name="connsiteY118" fmla="*/ 146865 h 541741"/>
              <a:gd name="connsiteX119" fmla="*/ 692259 w 715119"/>
              <a:gd name="connsiteY119" fmla="*/ 124005 h 541741"/>
              <a:gd name="connsiteX120" fmla="*/ 290620 w 715119"/>
              <a:gd name="connsiteY120" fmla="*/ 0 h 541741"/>
              <a:gd name="connsiteX121" fmla="*/ 313480 w 715119"/>
              <a:gd name="connsiteY121" fmla="*/ 22860 h 541741"/>
              <a:gd name="connsiteX122" fmla="*/ 290620 w 715119"/>
              <a:gd name="connsiteY122" fmla="*/ 45720 h 541741"/>
              <a:gd name="connsiteX123" fmla="*/ 267760 w 715119"/>
              <a:gd name="connsiteY123" fmla="*/ 22860 h 541741"/>
              <a:gd name="connsiteX124" fmla="*/ 290620 w 715119"/>
              <a:gd name="connsiteY124" fmla="*/ 0 h 541741"/>
              <a:gd name="connsiteX125" fmla="*/ 156740 w 715119"/>
              <a:gd name="connsiteY125" fmla="*/ 0 h 541741"/>
              <a:gd name="connsiteX126" fmla="*/ 179600 w 715119"/>
              <a:gd name="connsiteY126" fmla="*/ 22860 h 541741"/>
              <a:gd name="connsiteX127" fmla="*/ 156740 w 715119"/>
              <a:gd name="connsiteY127" fmla="*/ 45720 h 541741"/>
              <a:gd name="connsiteX128" fmla="*/ 133880 w 715119"/>
              <a:gd name="connsiteY128" fmla="*/ 22860 h 541741"/>
              <a:gd name="connsiteX129" fmla="*/ 156740 w 715119"/>
              <a:gd name="connsiteY129" fmla="*/ 0 h 541741"/>
              <a:gd name="connsiteX130" fmla="*/ 22860 w 715119"/>
              <a:gd name="connsiteY130" fmla="*/ 0 h 541741"/>
              <a:gd name="connsiteX131" fmla="*/ 45720 w 715119"/>
              <a:gd name="connsiteY131" fmla="*/ 22860 h 541741"/>
              <a:gd name="connsiteX132" fmla="*/ 22860 w 715119"/>
              <a:gd name="connsiteY132" fmla="*/ 45720 h 541741"/>
              <a:gd name="connsiteX133" fmla="*/ 0 w 715119"/>
              <a:gd name="connsiteY133" fmla="*/ 22860 h 541741"/>
              <a:gd name="connsiteX134" fmla="*/ 22860 w 715119"/>
              <a:gd name="connsiteY134" fmla="*/ 0 h 541741"/>
              <a:gd name="connsiteX135" fmla="*/ 424500 w 715119"/>
              <a:gd name="connsiteY135" fmla="*/ 0 h 541741"/>
              <a:gd name="connsiteX136" fmla="*/ 447360 w 715119"/>
              <a:gd name="connsiteY136" fmla="*/ 22860 h 541741"/>
              <a:gd name="connsiteX137" fmla="*/ 424500 w 715119"/>
              <a:gd name="connsiteY137" fmla="*/ 45720 h 541741"/>
              <a:gd name="connsiteX138" fmla="*/ 401640 w 715119"/>
              <a:gd name="connsiteY138" fmla="*/ 22860 h 541741"/>
              <a:gd name="connsiteX139" fmla="*/ 424500 w 715119"/>
              <a:gd name="connsiteY139" fmla="*/ 0 h 541741"/>
              <a:gd name="connsiteX140" fmla="*/ 558380 w 715119"/>
              <a:gd name="connsiteY140" fmla="*/ 0 h 541741"/>
              <a:gd name="connsiteX141" fmla="*/ 581240 w 715119"/>
              <a:gd name="connsiteY141" fmla="*/ 22860 h 541741"/>
              <a:gd name="connsiteX142" fmla="*/ 558380 w 715119"/>
              <a:gd name="connsiteY142" fmla="*/ 45720 h 541741"/>
              <a:gd name="connsiteX143" fmla="*/ 535520 w 715119"/>
              <a:gd name="connsiteY143" fmla="*/ 22860 h 541741"/>
              <a:gd name="connsiteX144" fmla="*/ 558380 w 715119"/>
              <a:gd name="connsiteY144" fmla="*/ 0 h 541741"/>
              <a:gd name="connsiteX145" fmla="*/ 692259 w 715119"/>
              <a:gd name="connsiteY145" fmla="*/ 0 h 541741"/>
              <a:gd name="connsiteX146" fmla="*/ 715119 w 715119"/>
              <a:gd name="connsiteY146" fmla="*/ 22860 h 541741"/>
              <a:gd name="connsiteX147" fmla="*/ 692259 w 715119"/>
              <a:gd name="connsiteY147" fmla="*/ 45720 h 541741"/>
              <a:gd name="connsiteX148" fmla="*/ 669399 w 715119"/>
              <a:gd name="connsiteY148" fmla="*/ 22860 h 541741"/>
              <a:gd name="connsiteX149" fmla="*/ 692259 w 715119"/>
              <a:gd name="connsiteY149" fmla="*/ 0 h 541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715119" h="541741">
                <a:moveTo>
                  <a:pt x="692259" y="496021"/>
                </a:moveTo>
                <a:cubicBezTo>
                  <a:pt x="704884" y="496021"/>
                  <a:pt x="715119" y="506256"/>
                  <a:pt x="715119" y="518881"/>
                </a:cubicBezTo>
                <a:cubicBezTo>
                  <a:pt x="715119" y="531506"/>
                  <a:pt x="704884" y="541741"/>
                  <a:pt x="692259" y="541741"/>
                </a:cubicBezTo>
                <a:cubicBezTo>
                  <a:pt x="679634" y="541741"/>
                  <a:pt x="669399" y="531506"/>
                  <a:pt x="669399" y="518881"/>
                </a:cubicBezTo>
                <a:cubicBezTo>
                  <a:pt x="669399" y="506256"/>
                  <a:pt x="679634" y="496021"/>
                  <a:pt x="692259" y="496021"/>
                </a:cubicBezTo>
                <a:close/>
                <a:moveTo>
                  <a:pt x="558380" y="496021"/>
                </a:moveTo>
                <a:cubicBezTo>
                  <a:pt x="571005" y="496021"/>
                  <a:pt x="581240" y="506256"/>
                  <a:pt x="581240" y="518881"/>
                </a:cubicBezTo>
                <a:cubicBezTo>
                  <a:pt x="581240" y="531506"/>
                  <a:pt x="571005" y="541741"/>
                  <a:pt x="558380" y="541741"/>
                </a:cubicBezTo>
                <a:cubicBezTo>
                  <a:pt x="545755" y="541741"/>
                  <a:pt x="535520" y="531506"/>
                  <a:pt x="535520" y="518881"/>
                </a:cubicBezTo>
                <a:cubicBezTo>
                  <a:pt x="535520" y="506256"/>
                  <a:pt x="545755" y="496021"/>
                  <a:pt x="558380" y="496021"/>
                </a:cubicBezTo>
                <a:close/>
                <a:moveTo>
                  <a:pt x="424500" y="496021"/>
                </a:moveTo>
                <a:cubicBezTo>
                  <a:pt x="437125" y="496021"/>
                  <a:pt x="447360" y="506256"/>
                  <a:pt x="447360" y="518881"/>
                </a:cubicBezTo>
                <a:cubicBezTo>
                  <a:pt x="447360" y="531506"/>
                  <a:pt x="437125" y="541741"/>
                  <a:pt x="424500" y="541741"/>
                </a:cubicBezTo>
                <a:cubicBezTo>
                  <a:pt x="411875" y="541741"/>
                  <a:pt x="401640" y="531506"/>
                  <a:pt x="401640" y="518881"/>
                </a:cubicBezTo>
                <a:cubicBezTo>
                  <a:pt x="401640" y="506256"/>
                  <a:pt x="411875" y="496021"/>
                  <a:pt x="424500" y="496021"/>
                </a:cubicBezTo>
                <a:close/>
                <a:moveTo>
                  <a:pt x="290620" y="496021"/>
                </a:moveTo>
                <a:cubicBezTo>
                  <a:pt x="303245" y="496021"/>
                  <a:pt x="313480" y="506256"/>
                  <a:pt x="313480" y="518881"/>
                </a:cubicBezTo>
                <a:cubicBezTo>
                  <a:pt x="313480" y="531506"/>
                  <a:pt x="303245" y="541741"/>
                  <a:pt x="290620" y="541741"/>
                </a:cubicBezTo>
                <a:cubicBezTo>
                  <a:pt x="277995" y="541741"/>
                  <a:pt x="267760" y="531506"/>
                  <a:pt x="267760" y="518881"/>
                </a:cubicBezTo>
                <a:cubicBezTo>
                  <a:pt x="267760" y="506256"/>
                  <a:pt x="277995" y="496021"/>
                  <a:pt x="290620" y="496021"/>
                </a:cubicBezTo>
                <a:close/>
                <a:moveTo>
                  <a:pt x="156740" y="496021"/>
                </a:moveTo>
                <a:cubicBezTo>
                  <a:pt x="169365" y="496021"/>
                  <a:pt x="179600" y="506256"/>
                  <a:pt x="179600" y="518881"/>
                </a:cubicBezTo>
                <a:cubicBezTo>
                  <a:pt x="179600" y="531506"/>
                  <a:pt x="169365" y="541741"/>
                  <a:pt x="156740" y="541741"/>
                </a:cubicBezTo>
                <a:cubicBezTo>
                  <a:pt x="144115" y="541741"/>
                  <a:pt x="133880" y="531506"/>
                  <a:pt x="133880" y="518881"/>
                </a:cubicBezTo>
                <a:cubicBezTo>
                  <a:pt x="133880" y="506256"/>
                  <a:pt x="144115" y="496021"/>
                  <a:pt x="156740" y="496021"/>
                </a:cubicBezTo>
                <a:close/>
                <a:moveTo>
                  <a:pt x="22860" y="496021"/>
                </a:moveTo>
                <a:cubicBezTo>
                  <a:pt x="35485" y="496021"/>
                  <a:pt x="45720" y="506256"/>
                  <a:pt x="45720" y="518881"/>
                </a:cubicBezTo>
                <a:cubicBezTo>
                  <a:pt x="45720" y="531506"/>
                  <a:pt x="35485" y="541741"/>
                  <a:pt x="22860" y="541741"/>
                </a:cubicBezTo>
                <a:cubicBezTo>
                  <a:pt x="10235" y="541741"/>
                  <a:pt x="0" y="531506"/>
                  <a:pt x="0" y="518881"/>
                </a:cubicBezTo>
                <a:cubicBezTo>
                  <a:pt x="0" y="506256"/>
                  <a:pt x="10235" y="496021"/>
                  <a:pt x="22860" y="496021"/>
                </a:cubicBezTo>
                <a:close/>
                <a:moveTo>
                  <a:pt x="692259" y="372015"/>
                </a:moveTo>
                <a:cubicBezTo>
                  <a:pt x="704884" y="372015"/>
                  <a:pt x="715119" y="382250"/>
                  <a:pt x="715119" y="394875"/>
                </a:cubicBezTo>
                <a:cubicBezTo>
                  <a:pt x="715119" y="407500"/>
                  <a:pt x="704884" y="417735"/>
                  <a:pt x="692259" y="417735"/>
                </a:cubicBezTo>
                <a:cubicBezTo>
                  <a:pt x="679634" y="417735"/>
                  <a:pt x="669399" y="407500"/>
                  <a:pt x="669399" y="394875"/>
                </a:cubicBezTo>
                <a:cubicBezTo>
                  <a:pt x="669399" y="382250"/>
                  <a:pt x="679634" y="372015"/>
                  <a:pt x="692259" y="372015"/>
                </a:cubicBezTo>
                <a:close/>
                <a:moveTo>
                  <a:pt x="558380" y="372015"/>
                </a:moveTo>
                <a:cubicBezTo>
                  <a:pt x="571005" y="372015"/>
                  <a:pt x="581240" y="382250"/>
                  <a:pt x="581240" y="394875"/>
                </a:cubicBezTo>
                <a:cubicBezTo>
                  <a:pt x="581240" y="407500"/>
                  <a:pt x="571005" y="417735"/>
                  <a:pt x="558380" y="417735"/>
                </a:cubicBezTo>
                <a:cubicBezTo>
                  <a:pt x="545755" y="417735"/>
                  <a:pt x="535520" y="407500"/>
                  <a:pt x="535520" y="394875"/>
                </a:cubicBezTo>
                <a:cubicBezTo>
                  <a:pt x="535520" y="382250"/>
                  <a:pt x="545755" y="372015"/>
                  <a:pt x="558380" y="372015"/>
                </a:cubicBezTo>
                <a:close/>
                <a:moveTo>
                  <a:pt x="424500" y="372015"/>
                </a:moveTo>
                <a:cubicBezTo>
                  <a:pt x="437125" y="372015"/>
                  <a:pt x="447360" y="382250"/>
                  <a:pt x="447360" y="394875"/>
                </a:cubicBezTo>
                <a:cubicBezTo>
                  <a:pt x="447360" y="407500"/>
                  <a:pt x="437125" y="417735"/>
                  <a:pt x="424500" y="417735"/>
                </a:cubicBezTo>
                <a:cubicBezTo>
                  <a:pt x="411875" y="417735"/>
                  <a:pt x="401640" y="407500"/>
                  <a:pt x="401640" y="394875"/>
                </a:cubicBezTo>
                <a:cubicBezTo>
                  <a:pt x="401640" y="382250"/>
                  <a:pt x="411875" y="372015"/>
                  <a:pt x="424500" y="372015"/>
                </a:cubicBezTo>
                <a:close/>
                <a:moveTo>
                  <a:pt x="290620" y="372015"/>
                </a:moveTo>
                <a:cubicBezTo>
                  <a:pt x="303245" y="372015"/>
                  <a:pt x="313480" y="382250"/>
                  <a:pt x="313480" y="394875"/>
                </a:cubicBezTo>
                <a:cubicBezTo>
                  <a:pt x="313480" y="407500"/>
                  <a:pt x="303245" y="417735"/>
                  <a:pt x="290620" y="417735"/>
                </a:cubicBezTo>
                <a:cubicBezTo>
                  <a:pt x="277995" y="417735"/>
                  <a:pt x="267760" y="407500"/>
                  <a:pt x="267760" y="394875"/>
                </a:cubicBezTo>
                <a:cubicBezTo>
                  <a:pt x="267760" y="382250"/>
                  <a:pt x="277995" y="372015"/>
                  <a:pt x="290620" y="372015"/>
                </a:cubicBezTo>
                <a:close/>
                <a:moveTo>
                  <a:pt x="156740" y="372015"/>
                </a:moveTo>
                <a:cubicBezTo>
                  <a:pt x="169365" y="372015"/>
                  <a:pt x="179600" y="382250"/>
                  <a:pt x="179600" y="394875"/>
                </a:cubicBezTo>
                <a:cubicBezTo>
                  <a:pt x="179600" y="407500"/>
                  <a:pt x="169365" y="417735"/>
                  <a:pt x="156740" y="417735"/>
                </a:cubicBezTo>
                <a:cubicBezTo>
                  <a:pt x="144115" y="417735"/>
                  <a:pt x="133880" y="407500"/>
                  <a:pt x="133880" y="394875"/>
                </a:cubicBezTo>
                <a:cubicBezTo>
                  <a:pt x="133880" y="382250"/>
                  <a:pt x="144115" y="372015"/>
                  <a:pt x="156740" y="372015"/>
                </a:cubicBezTo>
                <a:close/>
                <a:moveTo>
                  <a:pt x="22860" y="372015"/>
                </a:moveTo>
                <a:cubicBezTo>
                  <a:pt x="35485" y="372015"/>
                  <a:pt x="45720" y="382250"/>
                  <a:pt x="45720" y="394875"/>
                </a:cubicBezTo>
                <a:cubicBezTo>
                  <a:pt x="45720" y="407500"/>
                  <a:pt x="35485" y="417735"/>
                  <a:pt x="22860" y="417735"/>
                </a:cubicBezTo>
                <a:cubicBezTo>
                  <a:pt x="10235" y="417735"/>
                  <a:pt x="0" y="407500"/>
                  <a:pt x="0" y="394875"/>
                </a:cubicBezTo>
                <a:cubicBezTo>
                  <a:pt x="0" y="382250"/>
                  <a:pt x="10235" y="372015"/>
                  <a:pt x="22860" y="372015"/>
                </a:cubicBezTo>
                <a:close/>
                <a:moveTo>
                  <a:pt x="692259" y="248010"/>
                </a:moveTo>
                <a:cubicBezTo>
                  <a:pt x="704884" y="248010"/>
                  <a:pt x="715119" y="258245"/>
                  <a:pt x="715119" y="270870"/>
                </a:cubicBezTo>
                <a:cubicBezTo>
                  <a:pt x="715119" y="283495"/>
                  <a:pt x="704884" y="293730"/>
                  <a:pt x="692259" y="293730"/>
                </a:cubicBezTo>
                <a:cubicBezTo>
                  <a:pt x="679634" y="293730"/>
                  <a:pt x="669399" y="283495"/>
                  <a:pt x="669399" y="270870"/>
                </a:cubicBezTo>
                <a:cubicBezTo>
                  <a:pt x="669399" y="258245"/>
                  <a:pt x="679634" y="248010"/>
                  <a:pt x="692259" y="248010"/>
                </a:cubicBezTo>
                <a:close/>
                <a:moveTo>
                  <a:pt x="558380" y="248010"/>
                </a:moveTo>
                <a:cubicBezTo>
                  <a:pt x="571005" y="248010"/>
                  <a:pt x="581240" y="258245"/>
                  <a:pt x="581240" y="270870"/>
                </a:cubicBezTo>
                <a:cubicBezTo>
                  <a:pt x="581240" y="283495"/>
                  <a:pt x="571005" y="293730"/>
                  <a:pt x="558380" y="293730"/>
                </a:cubicBezTo>
                <a:cubicBezTo>
                  <a:pt x="545755" y="293730"/>
                  <a:pt x="535520" y="283495"/>
                  <a:pt x="535520" y="270870"/>
                </a:cubicBezTo>
                <a:cubicBezTo>
                  <a:pt x="535520" y="258245"/>
                  <a:pt x="545755" y="248010"/>
                  <a:pt x="558380" y="248010"/>
                </a:cubicBezTo>
                <a:close/>
                <a:moveTo>
                  <a:pt x="424500" y="248010"/>
                </a:moveTo>
                <a:cubicBezTo>
                  <a:pt x="437125" y="248010"/>
                  <a:pt x="447360" y="258245"/>
                  <a:pt x="447360" y="270870"/>
                </a:cubicBezTo>
                <a:cubicBezTo>
                  <a:pt x="447360" y="283495"/>
                  <a:pt x="437125" y="293730"/>
                  <a:pt x="424500" y="293730"/>
                </a:cubicBezTo>
                <a:cubicBezTo>
                  <a:pt x="411875" y="293730"/>
                  <a:pt x="401640" y="283495"/>
                  <a:pt x="401640" y="270870"/>
                </a:cubicBezTo>
                <a:cubicBezTo>
                  <a:pt x="401640" y="258245"/>
                  <a:pt x="411875" y="248010"/>
                  <a:pt x="424500" y="248010"/>
                </a:cubicBezTo>
                <a:close/>
                <a:moveTo>
                  <a:pt x="290620" y="248010"/>
                </a:moveTo>
                <a:cubicBezTo>
                  <a:pt x="303245" y="248010"/>
                  <a:pt x="313480" y="258245"/>
                  <a:pt x="313480" y="270870"/>
                </a:cubicBezTo>
                <a:cubicBezTo>
                  <a:pt x="313480" y="283495"/>
                  <a:pt x="303245" y="293730"/>
                  <a:pt x="290620" y="293730"/>
                </a:cubicBezTo>
                <a:cubicBezTo>
                  <a:pt x="277995" y="293730"/>
                  <a:pt x="267760" y="283495"/>
                  <a:pt x="267760" y="270870"/>
                </a:cubicBezTo>
                <a:cubicBezTo>
                  <a:pt x="267760" y="258245"/>
                  <a:pt x="277995" y="248010"/>
                  <a:pt x="290620" y="248010"/>
                </a:cubicBezTo>
                <a:close/>
                <a:moveTo>
                  <a:pt x="156740" y="248010"/>
                </a:moveTo>
                <a:cubicBezTo>
                  <a:pt x="169365" y="248010"/>
                  <a:pt x="179600" y="258245"/>
                  <a:pt x="179600" y="270870"/>
                </a:cubicBezTo>
                <a:cubicBezTo>
                  <a:pt x="179600" y="283495"/>
                  <a:pt x="169365" y="293730"/>
                  <a:pt x="156740" y="293730"/>
                </a:cubicBezTo>
                <a:cubicBezTo>
                  <a:pt x="144115" y="293730"/>
                  <a:pt x="133880" y="283495"/>
                  <a:pt x="133880" y="270870"/>
                </a:cubicBezTo>
                <a:cubicBezTo>
                  <a:pt x="133880" y="258245"/>
                  <a:pt x="144115" y="248010"/>
                  <a:pt x="156740" y="248010"/>
                </a:cubicBezTo>
                <a:close/>
                <a:moveTo>
                  <a:pt x="22860" y="248010"/>
                </a:moveTo>
                <a:cubicBezTo>
                  <a:pt x="35485" y="248010"/>
                  <a:pt x="45720" y="258245"/>
                  <a:pt x="45720" y="270870"/>
                </a:cubicBezTo>
                <a:cubicBezTo>
                  <a:pt x="45720" y="283495"/>
                  <a:pt x="35485" y="293730"/>
                  <a:pt x="22860" y="293730"/>
                </a:cubicBezTo>
                <a:cubicBezTo>
                  <a:pt x="10235" y="293730"/>
                  <a:pt x="0" y="283495"/>
                  <a:pt x="0" y="270870"/>
                </a:cubicBezTo>
                <a:cubicBezTo>
                  <a:pt x="0" y="258245"/>
                  <a:pt x="10235" y="248010"/>
                  <a:pt x="22860" y="248010"/>
                </a:cubicBezTo>
                <a:close/>
                <a:moveTo>
                  <a:pt x="290620" y="124005"/>
                </a:moveTo>
                <a:cubicBezTo>
                  <a:pt x="303245" y="124005"/>
                  <a:pt x="313480" y="134240"/>
                  <a:pt x="313480" y="146865"/>
                </a:cubicBezTo>
                <a:cubicBezTo>
                  <a:pt x="313480" y="159490"/>
                  <a:pt x="303245" y="169725"/>
                  <a:pt x="290620" y="169725"/>
                </a:cubicBezTo>
                <a:cubicBezTo>
                  <a:pt x="277995" y="169725"/>
                  <a:pt x="267760" y="159490"/>
                  <a:pt x="267760" y="146865"/>
                </a:cubicBezTo>
                <a:cubicBezTo>
                  <a:pt x="267760" y="134240"/>
                  <a:pt x="277995" y="124005"/>
                  <a:pt x="290620" y="124005"/>
                </a:cubicBezTo>
                <a:close/>
                <a:moveTo>
                  <a:pt x="156740" y="124005"/>
                </a:moveTo>
                <a:cubicBezTo>
                  <a:pt x="169365" y="124005"/>
                  <a:pt x="179600" y="134240"/>
                  <a:pt x="179600" y="146865"/>
                </a:cubicBezTo>
                <a:cubicBezTo>
                  <a:pt x="179600" y="159490"/>
                  <a:pt x="169365" y="169725"/>
                  <a:pt x="156740" y="169725"/>
                </a:cubicBezTo>
                <a:cubicBezTo>
                  <a:pt x="144115" y="169725"/>
                  <a:pt x="133880" y="159490"/>
                  <a:pt x="133880" y="146865"/>
                </a:cubicBezTo>
                <a:cubicBezTo>
                  <a:pt x="133880" y="134240"/>
                  <a:pt x="144115" y="124005"/>
                  <a:pt x="156740" y="124005"/>
                </a:cubicBezTo>
                <a:close/>
                <a:moveTo>
                  <a:pt x="22860" y="124005"/>
                </a:moveTo>
                <a:cubicBezTo>
                  <a:pt x="35485" y="124005"/>
                  <a:pt x="45720" y="134240"/>
                  <a:pt x="45720" y="146865"/>
                </a:cubicBezTo>
                <a:cubicBezTo>
                  <a:pt x="45720" y="159490"/>
                  <a:pt x="35485" y="169725"/>
                  <a:pt x="22860" y="169725"/>
                </a:cubicBezTo>
                <a:cubicBezTo>
                  <a:pt x="10235" y="169725"/>
                  <a:pt x="0" y="159490"/>
                  <a:pt x="0" y="146865"/>
                </a:cubicBezTo>
                <a:cubicBezTo>
                  <a:pt x="0" y="134240"/>
                  <a:pt x="10235" y="124005"/>
                  <a:pt x="22860" y="124005"/>
                </a:cubicBezTo>
                <a:close/>
                <a:moveTo>
                  <a:pt x="424500" y="124005"/>
                </a:moveTo>
                <a:cubicBezTo>
                  <a:pt x="437125" y="124005"/>
                  <a:pt x="447360" y="134240"/>
                  <a:pt x="447360" y="146865"/>
                </a:cubicBezTo>
                <a:cubicBezTo>
                  <a:pt x="447360" y="159490"/>
                  <a:pt x="437125" y="169725"/>
                  <a:pt x="424500" y="169725"/>
                </a:cubicBezTo>
                <a:cubicBezTo>
                  <a:pt x="411875" y="169725"/>
                  <a:pt x="401640" y="159490"/>
                  <a:pt x="401640" y="146865"/>
                </a:cubicBezTo>
                <a:cubicBezTo>
                  <a:pt x="401640" y="134240"/>
                  <a:pt x="411875" y="124005"/>
                  <a:pt x="424500" y="124005"/>
                </a:cubicBezTo>
                <a:close/>
                <a:moveTo>
                  <a:pt x="558380" y="124005"/>
                </a:moveTo>
                <a:cubicBezTo>
                  <a:pt x="571005" y="124005"/>
                  <a:pt x="581240" y="134240"/>
                  <a:pt x="581240" y="146865"/>
                </a:cubicBezTo>
                <a:cubicBezTo>
                  <a:pt x="581240" y="159490"/>
                  <a:pt x="571005" y="169725"/>
                  <a:pt x="558380" y="169725"/>
                </a:cubicBezTo>
                <a:cubicBezTo>
                  <a:pt x="545755" y="169725"/>
                  <a:pt x="535520" y="159490"/>
                  <a:pt x="535520" y="146865"/>
                </a:cubicBezTo>
                <a:cubicBezTo>
                  <a:pt x="535520" y="134240"/>
                  <a:pt x="545755" y="124005"/>
                  <a:pt x="558380" y="124005"/>
                </a:cubicBezTo>
                <a:close/>
                <a:moveTo>
                  <a:pt x="692259" y="124005"/>
                </a:moveTo>
                <a:cubicBezTo>
                  <a:pt x="704884" y="124005"/>
                  <a:pt x="715119" y="134240"/>
                  <a:pt x="715119" y="146865"/>
                </a:cubicBezTo>
                <a:cubicBezTo>
                  <a:pt x="715119" y="159490"/>
                  <a:pt x="704884" y="169725"/>
                  <a:pt x="692259" y="169725"/>
                </a:cubicBezTo>
                <a:cubicBezTo>
                  <a:pt x="679634" y="169725"/>
                  <a:pt x="669399" y="159490"/>
                  <a:pt x="669399" y="146865"/>
                </a:cubicBezTo>
                <a:cubicBezTo>
                  <a:pt x="669399" y="134240"/>
                  <a:pt x="679634" y="124005"/>
                  <a:pt x="692259" y="124005"/>
                </a:cubicBezTo>
                <a:close/>
                <a:moveTo>
                  <a:pt x="290620" y="0"/>
                </a:moveTo>
                <a:cubicBezTo>
                  <a:pt x="303245" y="0"/>
                  <a:pt x="313480" y="10235"/>
                  <a:pt x="313480" y="22860"/>
                </a:cubicBezTo>
                <a:cubicBezTo>
                  <a:pt x="313480" y="35485"/>
                  <a:pt x="303245" y="45720"/>
                  <a:pt x="290620" y="45720"/>
                </a:cubicBezTo>
                <a:cubicBezTo>
                  <a:pt x="277995" y="45720"/>
                  <a:pt x="267760" y="35485"/>
                  <a:pt x="267760" y="22860"/>
                </a:cubicBezTo>
                <a:cubicBezTo>
                  <a:pt x="267760" y="10235"/>
                  <a:pt x="277995" y="0"/>
                  <a:pt x="290620" y="0"/>
                </a:cubicBezTo>
                <a:close/>
                <a:moveTo>
                  <a:pt x="156740" y="0"/>
                </a:moveTo>
                <a:cubicBezTo>
                  <a:pt x="169365" y="0"/>
                  <a:pt x="179600" y="10235"/>
                  <a:pt x="179600" y="22860"/>
                </a:cubicBezTo>
                <a:cubicBezTo>
                  <a:pt x="179600" y="35485"/>
                  <a:pt x="169365" y="45720"/>
                  <a:pt x="156740" y="45720"/>
                </a:cubicBezTo>
                <a:cubicBezTo>
                  <a:pt x="144115" y="45720"/>
                  <a:pt x="133880" y="35485"/>
                  <a:pt x="133880" y="22860"/>
                </a:cubicBezTo>
                <a:cubicBezTo>
                  <a:pt x="133880" y="10235"/>
                  <a:pt x="144115" y="0"/>
                  <a:pt x="156740" y="0"/>
                </a:cubicBezTo>
                <a:close/>
                <a:moveTo>
                  <a:pt x="22860" y="0"/>
                </a:moveTo>
                <a:cubicBezTo>
                  <a:pt x="35485" y="0"/>
                  <a:pt x="45720" y="10235"/>
                  <a:pt x="45720" y="22860"/>
                </a:cubicBezTo>
                <a:cubicBezTo>
                  <a:pt x="45720" y="35485"/>
                  <a:pt x="35485" y="45720"/>
                  <a:pt x="22860" y="45720"/>
                </a:cubicBezTo>
                <a:cubicBezTo>
                  <a:pt x="10235" y="45720"/>
                  <a:pt x="0" y="35485"/>
                  <a:pt x="0" y="22860"/>
                </a:cubicBezTo>
                <a:cubicBezTo>
                  <a:pt x="0" y="10235"/>
                  <a:pt x="10235" y="0"/>
                  <a:pt x="22860" y="0"/>
                </a:cubicBezTo>
                <a:close/>
                <a:moveTo>
                  <a:pt x="424500" y="0"/>
                </a:moveTo>
                <a:cubicBezTo>
                  <a:pt x="437125" y="0"/>
                  <a:pt x="447360" y="10235"/>
                  <a:pt x="447360" y="22860"/>
                </a:cubicBezTo>
                <a:cubicBezTo>
                  <a:pt x="447360" y="35485"/>
                  <a:pt x="437125" y="45720"/>
                  <a:pt x="424500" y="45720"/>
                </a:cubicBezTo>
                <a:cubicBezTo>
                  <a:pt x="411875" y="45720"/>
                  <a:pt x="401640" y="35485"/>
                  <a:pt x="401640" y="22860"/>
                </a:cubicBezTo>
                <a:cubicBezTo>
                  <a:pt x="401640" y="10235"/>
                  <a:pt x="411875" y="0"/>
                  <a:pt x="424500" y="0"/>
                </a:cubicBezTo>
                <a:close/>
                <a:moveTo>
                  <a:pt x="558380" y="0"/>
                </a:moveTo>
                <a:cubicBezTo>
                  <a:pt x="571005" y="0"/>
                  <a:pt x="581240" y="10235"/>
                  <a:pt x="581240" y="22860"/>
                </a:cubicBezTo>
                <a:cubicBezTo>
                  <a:pt x="581240" y="35485"/>
                  <a:pt x="571005" y="45720"/>
                  <a:pt x="558380" y="45720"/>
                </a:cubicBezTo>
                <a:cubicBezTo>
                  <a:pt x="545755" y="45720"/>
                  <a:pt x="535520" y="35485"/>
                  <a:pt x="535520" y="22860"/>
                </a:cubicBezTo>
                <a:cubicBezTo>
                  <a:pt x="535520" y="10235"/>
                  <a:pt x="545755" y="0"/>
                  <a:pt x="558380" y="0"/>
                </a:cubicBezTo>
                <a:close/>
                <a:moveTo>
                  <a:pt x="692259" y="0"/>
                </a:moveTo>
                <a:cubicBezTo>
                  <a:pt x="704884" y="0"/>
                  <a:pt x="715119" y="10235"/>
                  <a:pt x="715119" y="22860"/>
                </a:cubicBezTo>
                <a:cubicBezTo>
                  <a:pt x="715119" y="35485"/>
                  <a:pt x="704884" y="45720"/>
                  <a:pt x="692259" y="45720"/>
                </a:cubicBezTo>
                <a:cubicBezTo>
                  <a:pt x="679634" y="45720"/>
                  <a:pt x="669399" y="35485"/>
                  <a:pt x="669399" y="22860"/>
                </a:cubicBezTo>
                <a:cubicBezTo>
                  <a:pt x="669399" y="10235"/>
                  <a:pt x="679634" y="0"/>
                  <a:pt x="692259" y="0"/>
                </a:cubicBezTo>
                <a:close/>
              </a:path>
            </a:pathLst>
          </a:custGeom>
          <a:solidFill>
            <a:srgbClr val="C6E1FF"/>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pic>
        <p:nvPicPr>
          <p:cNvPr id="2" name="51miz-S217516-4A9FB903">
            <a:hlinkClick r:id="" action="ppaction://media"/>
          </p:cNvPr>
          <p:cNvPicPr>
            <a:picLocks noChangeAspect="1"/>
          </p:cNvPicPr>
          <p:nvPr userDrawn="1">
            <a:audioFile r:link="rId4"/>
            <p:extLst>
              <p:ext uri="{DAA4B4D4-6D71-4841-9C94-3DE7FCFB9230}">
                <p14:media xmlns:p14="http://schemas.microsoft.com/office/powerpoint/2010/main" r:embed="rId5"/>
              </p:ext>
            </p:extLst>
          </p:nvPr>
        </p:nvPicPr>
        <p:blipFill>
          <a:blip r:embed="rId6"/>
          <a:stretch>
            <a:fillRect/>
          </a:stretch>
        </p:blipFill>
        <p:spPr>
          <a:xfrm>
            <a:off x="0" y="-439789"/>
            <a:ext cx="406400" cy="406401"/>
          </a:xfrm>
          <a:prstGeom prst="rect">
            <a:avLst/>
          </a:prstGeom>
        </p:spPr>
      </p:pic>
      <p:pic>
        <p:nvPicPr>
          <p:cNvPr id="3" name="图片 2"/>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950317" y="334615"/>
            <a:ext cx="913589" cy="546053"/>
          </a:xfrm>
          <a:prstGeom prst="rect">
            <a:avLst/>
          </a:prstGeom>
        </p:spPr>
      </p:pic>
      <p:sp>
        <p:nvSpPr>
          <p:cNvPr id="4" name="矩形 3"/>
          <p:cNvSpPr/>
          <p:nvPr userDrawn="1"/>
        </p:nvSpPr>
        <p:spPr>
          <a:xfrm>
            <a:off x="10829640" y="880668"/>
            <a:ext cx="1154942" cy="276999"/>
          </a:xfrm>
          <a:prstGeom prst="rect">
            <a:avLst/>
          </a:prstGeom>
          <a:noFill/>
        </p:spPr>
        <p:txBody>
          <a:bodyPr wrap="square" lIns="91440" tIns="45720" rIns="91440" bIns="45720">
            <a:spAutoFit/>
          </a:bodyPr>
          <a:lstStyle/>
          <a:p>
            <a:pPr algn="ctr"/>
            <a:r>
              <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北京申瑞</a:t>
            </a:r>
            <a:endPar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54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lank-OfficePLUS">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50317" y="334615"/>
            <a:ext cx="913589" cy="546053"/>
          </a:xfrm>
          <a:prstGeom prst="rect">
            <a:avLst/>
          </a:prstGeom>
        </p:spPr>
      </p:pic>
      <p:sp>
        <p:nvSpPr>
          <p:cNvPr id="7" name="矩形 6"/>
          <p:cNvSpPr/>
          <p:nvPr userDrawn="1"/>
        </p:nvSpPr>
        <p:spPr>
          <a:xfrm>
            <a:off x="10829640" y="880668"/>
            <a:ext cx="1154942" cy="276999"/>
          </a:xfrm>
          <a:prstGeom prst="rect">
            <a:avLst/>
          </a:prstGeom>
          <a:noFill/>
        </p:spPr>
        <p:txBody>
          <a:bodyPr wrap="square" lIns="91440" tIns="45720" rIns="91440" bIns="45720">
            <a:spAutoFit/>
          </a:bodyPr>
          <a:lstStyle/>
          <a:p>
            <a:pPr algn="ctr"/>
            <a:r>
              <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北京申瑞</a:t>
            </a:r>
            <a:endPar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showMasterSp="0">
  <p:cSld name="Title Slide">
    <p:spTree>
      <p:nvGrpSpPr>
        <p:cNvPr id="1" name=""/>
        <p:cNvGrpSpPr/>
        <p:nvPr/>
      </p:nvGrpSpPr>
      <p:grpSpPr>
        <a:xfrm>
          <a:off x="0" y="0"/>
          <a:ext cx="0" cy="0"/>
          <a:chOff x="0" y="0"/>
          <a:chExt cx="0" cy="0"/>
        </a:xfrm>
      </p:grpSpPr>
      <p:grpSp>
        <p:nvGrpSpPr>
          <p:cNvPr id="2" name="Group 1"/>
          <p:cNvGrpSpPr/>
          <p:nvPr userDrawn="1"/>
        </p:nvGrpSpPr>
        <p:grpSpPr>
          <a:xfrm>
            <a:off x="2" y="1"/>
            <a:ext cx="12192002" cy="6882253"/>
            <a:chOff x="2" y="1"/>
            <a:chExt cx="12192002" cy="6882253"/>
          </a:xfrm>
        </p:grpSpPr>
        <p:sp>
          <p:nvSpPr>
            <p:cNvPr id="15" name="Freeform: Shape 14"/>
            <p:cNvSpPr/>
            <p:nvPr/>
          </p:nvSpPr>
          <p:spPr>
            <a:xfrm>
              <a:off x="2" y="1"/>
              <a:ext cx="12192002" cy="6882253"/>
            </a:xfrm>
            <a:custGeom>
              <a:avLst/>
              <a:gdLst>
                <a:gd name="connsiteX0" fmla="*/ -6507 w 12192002"/>
                <a:gd name="connsiteY0" fmla="*/ 2267183 h 6882253"/>
                <a:gd name="connsiteX1" fmla="*/ 4631530 w 12192002"/>
                <a:gd name="connsiteY1" fmla="*/ 6675741 h 6882253"/>
                <a:gd name="connsiteX2" fmla="*/ 4636609 w 12192002"/>
                <a:gd name="connsiteY2" fmla="*/ 6876833 h 6882253"/>
                <a:gd name="connsiteX3" fmla="*/ 2313655 w 12192002"/>
                <a:gd name="connsiteY3" fmla="*/ 6876833 h 6882253"/>
                <a:gd name="connsiteX4" fmla="*/ 2303492 w 12192002"/>
                <a:gd name="connsiteY4" fmla="*/ 6677267 h 6882253"/>
                <a:gd name="connsiteX5" fmla="*/ -6507 w 12192002"/>
                <a:gd name="connsiteY5" fmla="*/ 4591010 h 6882253"/>
                <a:gd name="connsiteX6" fmla="*/ -6507 w 12192002"/>
                <a:gd name="connsiteY6" fmla="*/ 4591010 h 6882253"/>
                <a:gd name="connsiteX7" fmla="*/ -6507 w 12192002"/>
                <a:gd name="connsiteY7" fmla="*/ 2267183 h 6882253"/>
                <a:gd name="connsiteX8" fmla="*/ 7542497 w 12192002"/>
                <a:gd name="connsiteY8" fmla="*/ -5420 h 6882253"/>
                <a:gd name="connsiteX9" fmla="*/ 9865456 w 12192002"/>
                <a:gd name="connsiteY9" fmla="*/ -5420 h 6882253"/>
                <a:gd name="connsiteX10" fmla="*/ 9875489 w 12192002"/>
                <a:gd name="connsiteY10" fmla="*/ 194015 h 6882253"/>
                <a:gd name="connsiteX11" fmla="*/ 12185495 w 12192002"/>
                <a:gd name="connsiteY11" fmla="*/ 2280273 h 6882253"/>
                <a:gd name="connsiteX12" fmla="*/ 12185495 w 12192002"/>
                <a:gd name="connsiteY12" fmla="*/ 2280273 h 6882253"/>
                <a:gd name="connsiteX13" fmla="*/ 12185495 w 12192002"/>
                <a:gd name="connsiteY13" fmla="*/ 4603721 h 6882253"/>
                <a:gd name="connsiteX14" fmla="*/ 7547582 w 12192002"/>
                <a:gd name="connsiteY14" fmla="*/ 195157 h 6882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2" h="6882253">
                  <a:moveTo>
                    <a:pt x="-6507" y="2267183"/>
                  </a:moveTo>
                  <a:cubicBezTo>
                    <a:pt x="2478247" y="2267183"/>
                    <a:pt x="4507072" y="4219976"/>
                    <a:pt x="4631530" y="6675741"/>
                  </a:cubicBezTo>
                  <a:lnTo>
                    <a:pt x="4636609" y="6876833"/>
                  </a:lnTo>
                  <a:lnTo>
                    <a:pt x="2313655" y="6876833"/>
                  </a:lnTo>
                  <a:lnTo>
                    <a:pt x="2303492" y="6677267"/>
                  </a:lnTo>
                  <a:cubicBezTo>
                    <a:pt x="2181577" y="5491965"/>
                    <a:pt x="1183988" y="4591010"/>
                    <a:pt x="-6507" y="4591010"/>
                  </a:cubicBezTo>
                  <a:lnTo>
                    <a:pt x="-6507" y="4591010"/>
                  </a:lnTo>
                  <a:lnTo>
                    <a:pt x="-6507" y="2267183"/>
                  </a:lnTo>
                  <a:close/>
                  <a:moveTo>
                    <a:pt x="7542497" y="-5420"/>
                  </a:moveTo>
                  <a:lnTo>
                    <a:pt x="9865456" y="-5420"/>
                  </a:lnTo>
                  <a:lnTo>
                    <a:pt x="9875489" y="194015"/>
                  </a:lnTo>
                  <a:cubicBezTo>
                    <a:pt x="9994490" y="1365843"/>
                    <a:pt x="10983310" y="2280273"/>
                    <a:pt x="12185495" y="2280273"/>
                  </a:cubicBezTo>
                  <a:lnTo>
                    <a:pt x="12185495" y="2280273"/>
                  </a:lnTo>
                  <a:lnTo>
                    <a:pt x="12185495" y="4603721"/>
                  </a:lnTo>
                  <a:cubicBezTo>
                    <a:pt x="9700864" y="4603721"/>
                    <a:pt x="7672039" y="2650798"/>
                    <a:pt x="7547582" y="195157"/>
                  </a:cubicBezTo>
                  <a:close/>
                </a:path>
              </a:pathLst>
            </a:custGeom>
            <a:blipFill rotWithShape="0">
              <a:blip r:embed="rId2"/>
              <a:srcRect/>
              <a:stretch>
                <a:fillRect l="-640"/>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lvl="0" algn="ctr"/>
              <a:endParaRPr lang="zh-CN" altLang="en-US">
                <a:solidFill>
                  <a:schemeClr val="lt1"/>
                </a:solidFill>
              </a:endParaRPr>
            </a:p>
          </p:txBody>
        </p:sp>
        <p:sp>
          <p:nvSpPr>
            <p:cNvPr id="3" name="Circle: Hollow 2"/>
            <p:cNvSpPr/>
            <p:nvPr userDrawn="1"/>
          </p:nvSpPr>
          <p:spPr>
            <a:xfrm>
              <a:off x="2665469" y="893291"/>
              <a:ext cx="1796581" cy="1796581"/>
            </a:xfrm>
            <a:prstGeom prst="donut">
              <a:avLst/>
            </a:prstGeom>
            <a:gradFill>
              <a:gsLst>
                <a:gs pos="0">
                  <a:schemeClr val="accent1">
                    <a:alpha val="50000"/>
                  </a:schemeClr>
                </a:gs>
                <a:gs pos="100000">
                  <a:schemeClr val="accent1">
                    <a:alpha val="69000"/>
                  </a:schemeClr>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Circle: Hollow 5"/>
            <p:cNvSpPr/>
            <p:nvPr userDrawn="1"/>
          </p:nvSpPr>
          <p:spPr>
            <a:xfrm>
              <a:off x="7717250" y="4527413"/>
              <a:ext cx="1796581" cy="1796581"/>
            </a:xfrm>
            <a:prstGeom prst="donut">
              <a:avLst/>
            </a:prstGeom>
            <a:gradFill>
              <a:gsLst>
                <a:gs pos="0">
                  <a:schemeClr val="accent1">
                    <a:alpha val="50000"/>
                  </a:schemeClr>
                </a:gs>
                <a:gs pos="100000">
                  <a:schemeClr val="accent1">
                    <a:alpha val="69000"/>
                  </a:schemeClr>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Oval 9"/>
            <p:cNvSpPr/>
            <p:nvPr userDrawn="1"/>
          </p:nvSpPr>
          <p:spPr>
            <a:xfrm>
              <a:off x="3228261" y="751762"/>
              <a:ext cx="5722778" cy="5722776"/>
            </a:xfrm>
            <a:prstGeom prst="ellipse">
              <a:avLst/>
            </a:prstGeom>
            <a:solidFill>
              <a:schemeClr val="accent1">
                <a:lumMod val="20000"/>
                <a:lumOff val="80000"/>
                <a:alpha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5" name="Title 4"/>
          <p:cNvSpPr>
            <a:spLocks noGrp="1"/>
          </p:cNvSpPr>
          <p:nvPr userDrawn="1">
            <p:ph type="ctrTitle" hasCustomPrompt="1"/>
          </p:nvPr>
        </p:nvSpPr>
        <p:spPr>
          <a:xfrm>
            <a:off x="3517419" y="2193705"/>
            <a:ext cx="5144460" cy="1613417"/>
          </a:xfrm>
          <a:prstGeom prst="rect">
            <a:avLst/>
          </a:prstGeom>
        </p:spPr>
        <p:txBody>
          <a:bodyPr wrap="square" anchor="b">
            <a:normAutofit/>
          </a:bodyPr>
          <a:lstStyle>
            <a:lvl1pPr algn="ctr">
              <a:defRPr sz="4400">
                <a:ln w="19050">
                  <a:noFill/>
                </a:ln>
                <a:solidFill>
                  <a:schemeClr val="tx1"/>
                </a:solidFill>
              </a:defRPr>
            </a:lvl1pPr>
          </a:lstStyle>
          <a:p>
            <a:pPr lvl="0"/>
            <a:r>
              <a:rPr lang="en-US" dirty="0"/>
              <a:t>Click to add title</a:t>
            </a:r>
            <a:endParaRPr lang="en-US" dirty="0"/>
          </a:p>
        </p:txBody>
      </p:sp>
      <p:sp>
        <p:nvSpPr>
          <p:cNvPr id="9" name="Subtitle 8"/>
          <p:cNvSpPr>
            <a:spLocks noGrp="1"/>
          </p:cNvSpPr>
          <p:nvPr userDrawn="1">
            <p:ph type="subTitle" sz="quarter" idx="1" hasCustomPrompt="1"/>
          </p:nvPr>
        </p:nvSpPr>
        <p:spPr>
          <a:xfrm>
            <a:off x="3517421" y="4056339"/>
            <a:ext cx="5144460" cy="757524"/>
          </a:xfrm>
          <a:prstGeom prst="round2DiagRect">
            <a:avLst>
              <a:gd name="adj1" fmla="val 0"/>
              <a:gd name="adj2" fmla="val 0"/>
            </a:avLst>
          </a:prstGeom>
          <a:noFill/>
          <a:ln>
            <a:noFill/>
          </a:ln>
          <a:effectLst/>
        </p:spPr>
        <p:txBody>
          <a:bodyPr vert="horz" wrap="square" lIns="91440" tIns="45720" rIns="91440" bIns="45720" rtlCol="0" anchor="t" anchorCtr="0">
            <a:normAutofit/>
          </a:bodyPr>
          <a:lstStyle>
            <a:lvl1pPr marL="0" indent="0" algn="ctr">
              <a:buNone/>
              <a:defRPr lang="en-US" sz="2400" b="0" dirty="0">
                <a:solidFill>
                  <a:schemeClr val="tx1"/>
                </a:solidFill>
                <a:latin typeface="+mj-lt"/>
              </a:defRPr>
            </a:lvl1pPr>
          </a:lstStyle>
          <a:p>
            <a:pPr lvl="0"/>
            <a:r>
              <a:rPr lang="en-US" dirty="0"/>
              <a:t>Click to add subtitle</a:t>
            </a:r>
            <a:endParaRPr lang="en-US" dirty="0"/>
          </a:p>
        </p:txBody>
      </p:sp>
      <p:sp>
        <p:nvSpPr>
          <p:cNvPr id="4" name="Text Placeholder 3"/>
          <p:cNvSpPr>
            <a:spLocks noGrp="1"/>
          </p:cNvSpPr>
          <p:nvPr userDrawn="1">
            <p:ph type="body" sz="quarter" idx="13" hasCustomPrompt="1"/>
          </p:nvPr>
        </p:nvSpPr>
        <p:spPr>
          <a:xfrm>
            <a:off x="9337675" y="5843518"/>
            <a:ext cx="2181225" cy="290582"/>
          </a:xfrm>
          <a:prstGeom prst="roundRect">
            <a:avLst>
              <a:gd name="adj" fmla="val 0"/>
            </a:avLst>
          </a:prstGeom>
          <a:noFill/>
          <a:ln>
            <a:noFill/>
          </a:ln>
        </p:spPr>
        <p:txBody>
          <a:bodyPr wrap="square" lIns="90000" anchor="ctr">
            <a:normAutofit/>
          </a:bodyPr>
          <a:lstStyle>
            <a:lvl1pPr marL="0" indent="0" algn="r">
              <a:buNone/>
              <a:defRPr sz="1200">
                <a:solidFill>
                  <a:schemeClr val="tx1"/>
                </a:solidFill>
              </a:defRPr>
            </a:lvl1pPr>
          </a:lstStyle>
          <a:p>
            <a:pPr lvl="0"/>
            <a:r>
              <a:rPr lang="en-US" dirty="0"/>
              <a:t>Presenter name</a:t>
            </a:r>
            <a:endParaRPr lang="en-US" dirty="0"/>
          </a:p>
        </p:txBody>
      </p:sp>
      <p:sp>
        <p:nvSpPr>
          <p:cNvPr id="7" name="Text Placeholder 6"/>
          <p:cNvSpPr>
            <a:spLocks noGrp="1"/>
          </p:cNvSpPr>
          <p:nvPr userDrawn="1">
            <p:ph type="body" sz="quarter" idx="14" hasCustomPrompt="1"/>
          </p:nvPr>
        </p:nvSpPr>
        <p:spPr>
          <a:xfrm>
            <a:off x="660400" y="5843518"/>
            <a:ext cx="2181225" cy="290582"/>
          </a:xfrm>
          <a:prstGeom prst="roundRect">
            <a:avLst>
              <a:gd name="adj" fmla="val 0"/>
            </a:avLst>
          </a:prstGeom>
          <a:noFill/>
          <a:ln>
            <a:noFill/>
          </a:ln>
        </p:spPr>
        <p:txBody>
          <a:bodyPr wrap="none" anchor="ctr">
            <a:normAutofit/>
          </a:bodyPr>
          <a:lstStyle>
            <a:lvl1pPr marL="0" indent="0" algn="l">
              <a:buNone/>
              <a:defRPr sz="1200">
                <a:solidFill>
                  <a:schemeClr val="tx1"/>
                </a:solidFill>
              </a:defRPr>
            </a:lvl1pPr>
          </a:lstStyle>
          <a:p>
            <a:pPr lvl="0"/>
            <a:r>
              <a:rPr lang="en-US" dirty="0"/>
              <a:t>www.officeplus.cn</a:t>
            </a:r>
            <a:endParaRPr lang="en-US" dirty="0"/>
          </a:p>
        </p:txBody>
      </p:sp>
      <p:pic>
        <p:nvPicPr>
          <p:cNvPr id="8" name="图片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50317" y="334615"/>
            <a:ext cx="913589" cy="546053"/>
          </a:xfrm>
          <a:prstGeom prst="rect">
            <a:avLst/>
          </a:prstGeom>
        </p:spPr>
      </p:pic>
      <p:sp>
        <p:nvSpPr>
          <p:cNvPr id="11" name="矩形 10"/>
          <p:cNvSpPr/>
          <p:nvPr userDrawn="1"/>
        </p:nvSpPr>
        <p:spPr>
          <a:xfrm>
            <a:off x="10829640" y="880668"/>
            <a:ext cx="1154942" cy="276999"/>
          </a:xfrm>
          <a:prstGeom prst="rect">
            <a:avLst/>
          </a:prstGeom>
          <a:noFill/>
        </p:spPr>
        <p:txBody>
          <a:bodyPr wrap="square" lIns="91440" tIns="45720" rIns="91440" bIns="45720">
            <a:spAutoFit/>
          </a:bodyPr>
          <a:lstStyle/>
          <a:p>
            <a:pPr algn="ctr"/>
            <a:r>
              <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北京申瑞</a:t>
            </a:r>
            <a:endPar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6" name="日期占位符 1"/>
          <p:cNvSpPr>
            <a:spLocks noGrp="1"/>
          </p:cNvSpPr>
          <p:nvPr>
            <p:ph type="dt" sz="half" idx="10"/>
          </p:nvPr>
        </p:nvSpPr>
        <p:spPr>
          <a:xfrm>
            <a:off x="838200" y="6356350"/>
            <a:ext cx="2743200" cy="365125"/>
          </a:xfrm>
        </p:spPr>
        <p:txBody>
          <a:bodyPr/>
          <a:lstStyle/>
          <a:p>
            <a:fld id="{91AB6E50-5C22-480A-BA8D-311EC35AF09A}" type="datetimeFigureOut">
              <a:rPr lang="zh-CN" altLang="en-US" smtClean="0"/>
            </a:fld>
            <a:endParaRPr lang="zh-CN" altLang="en-US"/>
          </a:p>
        </p:txBody>
      </p:sp>
      <p:sp>
        <p:nvSpPr>
          <p:cNvPr id="7" name="页脚占位符 2"/>
          <p:cNvSpPr>
            <a:spLocks noGrp="1"/>
          </p:cNvSpPr>
          <p:nvPr>
            <p:ph type="ftr" sz="quarter" idx="11"/>
          </p:nvPr>
        </p:nvSpPr>
        <p:spPr>
          <a:xfrm>
            <a:off x="4038600" y="6356350"/>
            <a:ext cx="4114800" cy="365125"/>
          </a:xfrm>
        </p:spPr>
        <p:txBody>
          <a:bodyPr/>
          <a:lstStyle/>
          <a:p>
            <a:endParaRPr lang="zh-CN" altLang="en-US"/>
          </a:p>
        </p:txBody>
      </p:sp>
      <p:sp>
        <p:nvSpPr>
          <p:cNvPr id="8" name="灯片编号占位符 3"/>
          <p:cNvSpPr>
            <a:spLocks noGrp="1"/>
          </p:cNvSpPr>
          <p:nvPr>
            <p:ph type="sldNum" sz="quarter" idx="12"/>
          </p:nvPr>
        </p:nvSpPr>
        <p:spPr>
          <a:xfrm>
            <a:off x="8610600" y="6356350"/>
            <a:ext cx="2743200" cy="365125"/>
          </a:xfrm>
        </p:spPr>
        <p:txBody>
          <a:bodyPr/>
          <a:lstStyle/>
          <a:p>
            <a:fld id="{32562554-A5C2-4417-A0AD-565CE08EFB8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algn="l" defTabSz="914400" rtl="0" eaLnBrk="1" latinLnBrk="0" hangingPunct="1">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1296000"/>
            <a:ext cx="10852237" cy="5041355"/>
          </a:xfrm>
        </p:spPr>
        <p:txBody>
          <a:bodyPr vert="horz" lIns="101600" tIns="0" rIns="82550" bIns="0" rtlCol="0">
            <a:noAutofit/>
          </a:bodyPr>
          <a:lstStyle>
            <a:lvl1pPr marL="228600" marR="0" lvl="0"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latinLnBrk="0" hangingPunct="1">
              <a:lnSpc>
                <a:spcPct val="130000"/>
              </a:lnSpc>
              <a:spcBef>
                <a:spcPts val="0"/>
              </a:spcBef>
              <a:spcAft>
                <a:spcPts val="1000"/>
              </a:spcAft>
              <a:buFont typeface="Arial"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69925" y="4511675"/>
            <a:ext cx="10852237" cy="1077985"/>
          </a:xfrm>
        </p:spPr>
        <p:txBody>
          <a:bodyPr lIns="101600" tIns="38100" rIns="76200" bIns="38100">
            <a:noAutofit/>
          </a:bodyPr>
          <a:lstStyle>
            <a:lvl1pPr marL="0" indent="0" eaLnBrk="1"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latinLnBrk="0" hangingPunct="1">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69930" y="1296000"/>
            <a:ext cx="5283242" cy="5040000"/>
          </a:xfrm>
        </p:spPr>
        <p:txBody>
          <a:bodyPr vert="horz" lIns="101600" tIns="0" rIns="82550" bIns="0" rtlCol="0">
            <a:noAutofit/>
          </a:bodyPr>
          <a:lstStyle>
            <a:lvl1pPr marL="228600" marR="0" lvl="0"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latinLnBrk="0" hangingPunct="1">
              <a:lnSpc>
                <a:spcPct val="130000"/>
              </a:lnSpc>
              <a:spcBef>
                <a:spcPts val="0"/>
              </a:spcBef>
              <a:spcAft>
                <a:spcPts val="1000"/>
              </a:spcAft>
              <a:buFont typeface="Arial"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latinLnBrk="0" hangingPunct="1">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1296000"/>
            <a:ext cx="5283242" cy="381003"/>
          </a:xfrm>
        </p:spPr>
        <p:txBody>
          <a:bodyPr lIns="101600" tIns="38100" rIns="76200" bIns="38100" anchor="t" anchorCtr="0">
            <a:noAutofit/>
          </a:bodyPr>
          <a:lstStyle>
            <a:lvl1pPr marL="0" indent="0" eaLnBrk="1" latinLnBrk="0" hangingPunct="1">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789043"/>
            <a:ext cx="5283200" cy="4552234"/>
          </a:xfrm>
        </p:spPr>
        <p:txBody>
          <a:bodyPr vert="horz" lIns="101600" tIns="0" rIns="82550" bIns="0" rtlCol="0">
            <a:noAutofit/>
          </a:bodyPr>
          <a:lstStyle>
            <a:lvl1pPr marL="228600" marR="0" lvl="0"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latinLnBrk="0" hangingPunct="1">
              <a:lnSpc>
                <a:spcPct val="130000"/>
              </a:lnSpc>
              <a:spcBef>
                <a:spcPts val="0"/>
              </a:spcBef>
              <a:spcAft>
                <a:spcPts val="1000"/>
              </a:spcAft>
              <a:buFont typeface="Arial"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latinLnBrk="0" hangingPunct="1">
              <a:spcBef>
                <a:spcPts val="0"/>
              </a:spcBef>
              <a:spcAft>
                <a:spcPts val="0"/>
              </a:spcAft>
              <a:buFont typeface="Arial"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789043"/>
            <a:ext cx="5283242" cy="4552234"/>
          </a:xfrm>
        </p:spPr>
        <p:txBody>
          <a:bodyPr vert="horz" lIns="101600" tIns="0" rIns="82550" bIns="0" rtlCol="0">
            <a:noAutofit/>
          </a:bodyPr>
          <a:lstStyle>
            <a:lvl1pPr marL="228600" marR="0" lvl="0"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latinLnBrk="0" hangingPunct="1">
              <a:lnSpc>
                <a:spcPct val="130000"/>
              </a:lnSpc>
              <a:spcBef>
                <a:spcPts val="0"/>
              </a:spcBef>
              <a:spcAft>
                <a:spcPts val="1000"/>
              </a:spcAft>
              <a:buFont typeface="Arial"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ctr" anchorCtr="0">
            <a:noAutofit/>
          </a:bodyPr>
          <a:lstStyle>
            <a:lvl1pPr marL="0" marR="0" lvl="0" algn="l" defTabSz="914400" rtl="0" eaLnBrk="1" latinLnBrk="0" hangingPunct="1">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pic>
        <p:nvPicPr>
          <p:cNvPr id="6" name="图片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950317" y="334615"/>
            <a:ext cx="913589" cy="546053"/>
          </a:xfrm>
          <a:prstGeom prst="rect">
            <a:avLst/>
          </a:prstGeom>
        </p:spPr>
      </p:pic>
      <p:sp>
        <p:nvSpPr>
          <p:cNvPr id="7" name="矩形 6"/>
          <p:cNvSpPr/>
          <p:nvPr userDrawn="1"/>
        </p:nvSpPr>
        <p:spPr>
          <a:xfrm>
            <a:off x="10829640" y="880668"/>
            <a:ext cx="1154942" cy="276999"/>
          </a:xfrm>
          <a:prstGeom prst="rect">
            <a:avLst/>
          </a:prstGeom>
          <a:noFill/>
        </p:spPr>
        <p:txBody>
          <a:bodyPr wrap="square" lIns="91440" tIns="45720" rIns="91440" bIns="45720">
            <a:spAutoFit/>
          </a:bodyPr>
          <a:lstStyle/>
          <a:p>
            <a:pPr algn="ctr"/>
            <a:r>
              <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北京申瑞</a:t>
            </a:r>
            <a:endPar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pic>
        <p:nvPicPr>
          <p:cNvPr id="5" name="图片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950317" y="334615"/>
            <a:ext cx="913589" cy="546053"/>
          </a:xfrm>
          <a:prstGeom prst="rect">
            <a:avLst/>
          </a:prstGeom>
        </p:spPr>
      </p:pic>
      <p:sp>
        <p:nvSpPr>
          <p:cNvPr id="6" name="矩形 5"/>
          <p:cNvSpPr/>
          <p:nvPr userDrawn="1"/>
        </p:nvSpPr>
        <p:spPr>
          <a:xfrm>
            <a:off x="10829640" y="880668"/>
            <a:ext cx="1154942" cy="276999"/>
          </a:xfrm>
          <a:prstGeom prst="rect">
            <a:avLst/>
          </a:prstGeom>
          <a:noFill/>
        </p:spPr>
        <p:txBody>
          <a:bodyPr wrap="square" lIns="91440" tIns="45720" rIns="91440" bIns="45720">
            <a:spAutoFit/>
          </a:bodyPr>
          <a:lstStyle/>
          <a:p>
            <a:pPr algn="ctr"/>
            <a:r>
              <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北京申瑞</a:t>
            </a:r>
            <a:endPar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69930" y="1296000"/>
            <a:ext cx="5283242" cy="5040000"/>
          </a:xfrm>
        </p:spPr>
        <p:txBody>
          <a:bodyPr vert="horz" lIns="101600" tIns="0" rIns="82550" bIns="0" rtlCol="0">
            <a:noAutofit/>
          </a:bodyPr>
          <a:lstStyle>
            <a:lvl1pPr marL="0" marR="0" lvl="0" indent="0" algn="l" defTabSz="914400" rtl="0" eaLnBrk="1" latinLnBrk="0" hangingPunct="1">
              <a:lnSpc>
                <a:spcPct val="130000"/>
              </a:lnSpc>
              <a:spcBef>
                <a:spcPts val="0"/>
              </a:spcBef>
              <a:spcAft>
                <a:spcPts val="1000"/>
              </a:spcAft>
              <a:buFont typeface="Arial"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latinLnBrk="0" hangingPunct="1">
              <a:lnSpc>
                <a:spcPct val="130000"/>
              </a:lnSpc>
              <a:spcBef>
                <a:spcPts val="0"/>
              </a:spcBef>
              <a:spcAft>
                <a:spcPts val="1000"/>
              </a:spcAft>
              <a:buFont typeface="Arial"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1296000"/>
            <a:ext cx="5283242" cy="5040000"/>
          </a:xfrm>
        </p:spPr>
        <p:txBody>
          <a:bodyPr vert="horz" lIns="101600" tIns="0" rIns="82550" bIns="0" rtlCol="0">
            <a:normAutofit/>
          </a:bodyPr>
          <a:lstStyle>
            <a:lvl1pPr marL="228600" marR="0" lvl="0" indent="-228600" algn="l" defTabSz="914400" rtl="0" eaLnBrk="1" latinLnBrk="0" hangingPunct="1">
              <a:lnSpc>
                <a:spcPct val="130000"/>
              </a:lnSpc>
              <a:spcBef>
                <a:spcPts val="0"/>
              </a:spcBef>
              <a:spcAft>
                <a:spcPts val="1000"/>
              </a:spcAft>
              <a:buFont typeface="Arial"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pic>
        <p:nvPicPr>
          <p:cNvPr id="2" name="图片 1"/>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0950317" y="334615"/>
            <a:ext cx="913589" cy="546053"/>
          </a:xfrm>
          <a:prstGeom prst="rect">
            <a:avLst/>
          </a:prstGeom>
        </p:spPr>
      </p:pic>
      <p:sp>
        <p:nvSpPr>
          <p:cNvPr id="8" name="矩形 7"/>
          <p:cNvSpPr/>
          <p:nvPr userDrawn="1"/>
        </p:nvSpPr>
        <p:spPr>
          <a:xfrm>
            <a:off x="10829640" y="880668"/>
            <a:ext cx="1154942" cy="276999"/>
          </a:xfrm>
          <a:prstGeom prst="rect">
            <a:avLst/>
          </a:prstGeom>
          <a:noFill/>
        </p:spPr>
        <p:txBody>
          <a:bodyPr wrap="square" lIns="91440" tIns="45720" rIns="91440" bIns="45720">
            <a:spAutoFit/>
          </a:bodyPr>
          <a:lstStyle/>
          <a:p>
            <a:pPr algn="ctr"/>
            <a:r>
              <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北京申瑞</a:t>
            </a:r>
            <a:endPar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latinLnBrk="0" hangingPunct="1">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latinLnBrk="0" hangingPunct="1">
              <a:defRPr>
                <a:solidFill>
                  <a:schemeClr val="tx1">
                    <a:lumMod val="75000"/>
                    <a:lumOff val="25000"/>
                  </a:schemeClr>
                </a:solidFill>
              </a:defRPr>
            </a:lvl1pPr>
            <a:lvl2pPr indent="0" eaLnBrk="1" latinLnBrk="0" hangingPunct="1">
              <a:defRPr>
                <a:solidFill>
                  <a:schemeClr val="tx1">
                    <a:lumMod val="75000"/>
                    <a:lumOff val="25000"/>
                  </a:schemeClr>
                </a:solidFill>
              </a:defRPr>
            </a:lvl2pPr>
            <a:lvl3pPr indent="0" eaLnBrk="1" latinLnBrk="0" hangingPunct="1">
              <a:defRPr>
                <a:solidFill>
                  <a:schemeClr val="tx1">
                    <a:lumMod val="75000"/>
                    <a:lumOff val="25000"/>
                  </a:schemeClr>
                </a:solidFill>
              </a:defRPr>
            </a:lvl3pPr>
            <a:lvl4pPr indent="0" eaLnBrk="1" latinLnBrk="0" hangingPunct="1">
              <a:defRPr>
                <a:solidFill>
                  <a:schemeClr val="tx1">
                    <a:lumMod val="75000"/>
                    <a:lumOff val="25000"/>
                  </a:schemeClr>
                </a:solidFill>
              </a:defRPr>
            </a:lvl4pPr>
            <a:lvl5pPr indent="0" eaLnBrk="1" latinLnBrk="0" hangingPunct="1">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pic>
        <p:nvPicPr>
          <p:cNvPr id="7" name="图片 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950317" y="334615"/>
            <a:ext cx="913589" cy="546053"/>
          </a:xfrm>
          <a:prstGeom prst="rect">
            <a:avLst/>
          </a:prstGeom>
        </p:spPr>
      </p:pic>
      <p:sp>
        <p:nvSpPr>
          <p:cNvPr id="8" name="矩形 7"/>
          <p:cNvSpPr/>
          <p:nvPr userDrawn="1"/>
        </p:nvSpPr>
        <p:spPr>
          <a:xfrm>
            <a:off x="10829640" y="880668"/>
            <a:ext cx="1154942" cy="276999"/>
          </a:xfrm>
          <a:prstGeom prst="rect">
            <a:avLst/>
          </a:prstGeom>
          <a:noFill/>
        </p:spPr>
        <p:txBody>
          <a:bodyPr wrap="square" lIns="91440" tIns="45720" rIns="91440" bIns="45720">
            <a:spAutoFit/>
          </a:bodyPr>
          <a:lstStyle/>
          <a:p>
            <a:pPr algn="ctr"/>
            <a:r>
              <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北京申瑞</a:t>
            </a:r>
            <a:endPar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3" Type="http://schemas.openxmlformats.org/officeDocument/2006/relationships/theme" Target="../theme/theme1.xml"/><Relationship Id="rId22" Type="http://schemas.openxmlformats.org/officeDocument/2006/relationships/tags" Target="../tags/tag61.xml"/><Relationship Id="rId21" Type="http://schemas.openxmlformats.org/officeDocument/2006/relationships/tags" Target="../tags/tag60.xml"/><Relationship Id="rId20" Type="http://schemas.openxmlformats.org/officeDocument/2006/relationships/tags" Target="../tags/tag59.xml"/><Relationship Id="rId2" Type="http://schemas.openxmlformats.org/officeDocument/2006/relationships/slideLayout" Target="../slideLayouts/slideLayout2.xml"/><Relationship Id="rId19" Type="http://schemas.openxmlformats.org/officeDocument/2006/relationships/tags" Target="../tags/tag58.xml"/><Relationship Id="rId18" Type="http://schemas.openxmlformats.org/officeDocument/2006/relationships/tags" Target="../tags/tag57.xml"/><Relationship Id="rId17" Type="http://schemas.openxmlformats.org/officeDocument/2006/relationships/tags" Target="../tags/tag56.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7"/>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8"/>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9"/>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2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latinLnBrk="0" hangingPunct="1">
        <a:lnSpc>
          <a:spcPct val="130000"/>
        </a:lnSpc>
        <a:spcBef>
          <a:spcPts val="0"/>
        </a:spcBef>
        <a:spcAft>
          <a:spcPts val="1000"/>
        </a:spcAft>
        <a:buFont typeface="Arial"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latinLnBrk="0" hangingPunct="1">
        <a:lnSpc>
          <a:spcPct val="130000"/>
        </a:lnSpc>
        <a:spcBef>
          <a:spcPts val="0"/>
        </a:spcBef>
        <a:spcAft>
          <a:spcPts val="1000"/>
        </a:spcAft>
        <a:buFont typeface="Arial"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latinLnBrk="0" hangingPunct="1">
        <a:lnSpc>
          <a:spcPct val="130000"/>
        </a:lnSpc>
        <a:spcBef>
          <a:spcPts val="0"/>
        </a:spcBef>
        <a:spcAft>
          <a:spcPts val="1000"/>
        </a:spcAft>
        <a:buFont typeface="Arial"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latinLnBrk="0" hangingPunct="1">
        <a:lnSpc>
          <a:spcPct val="130000"/>
        </a:lnSpc>
        <a:spcBef>
          <a:spcPts val="0"/>
        </a:spcBef>
        <a:spcAft>
          <a:spcPts val="1000"/>
        </a:spcAft>
        <a:buFont typeface="Arial"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latinLnBrk="0" hangingPunct="1">
        <a:lnSpc>
          <a:spcPct val="130000"/>
        </a:lnSpc>
        <a:spcBef>
          <a:spcPts val="0"/>
        </a:spcBef>
        <a:spcAft>
          <a:spcPts val="1000"/>
        </a:spcAft>
        <a:buFont typeface="Arial"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6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1.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chart" Target="../charts/chart1.xml"/></Relationships>
</file>

<file path=ppt/slides/_rels/slide5.xml.rels><?xml version="1.0" encoding="UTF-8" standalone="yes"?>
<Relationships xmlns="http://schemas.openxmlformats.org/package/2006/relationships"><Relationship Id="rId9" Type="http://schemas.openxmlformats.org/officeDocument/2006/relationships/image" Target="../media/image15.png"/><Relationship Id="rId8" Type="http://schemas.openxmlformats.org/officeDocument/2006/relationships/image" Target="../media/image14.png"/><Relationship Id="rId7" Type="http://schemas.openxmlformats.org/officeDocument/2006/relationships/image" Target="../media/image13.png"/><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8" Type="http://schemas.openxmlformats.org/officeDocument/2006/relationships/notesSlide" Target="../notesSlides/notesSlide3.xml"/><Relationship Id="rId17" Type="http://schemas.openxmlformats.org/officeDocument/2006/relationships/slideLayout" Target="../slideLayouts/slideLayout1.xml"/><Relationship Id="rId16" Type="http://schemas.microsoft.com/office/2007/relationships/hdphoto" Target="../media/hdphoto5.wdp"/><Relationship Id="rId15" Type="http://schemas.openxmlformats.org/officeDocument/2006/relationships/image" Target="../media/image18.png"/><Relationship Id="rId14" Type="http://schemas.microsoft.com/office/2007/relationships/hdphoto" Target="../media/hdphoto4.wdp"/><Relationship Id="rId13" Type="http://schemas.openxmlformats.org/officeDocument/2006/relationships/image" Target="../media/image17.png"/><Relationship Id="rId12" Type="http://schemas.microsoft.com/office/2007/relationships/hdphoto" Target="../media/hdphoto3.wdp"/><Relationship Id="rId11" Type="http://schemas.openxmlformats.org/officeDocument/2006/relationships/image" Target="../media/image16.png"/><Relationship Id="rId10" Type="http://schemas.microsoft.com/office/2007/relationships/hdphoto" Target="../media/hdphoto2.wdp"/><Relationship Id="rId1"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p:cNvSpPr>
            <a:spLocks noGrp="1"/>
          </p:cNvSpPr>
          <p:nvPr>
            <p:ph type="subTitle" sz="quarter" idx="1"/>
          </p:nvPr>
        </p:nvSpPr>
        <p:spPr>
          <a:xfrm>
            <a:off x="1753386" y="4056339"/>
            <a:ext cx="8748073" cy="757524"/>
          </a:xfrm>
        </p:spPr>
        <p:txBody>
          <a:bodyPr wrap="square">
            <a:normAutofit/>
          </a:bodyPr>
          <a:lstStyle/>
          <a:p>
            <a:pPr lvl="0"/>
            <a:r>
              <a:rPr lang="en-US" altLang="zh-CN" dirty="0"/>
              <a:t>Beijing Sunrise communication equipment Co., LTD</a:t>
            </a:r>
            <a:endParaRPr lang="zh-CN" altLang="en-US" dirty="0"/>
          </a:p>
        </p:txBody>
      </p:sp>
      <p:sp>
        <p:nvSpPr>
          <p:cNvPr id="10" name="Title 4"/>
          <p:cNvSpPr txBox="1"/>
          <p:nvPr/>
        </p:nvSpPr>
        <p:spPr>
          <a:xfrm>
            <a:off x="661447" y="2442922"/>
            <a:ext cx="10869105" cy="1613417"/>
          </a:xfrm>
          <a:prstGeom prst="rect">
            <a:avLst/>
          </a:prstGeom>
        </p:spPr>
        <p:txBody>
          <a:bodyPr vert="horz" wrap="square" lIns="101600" tIns="38100" rIns="76200" bIns="38100" rtlCol="0" anchor="b" anchorCtr="0">
            <a:noAutofit/>
          </a:bodyPr>
          <a:lstStyle>
            <a:lvl1pPr algn="ctr" defTabSz="914400" rtl="0" eaLnBrk="1" latinLnBrk="0" hangingPunct="1">
              <a:spcBef>
                <a:spcPct val="0"/>
              </a:spcBef>
              <a:buNone/>
              <a:defRPr sz="4400" b="1" u="none" strike="noStrike" kern="1200" cap="none" spc="200" normalizeH="0">
                <a:ln w="19050">
                  <a:noFill/>
                </a:ln>
                <a:solidFill>
                  <a:schemeClr val="tx1"/>
                </a:solidFill>
                <a:uFillTx/>
                <a:latin typeface="+mj-lt"/>
                <a:ea typeface="+mj-ea"/>
                <a:cs typeface="+mj-cs"/>
              </a:defRPr>
            </a:lvl1pPr>
          </a:lstStyle>
          <a:p>
            <a:r>
              <a:rPr lang="zh-CN" altLang="en-US" sz="5400" dirty="0">
                <a:solidFill>
                  <a:srgbClr val="0070C0"/>
                </a:solidFill>
              </a:rPr>
              <a:t>北京申瑞通信设备有限责任公司</a:t>
            </a:r>
            <a:endParaRPr lang="zh-CN" altLang="en-US" sz="5400" dirty="0"/>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1"/>
          <a:srcRect l="22229" r="22229"/>
          <a:stretch>
            <a:fillRect/>
          </a:stretch>
        </p:blipFill>
        <p:spPr>
          <a:xfrm>
            <a:off x="4451873" y="1812219"/>
            <a:ext cx="3287800" cy="3946292"/>
          </a:xfrm>
          <a:prstGeom prst="rect">
            <a:avLst/>
          </a:prstGeom>
          <a:noFill/>
        </p:spPr>
      </p:pic>
      <p:sp>
        <p:nvSpPr>
          <p:cNvPr id="3" name="TextBox 3"/>
          <p:cNvSpPr txBox="1"/>
          <p:nvPr/>
        </p:nvSpPr>
        <p:spPr>
          <a:xfrm>
            <a:off x="1028300" y="1726745"/>
            <a:ext cx="2931598" cy="490334"/>
          </a:xfrm>
          <a:prstGeom prst="rect">
            <a:avLst/>
          </a:prstGeom>
        </p:spPr>
        <p:txBody>
          <a:bodyPr vert="horz" wrap="square" lIns="66008" tIns="33052" rIns="66008" bIns="33052" rtlCol="0" anchor="ctr" anchorCtr="0">
            <a:noAutofit/>
          </a:bodyPr>
          <a:lstStyle/>
          <a:p>
            <a:pPr algn="ctr">
              <a:lnSpc>
                <a:spcPct val="120000"/>
              </a:lnSpc>
            </a:pPr>
            <a:r>
              <a:rPr lang="en-US" sz="2400" b="1">
                <a:solidFill>
                  <a:schemeClr val="accent1">
                    <a:alpha val="100000"/>
                  </a:schemeClr>
                </a:solidFill>
                <a:latin typeface="Microsoft Yahei"/>
                <a:ea typeface="Microsoft Yahei"/>
                <a:cs typeface="Microsoft Yahei"/>
              </a:rPr>
              <a:t>依赖单一市场</a:t>
            </a:r>
            <a:endParaRPr lang="en-US" sz="2400" b="1">
              <a:solidFill>
                <a:schemeClr val="accent1">
                  <a:alpha val="100000"/>
                </a:schemeClr>
              </a:solidFill>
              <a:latin typeface="Microsoft Yahei"/>
              <a:ea typeface="Microsoft Yahei"/>
              <a:cs typeface="Microsoft Yahei"/>
            </a:endParaRPr>
          </a:p>
        </p:txBody>
      </p:sp>
      <p:sp>
        <p:nvSpPr>
          <p:cNvPr id="4" name="TextBox 4"/>
          <p:cNvSpPr txBox="1"/>
          <p:nvPr/>
        </p:nvSpPr>
        <p:spPr>
          <a:xfrm>
            <a:off x="1028300" y="2298345"/>
            <a:ext cx="2931598" cy="1198007"/>
          </a:xfrm>
          <a:prstGeom prst="rect">
            <a:avLst/>
          </a:prstGeom>
        </p:spPr>
        <p:txBody>
          <a:bodyPr vert="horz" wrap="square" lIns="66008" tIns="33052" rIns="66008" bIns="33052" rtlCol="0" anchor="t" anchorCtr="0">
            <a:noAutofit/>
          </a:bodyPr>
          <a:lstStyle/>
          <a:p>
            <a:pPr algn="ctr">
              <a:lnSpc>
                <a:spcPct val="150000"/>
              </a:lnSpc>
            </a:pPr>
            <a:r>
              <a:rPr lang="en-US" sz="1500" dirty="0" err="1">
                <a:solidFill>
                  <a:schemeClr val="dk1">
                    <a:alpha val="100000"/>
                  </a:schemeClr>
                </a:solidFill>
                <a:latin typeface="Microsoft Yahei"/>
                <a:ea typeface="Microsoft Yahei"/>
                <a:cs typeface="Microsoft Yahei"/>
              </a:rPr>
              <a:t>主要依赖行业</a:t>
            </a:r>
            <a:r>
              <a:rPr lang="zh-CN" altLang="en-US" sz="1500" dirty="0">
                <a:solidFill>
                  <a:schemeClr val="dk1">
                    <a:alpha val="100000"/>
                  </a:schemeClr>
                </a:solidFill>
                <a:latin typeface="Microsoft Yahei"/>
                <a:ea typeface="Microsoft Yahei"/>
                <a:cs typeface="Microsoft Yahei"/>
              </a:rPr>
              <a:t>内</a:t>
            </a:r>
            <a:r>
              <a:rPr lang="en-US" sz="1500" dirty="0" err="1">
                <a:solidFill>
                  <a:schemeClr val="dk1">
                    <a:alpha val="100000"/>
                  </a:schemeClr>
                </a:solidFill>
                <a:latin typeface="Microsoft Yahei"/>
                <a:ea typeface="Microsoft Yahei"/>
                <a:cs typeface="Microsoft Yahei"/>
              </a:rPr>
              <a:t>少数几个大客户，市场波动可能带来较大风险</a:t>
            </a:r>
            <a:r>
              <a:rPr lang="en-US" sz="1500" dirty="0">
                <a:solidFill>
                  <a:schemeClr val="dk1">
                    <a:alpha val="100000"/>
                  </a:schemeClr>
                </a:solidFill>
                <a:latin typeface="Microsoft Yahei"/>
                <a:ea typeface="Microsoft Yahei"/>
                <a:cs typeface="Microsoft Yahei"/>
              </a:rPr>
              <a:t>。</a:t>
            </a:r>
            <a:endParaRPr lang="en-US" sz="1500" dirty="0">
              <a:solidFill>
                <a:schemeClr val="dk1">
                  <a:alpha val="100000"/>
                </a:schemeClr>
              </a:solidFill>
              <a:latin typeface="Microsoft Yahei"/>
              <a:ea typeface="Microsoft Yahei"/>
              <a:cs typeface="Microsoft Yahei"/>
            </a:endParaRPr>
          </a:p>
        </p:txBody>
      </p:sp>
      <p:sp>
        <p:nvSpPr>
          <p:cNvPr id="5" name="TextBox 5"/>
          <p:cNvSpPr txBox="1"/>
          <p:nvPr/>
        </p:nvSpPr>
        <p:spPr>
          <a:xfrm>
            <a:off x="8318191" y="1713967"/>
            <a:ext cx="2931598" cy="490334"/>
          </a:xfrm>
          <a:prstGeom prst="rect">
            <a:avLst/>
          </a:prstGeom>
        </p:spPr>
        <p:txBody>
          <a:bodyPr vert="horz" wrap="square" lIns="66008" tIns="33052" rIns="66008" bIns="33052" rtlCol="0" anchor="ctr" anchorCtr="0">
            <a:noAutofit/>
          </a:bodyPr>
          <a:lstStyle/>
          <a:p>
            <a:pPr algn="ctr">
              <a:lnSpc>
                <a:spcPct val="120000"/>
              </a:lnSpc>
            </a:pPr>
            <a:r>
              <a:rPr lang="zh-CN" altLang="en-US" sz="2400" b="1" dirty="0">
                <a:solidFill>
                  <a:schemeClr val="accent1">
                    <a:alpha val="100000"/>
                  </a:schemeClr>
                </a:solidFill>
                <a:latin typeface="Microsoft Yahei"/>
                <a:ea typeface="Microsoft Yahei"/>
                <a:cs typeface="Microsoft Yahei"/>
              </a:rPr>
              <a:t>场地限制</a:t>
            </a:r>
            <a:endParaRPr lang="en-US" sz="2400" b="1" dirty="0">
              <a:solidFill>
                <a:schemeClr val="accent1">
                  <a:alpha val="100000"/>
                </a:schemeClr>
              </a:solidFill>
              <a:latin typeface="Microsoft Yahei"/>
              <a:ea typeface="Microsoft Yahei"/>
              <a:cs typeface="Microsoft Yahei"/>
            </a:endParaRPr>
          </a:p>
        </p:txBody>
      </p:sp>
      <p:sp>
        <p:nvSpPr>
          <p:cNvPr id="6" name="TextBox 6"/>
          <p:cNvSpPr txBox="1"/>
          <p:nvPr/>
        </p:nvSpPr>
        <p:spPr>
          <a:xfrm>
            <a:off x="8318191" y="2285568"/>
            <a:ext cx="2931598" cy="1198007"/>
          </a:xfrm>
          <a:prstGeom prst="rect">
            <a:avLst/>
          </a:prstGeom>
        </p:spPr>
        <p:txBody>
          <a:bodyPr vert="horz" wrap="square" lIns="66008" tIns="33052" rIns="66008" bIns="33052" rtlCol="0" anchor="t" anchorCtr="0">
            <a:noAutofit/>
          </a:bodyPr>
          <a:lstStyle/>
          <a:p>
            <a:pPr algn="ctr">
              <a:lnSpc>
                <a:spcPct val="150000"/>
              </a:lnSpc>
            </a:pPr>
            <a:r>
              <a:rPr lang="zh-CN" altLang="en-US" sz="1500" dirty="0">
                <a:solidFill>
                  <a:schemeClr val="dk1">
                    <a:alpha val="100000"/>
                  </a:schemeClr>
                </a:solidFill>
                <a:latin typeface="Microsoft Yahei"/>
                <a:ea typeface="Microsoft Yahei"/>
                <a:cs typeface="Microsoft Yahei"/>
              </a:rPr>
              <a:t>北京工厂场地较小，无法进行全工位加工生产，注意以组装和库房及紧急物料为主，河北工厂离主要客户较远；</a:t>
            </a:r>
            <a:endParaRPr lang="en-US" sz="1500" dirty="0">
              <a:solidFill>
                <a:schemeClr val="dk1">
                  <a:alpha val="100000"/>
                </a:schemeClr>
              </a:solidFill>
              <a:latin typeface="Microsoft Yahei"/>
              <a:ea typeface="Microsoft Yahei"/>
              <a:cs typeface="Microsoft Yahei"/>
            </a:endParaRPr>
          </a:p>
        </p:txBody>
      </p:sp>
      <p:sp>
        <p:nvSpPr>
          <p:cNvPr id="7" name="TextBox 7"/>
          <p:cNvSpPr txBox="1"/>
          <p:nvPr/>
        </p:nvSpPr>
        <p:spPr>
          <a:xfrm>
            <a:off x="1028300" y="3685541"/>
            <a:ext cx="2931598" cy="490334"/>
          </a:xfrm>
          <a:prstGeom prst="rect">
            <a:avLst/>
          </a:prstGeom>
        </p:spPr>
        <p:txBody>
          <a:bodyPr vert="horz" wrap="square" lIns="66008" tIns="33052" rIns="66008" bIns="33052" rtlCol="0" anchor="ctr" anchorCtr="0">
            <a:noAutofit/>
          </a:bodyPr>
          <a:lstStyle/>
          <a:p>
            <a:pPr algn="ctr">
              <a:lnSpc>
                <a:spcPct val="120000"/>
              </a:lnSpc>
            </a:pPr>
            <a:r>
              <a:rPr lang="en-US" altLang="zh-CN" sz="2400" b="1" dirty="0" err="1">
                <a:solidFill>
                  <a:schemeClr val="accent1">
                    <a:alpha val="100000"/>
                  </a:schemeClr>
                </a:solidFill>
                <a:latin typeface="Microsoft Yahei"/>
                <a:ea typeface="Microsoft Yahei"/>
                <a:cs typeface="Microsoft Yahei"/>
              </a:rPr>
              <a:t>人才短缺</a:t>
            </a:r>
            <a:endParaRPr lang="en-US" altLang="zh-CN" sz="2400" b="1" dirty="0">
              <a:solidFill>
                <a:schemeClr val="accent1">
                  <a:alpha val="100000"/>
                </a:schemeClr>
              </a:solidFill>
              <a:latin typeface="Microsoft Yahei"/>
              <a:ea typeface="Microsoft Yahei"/>
              <a:cs typeface="Microsoft Yahei"/>
            </a:endParaRPr>
          </a:p>
        </p:txBody>
      </p:sp>
      <p:sp>
        <p:nvSpPr>
          <p:cNvPr id="8" name="TextBox 8"/>
          <p:cNvSpPr txBox="1"/>
          <p:nvPr/>
        </p:nvSpPr>
        <p:spPr>
          <a:xfrm>
            <a:off x="1028300" y="4175875"/>
            <a:ext cx="2931598" cy="1198007"/>
          </a:xfrm>
          <a:prstGeom prst="rect">
            <a:avLst/>
          </a:prstGeom>
        </p:spPr>
        <p:txBody>
          <a:bodyPr vert="horz" wrap="square" lIns="66008" tIns="33052" rIns="66008" bIns="33052" rtlCol="0" anchor="t" anchorCtr="0">
            <a:noAutofit/>
          </a:bodyPr>
          <a:lstStyle/>
          <a:p>
            <a:pPr algn="ctr">
              <a:lnSpc>
                <a:spcPct val="150000"/>
              </a:lnSpc>
            </a:pPr>
            <a:r>
              <a:rPr lang="zh-CN" altLang="en-US" sz="1500" dirty="0">
                <a:solidFill>
                  <a:schemeClr val="dk1">
                    <a:alpha val="100000"/>
                  </a:schemeClr>
                </a:solidFill>
                <a:latin typeface="Microsoft Yahei"/>
                <a:ea typeface="Microsoft Yahei"/>
              </a:rPr>
              <a:t>公司缺乏高素质的技术人才</a:t>
            </a:r>
            <a:endParaRPr lang="zh-CN" altLang="en-US" sz="1500" dirty="0">
              <a:solidFill>
                <a:schemeClr val="dk1">
                  <a:alpha val="100000"/>
                </a:schemeClr>
              </a:solidFill>
              <a:latin typeface="Microsoft Yahei"/>
              <a:ea typeface="Microsoft Yahei"/>
            </a:endParaRPr>
          </a:p>
          <a:p>
            <a:pPr algn="ctr">
              <a:lnSpc>
                <a:spcPct val="150000"/>
              </a:lnSpc>
            </a:pPr>
            <a:r>
              <a:rPr lang="zh-CN" altLang="en-US" sz="1500" dirty="0">
                <a:solidFill>
                  <a:schemeClr val="dk1">
                    <a:alpha val="100000"/>
                  </a:schemeClr>
                </a:solidFill>
                <a:latin typeface="Microsoft Yahei"/>
                <a:ea typeface="Microsoft Yahei"/>
              </a:rPr>
              <a:t>，无法做</a:t>
            </a:r>
            <a:r>
              <a:rPr lang="en-US" altLang="zh-CN" sz="1500" dirty="0">
                <a:solidFill>
                  <a:schemeClr val="dk1">
                    <a:alpha val="100000"/>
                  </a:schemeClr>
                </a:solidFill>
                <a:latin typeface="Microsoft Yahei"/>
                <a:ea typeface="Microsoft Yahei"/>
              </a:rPr>
              <a:t>AMC</a:t>
            </a:r>
            <a:r>
              <a:rPr lang="zh-CN" altLang="en-US" sz="1500" dirty="0">
                <a:solidFill>
                  <a:schemeClr val="dk1">
                    <a:alpha val="100000"/>
                  </a:schemeClr>
                </a:solidFill>
                <a:latin typeface="Microsoft Yahei"/>
                <a:ea typeface="Microsoft Yahei"/>
              </a:rPr>
              <a:t>供应商，影响企业的创新和发展，使企业难以在行业中保持领先地位，随着客户外包业务的增加，存在业务流失风险。</a:t>
            </a:r>
            <a:endParaRPr lang="zh-CN" altLang="en-US" sz="1500" dirty="0">
              <a:solidFill>
                <a:schemeClr val="dk1">
                  <a:alpha val="100000"/>
                </a:schemeClr>
              </a:solidFill>
              <a:latin typeface="Microsoft Yahei"/>
              <a:ea typeface="Microsoft Yahei"/>
            </a:endParaRPr>
          </a:p>
        </p:txBody>
      </p:sp>
      <p:sp>
        <p:nvSpPr>
          <p:cNvPr id="9" name="TextBox 9"/>
          <p:cNvSpPr txBox="1"/>
          <p:nvPr/>
        </p:nvSpPr>
        <p:spPr>
          <a:xfrm>
            <a:off x="8318191" y="4317136"/>
            <a:ext cx="2931598" cy="490334"/>
          </a:xfrm>
          <a:prstGeom prst="rect">
            <a:avLst/>
          </a:prstGeom>
        </p:spPr>
        <p:txBody>
          <a:bodyPr vert="horz" wrap="square" lIns="66008" tIns="33052" rIns="66008" bIns="33052" rtlCol="0" anchor="ctr" anchorCtr="0">
            <a:noAutofit/>
          </a:bodyPr>
          <a:lstStyle/>
          <a:p>
            <a:pPr algn="ctr">
              <a:lnSpc>
                <a:spcPct val="120000"/>
              </a:lnSpc>
            </a:pPr>
            <a:r>
              <a:rPr lang="zh-CN" altLang="en-US" sz="2400" b="1" dirty="0">
                <a:solidFill>
                  <a:schemeClr val="accent1">
                    <a:alpha val="100000"/>
                  </a:schemeClr>
                </a:solidFill>
                <a:latin typeface="Microsoft Yahei"/>
                <a:ea typeface="Microsoft Yahei"/>
                <a:cs typeface="Microsoft Yahei"/>
              </a:rPr>
              <a:t>硬模设计</a:t>
            </a:r>
            <a:endParaRPr lang="en-US" sz="2400" b="1" dirty="0">
              <a:solidFill>
                <a:schemeClr val="accent1">
                  <a:alpha val="100000"/>
                </a:schemeClr>
              </a:solidFill>
              <a:latin typeface="Microsoft Yahei"/>
              <a:ea typeface="Microsoft Yahei"/>
              <a:cs typeface="Microsoft Yahei"/>
            </a:endParaRPr>
          </a:p>
        </p:txBody>
      </p:sp>
      <p:sp>
        <p:nvSpPr>
          <p:cNvPr id="10" name="TextBox 10"/>
          <p:cNvSpPr txBox="1"/>
          <p:nvPr/>
        </p:nvSpPr>
        <p:spPr>
          <a:xfrm>
            <a:off x="8318191" y="4823328"/>
            <a:ext cx="2931598" cy="1198007"/>
          </a:xfrm>
          <a:prstGeom prst="rect">
            <a:avLst/>
          </a:prstGeom>
        </p:spPr>
        <p:txBody>
          <a:bodyPr vert="horz" wrap="square" lIns="66008" tIns="33052" rIns="66008" bIns="33052" rtlCol="0" anchor="t" anchorCtr="0">
            <a:noAutofit/>
          </a:bodyPr>
          <a:lstStyle/>
          <a:p>
            <a:pPr algn="ctr">
              <a:lnSpc>
                <a:spcPct val="150000"/>
              </a:lnSpc>
            </a:pPr>
            <a:r>
              <a:rPr lang="zh-CN" altLang="en-US" sz="1500" dirty="0">
                <a:solidFill>
                  <a:schemeClr val="dk1">
                    <a:alpha val="100000"/>
                  </a:schemeClr>
                </a:solidFill>
                <a:latin typeface="Microsoft Yahei"/>
                <a:ea typeface="Microsoft Yahei"/>
                <a:cs typeface="Microsoft Yahei"/>
              </a:rPr>
              <a:t>公司在硬模设计与硬模加工上还有欠缺，无法达到行业先进水准；</a:t>
            </a:r>
            <a:endParaRPr lang="en-US" sz="1500" dirty="0">
              <a:solidFill>
                <a:schemeClr val="dk1">
                  <a:alpha val="100000"/>
                </a:schemeClr>
              </a:solidFill>
              <a:latin typeface="Microsoft Yahei"/>
              <a:ea typeface="Microsoft Yahei"/>
              <a:cs typeface="Microsoft Yahei"/>
            </a:endParaRPr>
          </a:p>
        </p:txBody>
      </p:sp>
      <p:sp>
        <p:nvSpPr>
          <p:cNvPr id="11" name="TextBox 11"/>
          <p:cNvSpPr txBox="1"/>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zh-CN" altLang="en-US" sz="3000" b="1" dirty="0">
                <a:solidFill>
                  <a:schemeClr val="dk2">
                    <a:alpha val="100000"/>
                  </a:schemeClr>
                </a:solidFill>
                <a:latin typeface="Microsoft Yahei"/>
                <a:ea typeface="Microsoft Yahei"/>
                <a:cs typeface="Microsoft Yahei"/>
              </a:rPr>
              <a:t>申瑞公司</a:t>
            </a:r>
            <a:r>
              <a:rPr lang="en-US" sz="3000" b="1" dirty="0" err="1">
                <a:solidFill>
                  <a:schemeClr val="dk2">
                    <a:alpha val="100000"/>
                  </a:schemeClr>
                </a:solidFill>
                <a:latin typeface="Microsoft Yahei"/>
                <a:ea typeface="Microsoft Yahei"/>
                <a:cs typeface="Microsoft Yahei"/>
              </a:rPr>
              <a:t>劣势</a:t>
            </a:r>
            <a:endParaRPr lang="en-US" sz="3000" b="1" dirty="0">
              <a:solidFill>
                <a:schemeClr val="dk2">
                  <a:alpha val="100000"/>
                </a:schemeClr>
              </a:solidFill>
              <a:latin typeface="Microsoft Yahei"/>
              <a:ea typeface="Microsoft Yahei"/>
              <a:cs typeface="Microsoft Yahe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1"/>
          <a:srcRect l="17000" r="17000"/>
          <a:stretch>
            <a:fillRect/>
          </a:stretch>
        </p:blipFill>
        <p:spPr>
          <a:xfrm>
            <a:off x="425795" y="2384018"/>
            <a:ext cx="3415971" cy="3415971"/>
          </a:xfrm>
          <a:prstGeom prst="ellipse">
            <a:avLst/>
          </a:prstGeom>
        </p:spPr>
      </p:pic>
      <p:sp>
        <p:nvSpPr>
          <p:cNvPr id="3" name="TextBox 3"/>
          <p:cNvSpPr txBox="1"/>
          <p:nvPr/>
        </p:nvSpPr>
        <p:spPr>
          <a:xfrm>
            <a:off x="476023" y="265328"/>
            <a:ext cx="11239500" cy="826316"/>
          </a:xfrm>
          <a:prstGeom prst="rect">
            <a:avLst/>
          </a:prstGeom>
        </p:spPr>
        <p:txBody>
          <a:bodyPr vert="horz" wrap="square" lIns="123825" tIns="123825" rIns="57150" bIns="123825" rtlCol="0" anchor="t" anchorCtr="0">
            <a:spAutoFit/>
          </a:bodyPr>
          <a:lstStyle/>
          <a:p>
            <a:pPr>
              <a:lnSpc>
                <a:spcPct val="140000"/>
              </a:lnSpc>
            </a:pPr>
            <a:r>
              <a:rPr lang="zh-CN" altLang="en-US" sz="3000" b="1" dirty="0">
                <a:solidFill>
                  <a:schemeClr val="dk2">
                    <a:alpha val="100000"/>
                  </a:schemeClr>
                </a:solidFill>
                <a:latin typeface="Microsoft Yahei"/>
                <a:ea typeface="Microsoft Yahei"/>
                <a:cs typeface="Microsoft Yahei"/>
              </a:rPr>
              <a:t>申瑞公司</a:t>
            </a:r>
            <a:r>
              <a:rPr lang="en-US" sz="3000" b="1" dirty="0" err="1">
                <a:solidFill>
                  <a:schemeClr val="dk2">
                    <a:alpha val="100000"/>
                  </a:schemeClr>
                </a:solidFill>
                <a:latin typeface="Microsoft Yahei"/>
                <a:ea typeface="Microsoft Yahei"/>
                <a:cs typeface="Microsoft Yahei"/>
              </a:rPr>
              <a:t>机会</a:t>
            </a:r>
            <a:endParaRPr lang="en-US" sz="3000" b="1" dirty="0">
              <a:solidFill>
                <a:schemeClr val="dk2">
                  <a:alpha val="100000"/>
                </a:schemeClr>
              </a:solidFill>
              <a:latin typeface="Microsoft Yahei"/>
              <a:ea typeface="Microsoft Yahei"/>
              <a:cs typeface="Microsoft Yahei"/>
            </a:endParaRPr>
          </a:p>
        </p:txBody>
      </p:sp>
      <p:sp>
        <p:nvSpPr>
          <p:cNvPr id="4" name="AutoShape 4"/>
          <p:cNvSpPr/>
          <p:nvPr/>
        </p:nvSpPr>
        <p:spPr>
          <a:xfrm>
            <a:off x="4113475" y="1643082"/>
            <a:ext cx="3657600" cy="2219857"/>
          </a:xfrm>
          <a:prstGeom prst="roundRect">
            <a:avLst>
              <a:gd name="adj" fmla="val 16667"/>
            </a:avLst>
          </a:prstGeom>
          <a:solidFill>
            <a:schemeClr val="lt2">
              <a:alpha val="100000"/>
            </a:schemeClr>
          </a:solidFill>
        </p:spPr>
      </p:sp>
      <p:sp>
        <p:nvSpPr>
          <p:cNvPr id="5" name="TextBox 5"/>
          <p:cNvSpPr txBox="1"/>
          <p:nvPr/>
        </p:nvSpPr>
        <p:spPr>
          <a:xfrm>
            <a:off x="4312581" y="1893684"/>
            <a:ext cx="3251104" cy="490334"/>
          </a:xfrm>
          <a:prstGeom prst="rect">
            <a:avLst/>
          </a:prstGeom>
        </p:spPr>
        <p:txBody>
          <a:bodyPr vert="horz" wrap="square" lIns="66008" tIns="33052" rIns="66008" bIns="33052" rtlCol="0" anchor="ctr" anchorCtr="0">
            <a:noAutofit/>
          </a:bodyPr>
          <a:lstStyle/>
          <a:p>
            <a:pPr algn="ctr">
              <a:lnSpc>
                <a:spcPct val="120000"/>
              </a:lnSpc>
            </a:pPr>
            <a:r>
              <a:rPr lang="en-US" sz="2000" b="1">
                <a:solidFill>
                  <a:schemeClr val="accent1">
                    <a:alpha val="100000"/>
                  </a:schemeClr>
                </a:solidFill>
                <a:latin typeface="Microsoft Yahei"/>
                <a:ea typeface="Microsoft Yahei"/>
                <a:cs typeface="Microsoft Yahei"/>
              </a:rPr>
              <a:t>市场需求增长</a:t>
            </a:r>
            <a:endParaRPr lang="en-US" sz="2000" b="1">
              <a:solidFill>
                <a:schemeClr val="accent1">
                  <a:alpha val="100000"/>
                </a:schemeClr>
              </a:solidFill>
              <a:latin typeface="Microsoft Yahei"/>
              <a:ea typeface="Microsoft Yahei"/>
              <a:cs typeface="Microsoft Yahei"/>
            </a:endParaRPr>
          </a:p>
        </p:txBody>
      </p:sp>
      <p:sp>
        <p:nvSpPr>
          <p:cNvPr id="6" name="TextBox 6"/>
          <p:cNvSpPr txBox="1"/>
          <p:nvPr/>
        </p:nvSpPr>
        <p:spPr>
          <a:xfrm>
            <a:off x="4312581" y="2463837"/>
            <a:ext cx="3251104" cy="1055857"/>
          </a:xfrm>
          <a:prstGeom prst="rect">
            <a:avLst/>
          </a:prstGeom>
        </p:spPr>
        <p:txBody>
          <a:bodyPr vert="horz" wrap="square" lIns="66008" tIns="33052" rIns="66008" bIns="33052" rtlCol="0" anchor="t" anchorCtr="0">
            <a:noAutofit/>
          </a:bodyPr>
          <a:lstStyle/>
          <a:p>
            <a:pPr algn="ctr">
              <a:lnSpc>
                <a:spcPct val="140000"/>
              </a:lnSpc>
            </a:pPr>
            <a:r>
              <a:rPr lang="en-US" sz="1500" dirty="0" err="1">
                <a:solidFill>
                  <a:schemeClr val="dk1">
                    <a:alpha val="100000"/>
                  </a:schemeClr>
                </a:solidFill>
                <a:latin typeface="Microsoft Yahei"/>
                <a:ea typeface="Microsoft Yahei"/>
                <a:cs typeface="Microsoft Yahei"/>
              </a:rPr>
              <a:t>随着制造业和建筑业的快速发展，钣金加工需求不断增加，为企业发展提供了良好的市场环境</a:t>
            </a:r>
            <a:r>
              <a:rPr lang="en-US" sz="1500" dirty="0">
                <a:solidFill>
                  <a:schemeClr val="dk1">
                    <a:alpha val="100000"/>
                  </a:schemeClr>
                </a:solidFill>
                <a:latin typeface="Microsoft Yahei"/>
                <a:ea typeface="Microsoft Yahei"/>
                <a:cs typeface="Microsoft Yahei"/>
              </a:rPr>
              <a:t>。</a:t>
            </a:r>
            <a:endParaRPr lang="en-US" sz="1500" dirty="0">
              <a:solidFill>
                <a:schemeClr val="dk1">
                  <a:alpha val="100000"/>
                </a:schemeClr>
              </a:solidFill>
              <a:latin typeface="Microsoft Yahei"/>
              <a:ea typeface="Microsoft Yahei"/>
              <a:cs typeface="Microsoft Yahei"/>
            </a:endParaRPr>
          </a:p>
        </p:txBody>
      </p:sp>
      <p:sp>
        <p:nvSpPr>
          <p:cNvPr id="7" name="AutoShape 7"/>
          <p:cNvSpPr/>
          <p:nvPr/>
        </p:nvSpPr>
        <p:spPr>
          <a:xfrm>
            <a:off x="8070842" y="1650556"/>
            <a:ext cx="3657600" cy="2219857"/>
          </a:xfrm>
          <a:prstGeom prst="roundRect">
            <a:avLst>
              <a:gd name="adj" fmla="val 16667"/>
            </a:avLst>
          </a:prstGeom>
          <a:solidFill>
            <a:schemeClr val="lt2">
              <a:alpha val="100000"/>
            </a:schemeClr>
          </a:solidFill>
        </p:spPr>
      </p:sp>
      <p:sp>
        <p:nvSpPr>
          <p:cNvPr id="8" name="TextBox 8"/>
          <p:cNvSpPr txBox="1"/>
          <p:nvPr/>
        </p:nvSpPr>
        <p:spPr>
          <a:xfrm>
            <a:off x="8269948" y="1901159"/>
            <a:ext cx="3251104" cy="490334"/>
          </a:xfrm>
          <a:prstGeom prst="rect">
            <a:avLst/>
          </a:prstGeom>
        </p:spPr>
        <p:txBody>
          <a:bodyPr vert="horz" wrap="square" lIns="66008" tIns="33052" rIns="66008" bIns="33052" rtlCol="0" anchor="ctr" anchorCtr="0">
            <a:noAutofit/>
          </a:bodyPr>
          <a:lstStyle/>
          <a:p>
            <a:pPr algn="ctr">
              <a:lnSpc>
                <a:spcPct val="120000"/>
              </a:lnSpc>
            </a:pPr>
            <a:r>
              <a:rPr lang="zh-CN" altLang="en-US" sz="2000" b="1" dirty="0">
                <a:solidFill>
                  <a:schemeClr val="accent1">
                    <a:alpha val="100000"/>
                  </a:schemeClr>
                </a:solidFill>
                <a:latin typeface="Microsoft Yahei"/>
                <a:ea typeface="Microsoft Yahei"/>
                <a:cs typeface="Microsoft Yahei"/>
              </a:rPr>
              <a:t>客户外包需求</a:t>
            </a:r>
            <a:endParaRPr lang="en-US" sz="2000" b="1" dirty="0">
              <a:solidFill>
                <a:schemeClr val="accent1">
                  <a:alpha val="100000"/>
                </a:schemeClr>
              </a:solidFill>
              <a:latin typeface="Microsoft Yahei"/>
              <a:ea typeface="Microsoft Yahei"/>
              <a:cs typeface="Microsoft Yahei"/>
            </a:endParaRPr>
          </a:p>
        </p:txBody>
      </p:sp>
      <p:sp>
        <p:nvSpPr>
          <p:cNvPr id="9" name="TextBox 9"/>
          <p:cNvSpPr txBox="1"/>
          <p:nvPr/>
        </p:nvSpPr>
        <p:spPr>
          <a:xfrm>
            <a:off x="8269948" y="2471312"/>
            <a:ext cx="3251104" cy="1055857"/>
          </a:xfrm>
          <a:prstGeom prst="rect">
            <a:avLst/>
          </a:prstGeom>
        </p:spPr>
        <p:txBody>
          <a:bodyPr vert="horz" wrap="square" lIns="66008" tIns="33052" rIns="66008" bIns="33052" rtlCol="0" anchor="t" anchorCtr="0">
            <a:noAutofit/>
          </a:bodyPr>
          <a:lstStyle/>
          <a:p>
            <a:pPr algn="ctr">
              <a:lnSpc>
                <a:spcPct val="140000"/>
              </a:lnSpc>
            </a:pPr>
            <a:r>
              <a:rPr lang="zh-CN" altLang="en-US" sz="1500" dirty="0">
                <a:solidFill>
                  <a:schemeClr val="dk1">
                    <a:alpha val="100000"/>
                  </a:schemeClr>
                </a:solidFill>
                <a:latin typeface="Microsoft Yahei"/>
                <a:ea typeface="Microsoft Yahei"/>
                <a:cs typeface="Microsoft Yahei"/>
              </a:rPr>
              <a:t>公司两大客户</a:t>
            </a:r>
            <a:r>
              <a:rPr lang="en-US" altLang="zh-CN" sz="1500" dirty="0">
                <a:solidFill>
                  <a:schemeClr val="dk1">
                    <a:alpha val="100000"/>
                  </a:schemeClr>
                </a:solidFill>
                <a:latin typeface="Microsoft Yahei"/>
                <a:ea typeface="Microsoft Yahei"/>
                <a:cs typeface="Microsoft Yahei"/>
              </a:rPr>
              <a:t>ABB</a:t>
            </a:r>
            <a:r>
              <a:rPr lang="zh-CN" altLang="en-US" sz="1500" dirty="0">
                <a:solidFill>
                  <a:schemeClr val="dk1">
                    <a:alpha val="100000"/>
                  </a:schemeClr>
                </a:solidFill>
                <a:latin typeface="Microsoft Yahei"/>
                <a:ea typeface="Microsoft Yahei"/>
                <a:cs typeface="Microsoft Yahei"/>
              </a:rPr>
              <a:t>、</a:t>
            </a:r>
            <a:r>
              <a:rPr lang="en-US" altLang="zh-CN" sz="1500" dirty="0">
                <a:solidFill>
                  <a:schemeClr val="dk1">
                    <a:alpha val="100000"/>
                  </a:schemeClr>
                </a:solidFill>
                <a:latin typeface="Microsoft Yahei"/>
                <a:ea typeface="Microsoft Yahei"/>
                <a:cs typeface="Microsoft Yahei"/>
              </a:rPr>
              <a:t>SND</a:t>
            </a:r>
            <a:r>
              <a:rPr lang="zh-CN" altLang="en-US" sz="1500" dirty="0">
                <a:solidFill>
                  <a:schemeClr val="dk1">
                    <a:alpha val="100000"/>
                  </a:schemeClr>
                </a:solidFill>
                <a:latin typeface="Microsoft Yahei"/>
                <a:ea typeface="Microsoft Yahei"/>
                <a:cs typeface="Microsoft Yahei"/>
              </a:rPr>
              <a:t>的外包组装需求大量增加，对于组装经验丰富的公司来说是很好的机会。</a:t>
            </a:r>
            <a:endParaRPr lang="en-US" sz="1500" dirty="0">
              <a:solidFill>
                <a:schemeClr val="dk1">
                  <a:alpha val="100000"/>
                </a:schemeClr>
              </a:solidFill>
              <a:latin typeface="Microsoft Yahei"/>
              <a:ea typeface="Microsoft Yahei"/>
              <a:cs typeface="Microsoft Yahei"/>
            </a:endParaRPr>
          </a:p>
        </p:txBody>
      </p:sp>
      <p:sp>
        <p:nvSpPr>
          <p:cNvPr id="10" name="AutoShape 10"/>
          <p:cNvSpPr/>
          <p:nvPr/>
        </p:nvSpPr>
        <p:spPr>
          <a:xfrm>
            <a:off x="4120950" y="4294709"/>
            <a:ext cx="3657600" cy="2219857"/>
          </a:xfrm>
          <a:prstGeom prst="roundRect">
            <a:avLst>
              <a:gd name="adj" fmla="val 16667"/>
            </a:avLst>
          </a:prstGeom>
          <a:solidFill>
            <a:schemeClr val="lt2">
              <a:alpha val="100000"/>
            </a:schemeClr>
          </a:solidFill>
        </p:spPr>
      </p:sp>
      <p:sp>
        <p:nvSpPr>
          <p:cNvPr id="11" name="TextBox 11"/>
          <p:cNvSpPr txBox="1"/>
          <p:nvPr/>
        </p:nvSpPr>
        <p:spPr>
          <a:xfrm>
            <a:off x="4320056" y="4545312"/>
            <a:ext cx="3251104" cy="490334"/>
          </a:xfrm>
          <a:prstGeom prst="rect">
            <a:avLst/>
          </a:prstGeom>
        </p:spPr>
        <p:txBody>
          <a:bodyPr vert="horz" wrap="square" lIns="66008" tIns="33052" rIns="66008" bIns="33052" rtlCol="0" anchor="ctr" anchorCtr="0">
            <a:noAutofit/>
          </a:bodyPr>
          <a:lstStyle/>
          <a:p>
            <a:pPr algn="ctr">
              <a:lnSpc>
                <a:spcPct val="120000"/>
              </a:lnSpc>
            </a:pPr>
            <a:r>
              <a:rPr lang="en-US" sz="2000" b="1">
                <a:solidFill>
                  <a:schemeClr val="accent1">
                    <a:alpha val="100000"/>
                  </a:schemeClr>
                </a:solidFill>
                <a:latin typeface="Microsoft Yahei"/>
                <a:ea typeface="Microsoft Yahei"/>
                <a:cs typeface="Microsoft Yahei"/>
              </a:rPr>
              <a:t>技术进步</a:t>
            </a:r>
            <a:endParaRPr lang="en-US" sz="2000" b="1">
              <a:solidFill>
                <a:schemeClr val="accent1">
                  <a:alpha val="100000"/>
                </a:schemeClr>
              </a:solidFill>
              <a:latin typeface="Microsoft Yahei"/>
              <a:ea typeface="Microsoft Yahei"/>
              <a:cs typeface="Microsoft Yahei"/>
            </a:endParaRPr>
          </a:p>
        </p:txBody>
      </p:sp>
      <p:sp>
        <p:nvSpPr>
          <p:cNvPr id="12" name="TextBox 12"/>
          <p:cNvSpPr txBox="1"/>
          <p:nvPr/>
        </p:nvSpPr>
        <p:spPr>
          <a:xfrm>
            <a:off x="4320056" y="5115465"/>
            <a:ext cx="3251104" cy="1055857"/>
          </a:xfrm>
          <a:prstGeom prst="rect">
            <a:avLst/>
          </a:prstGeom>
        </p:spPr>
        <p:txBody>
          <a:bodyPr vert="horz" wrap="square" lIns="66008" tIns="33052" rIns="66008" bIns="33052" rtlCol="0" anchor="t" anchorCtr="0">
            <a:noAutofit/>
          </a:bodyPr>
          <a:lstStyle/>
          <a:p>
            <a:pPr algn="ctr">
              <a:lnSpc>
                <a:spcPct val="140000"/>
              </a:lnSpc>
            </a:pPr>
            <a:r>
              <a:rPr lang="en-US" sz="1500" dirty="0" err="1">
                <a:solidFill>
                  <a:schemeClr val="dk1">
                    <a:alpha val="100000"/>
                  </a:schemeClr>
                </a:solidFill>
                <a:latin typeface="Microsoft Yahei"/>
                <a:ea typeface="Microsoft Yahei"/>
                <a:cs typeface="Microsoft Yahei"/>
              </a:rPr>
              <a:t>引入</a:t>
            </a:r>
            <a:r>
              <a:rPr lang="zh-CN" altLang="en-US" sz="1500" dirty="0">
                <a:solidFill>
                  <a:schemeClr val="dk1">
                    <a:alpha val="100000"/>
                  </a:schemeClr>
                </a:solidFill>
                <a:latin typeface="Microsoft Yahei"/>
                <a:ea typeface="Microsoft Yahei"/>
                <a:cs typeface="Microsoft Yahei"/>
              </a:rPr>
              <a:t>大量</a:t>
            </a:r>
            <a:r>
              <a:rPr lang="en-US" sz="1500" dirty="0" err="1">
                <a:solidFill>
                  <a:schemeClr val="dk1">
                    <a:alpha val="100000"/>
                  </a:schemeClr>
                </a:solidFill>
                <a:latin typeface="Microsoft Yahei"/>
                <a:ea typeface="Microsoft Yahei"/>
                <a:cs typeface="Microsoft Yahei"/>
              </a:rPr>
              <a:t>自动化和智能化设备</a:t>
            </a:r>
            <a:r>
              <a:rPr lang="en-US" sz="1500" dirty="0">
                <a:solidFill>
                  <a:schemeClr val="dk1">
                    <a:alpha val="100000"/>
                  </a:schemeClr>
                </a:solidFill>
                <a:latin typeface="Microsoft Yahei"/>
                <a:ea typeface="Microsoft Yahei"/>
                <a:cs typeface="Microsoft Yahei"/>
              </a:rPr>
              <a:t>，</a:t>
            </a:r>
            <a:r>
              <a:rPr lang="zh-CN" altLang="en-US" sz="1500" dirty="0">
                <a:solidFill>
                  <a:schemeClr val="dk1">
                    <a:alpha val="100000"/>
                  </a:schemeClr>
                </a:solidFill>
                <a:latin typeface="Microsoft Yahei"/>
                <a:ea typeface="Microsoft Yahei"/>
                <a:cs typeface="Microsoft Yahei"/>
              </a:rPr>
              <a:t>招聘新技术人才，</a:t>
            </a:r>
            <a:r>
              <a:rPr lang="en-US" sz="1500" dirty="0" err="1">
                <a:solidFill>
                  <a:schemeClr val="dk1">
                    <a:alpha val="100000"/>
                  </a:schemeClr>
                </a:solidFill>
                <a:latin typeface="Microsoft Yahei"/>
                <a:ea typeface="Microsoft Yahei"/>
                <a:cs typeface="Microsoft Yahei"/>
              </a:rPr>
              <a:t>提高生产效率和产品质量，进一步提升企业在市场中的竞争力和地位</a:t>
            </a:r>
            <a:r>
              <a:rPr lang="en-US" sz="1500" dirty="0">
                <a:solidFill>
                  <a:schemeClr val="dk1">
                    <a:alpha val="100000"/>
                  </a:schemeClr>
                </a:solidFill>
                <a:latin typeface="Microsoft Yahei"/>
                <a:ea typeface="Microsoft Yahei"/>
                <a:cs typeface="Microsoft Yahei"/>
              </a:rPr>
              <a:t>。</a:t>
            </a:r>
            <a:endParaRPr lang="en-US" sz="1500" dirty="0">
              <a:solidFill>
                <a:schemeClr val="dk1">
                  <a:alpha val="100000"/>
                </a:schemeClr>
              </a:solidFill>
              <a:latin typeface="Microsoft Yahei"/>
              <a:ea typeface="Microsoft Yahei"/>
              <a:cs typeface="Microsoft Yahei"/>
            </a:endParaRPr>
          </a:p>
        </p:txBody>
      </p:sp>
      <p:sp>
        <p:nvSpPr>
          <p:cNvPr id="13" name="AutoShape 13"/>
          <p:cNvSpPr/>
          <p:nvPr/>
        </p:nvSpPr>
        <p:spPr>
          <a:xfrm>
            <a:off x="8078316" y="4302184"/>
            <a:ext cx="3657600" cy="2219857"/>
          </a:xfrm>
          <a:prstGeom prst="roundRect">
            <a:avLst>
              <a:gd name="adj" fmla="val 16667"/>
            </a:avLst>
          </a:prstGeom>
          <a:solidFill>
            <a:schemeClr val="lt2">
              <a:alpha val="100000"/>
            </a:schemeClr>
          </a:solidFill>
        </p:spPr>
        <p:txBody>
          <a:bodyPr/>
          <a:lstStyle/>
          <a:p>
            <a:endParaRPr lang="zh-CN" altLang="en-US"/>
          </a:p>
        </p:txBody>
      </p:sp>
      <p:sp>
        <p:nvSpPr>
          <p:cNvPr id="14" name="TextBox 14"/>
          <p:cNvSpPr txBox="1"/>
          <p:nvPr/>
        </p:nvSpPr>
        <p:spPr>
          <a:xfrm>
            <a:off x="8277423" y="4552787"/>
            <a:ext cx="3251104" cy="490334"/>
          </a:xfrm>
          <a:prstGeom prst="rect">
            <a:avLst/>
          </a:prstGeom>
        </p:spPr>
        <p:txBody>
          <a:bodyPr vert="horz" wrap="square" lIns="66008" tIns="33052" rIns="66008" bIns="33052" rtlCol="0" anchor="ctr" anchorCtr="0">
            <a:noAutofit/>
          </a:bodyPr>
          <a:lstStyle/>
          <a:p>
            <a:pPr algn="ctr">
              <a:lnSpc>
                <a:spcPct val="120000"/>
              </a:lnSpc>
            </a:pPr>
            <a:r>
              <a:rPr lang="en-US" sz="2000" b="1" dirty="0" err="1">
                <a:solidFill>
                  <a:schemeClr val="accent1">
                    <a:alpha val="100000"/>
                  </a:schemeClr>
                </a:solidFill>
                <a:latin typeface="Microsoft Yahei"/>
                <a:ea typeface="Microsoft Yahei"/>
                <a:cs typeface="Microsoft Yahei"/>
              </a:rPr>
              <a:t>政策支持</a:t>
            </a:r>
            <a:endParaRPr lang="en-US" sz="2000" b="1" dirty="0">
              <a:solidFill>
                <a:schemeClr val="accent1">
                  <a:alpha val="100000"/>
                </a:schemeClr>
              </a:solidFill>
              <a:latin typeface="Microsoft Yahei"/>
              <a:ea typeface="Microsoft Yahei"/>
              <a:cs typeface="Microsoft Yahei"/>
            </a:endParaRPr>
          </a:p>
        </p:txBody>
      </p:sp>
      <p:sp>
        <p:nvSpPr>
          <p:cNvPr id="15" name="TextBox 15"/>
          <p:cNvSpPr txBox="1"/>
          <p:nvPr/>
        </p:nvSpPr>
        <p:spPr>
          <a:xfrm>
            <a:off x="8277423" y="5122940"/>
            <a:ext cx="3251104" cy="1055857"/>
          </a:xfrm>
          <a:prstGeom prst="rect">
            <a:avLst/>
          </a:prstGeom>
        </p:spPr>
        <p:txBody>
          <a:bodyPr vert="horz" wrap="square" lIns="66008" tIns="33052" rIns="66008" bIns="33052" rtlCol="0" anchor="t" anchorCtr="0">
            <a:noAutofit/>
          </a:bodyPr>
          <a:lstStyle/>
          <a:p>
            <a:pPr algn="ctr">
              <a:lnSpc>
                <a:spcPct val="140000"/>
              </a:lnSpc>
            </a:pPr>
            <a:r>
              <a:rPr lang="zh-CN" altLang="en-US" sz="1500" dirty="0">
                <a:solidFill>
                  <a:schemeClr val="dk1">
                    <a:alpha val="100000"/>
                  </a:schemeClr>
                </a:solidFill>
                <a:latin typeface="Microsoft Yahei"/>
                <a:ea typeface="Microsoft Yahei"/>
                <a:cs typeface="Microsoft Yahei"/>
              </a:rPr>
              <a:t>随着北京</a:t>
            </a:r>
            <a:r>
              <a:rPr lang="en-US" sz="1500" dirty="0" err="1">
                <a:solidFill>
                  <a:schemeClr val="dk1">
                    <a:alpha val="100000"/>
                  </a:schemeClr>
                </a:solidFill>
                <a:latin typeface="Microsoft Yahei"/>
                <a:ea typeface="Microsoft Yahei"/>
                <a:cs typeface="Microsoft Yahei"/>
              </a:rPr>
              <a:t>政府对制造业</a:t>
            </a:r>
            <a:r>
              <a:rPr lang="zh-CN" altLang="en-US" sz="1500" dirty="0">
                <a:solidFill>
                  <a:schemeClr val="dk1">
                    <a:alpha val="100000"/>
                  </a:schemeClr>
                </a:solidFill>
                <a:latin typeface="Microsoft Yahei"/>
                <a:ea typeface="Microsoft Yahei"/>
                <a:cs typeface="Microsoft Yahei"/>
              </a:rPr>
              <a:t>持续减少，同时对周边河北等地</a:t>
            </a:r>
            <a:r>
              <a:rPr lang="en-US" sz="1500" dirty="0" err="1">
                <a:solidFill>
                  <a:schemeClr val="dk1">
                    <a:alpha val="100000"/>
                  </a:schemeClr>
                </a:solidFill>
                <a:latin typeface="Microsoft Yahei"/>
                <a:ea typeface="Microsoft Yahei"/>
                <a:cs typeface="Microsoft Yahei"/>
              </a:rPr>
              <a:t>政策</a:t>
            </a:r>
            <a:r>
              <a:rPr lang="en-US" altLang="zh-CN" sz="1500" dirty="0" err="1">
                <a:solidFill>
                  <a:schemeClr val="dk1">
                    <a:alpha val="100000"/>
                  </a:schemeClr>
                </a:solidFill>
                <a:latin typeface="Microsoft Yahei"/>
                <a:ea typeface="Microsoft Yahei"/>
                <a:cs typeface="Microsoft Yahei"/>
              </a:rPr>
              <a:t>支持</a:t>
            </a:r>
            <a:r>
              <a:rPr lang="en-US" sz="1500" dirty="0" err="1">
                <a:solidFill>
                  <a:schemeClr val="dk1">
                    <a:alpha val="100000"/>
                  </a:schemeClr>
                </a:solidFill>
                <a:latin typeface="Microsoft Yahei"/>
                <a:ea typeface="Microsoft Yahei"/>
                <a:cs typeface="Microsoft Yahei"/>
              </a:rPr>
              <a:t>，如税收优惠、补贴等，有助于减轻企业负担，推动企业持续发展和成长</a:t>
            </a:r>
            <a:r>
              <a:rPr lang="zh-CN" altLang="en-US" sz="1500" dirty="0">
                <a:solidFill>
                  <a:schemeClr val="dk1">
                    <a:alpha val="100000"/>
                  </a:schemeClr>
                </a:solidFill>
                <a:latin typeface="Microsoft Yahei"/>
                <a:ea typeface="Microsoft Yahei"/>
                <a:cs typeface="Microsoft Yahei"/>
              </a:rPr>
              <a:t>，公司提前布局，在河北建设大型加工公司。</a:t>
            </a:r>
            <a:endParaRPr lang="en-US" sz="1500" dirty="0">
              <a:solidFill>
                <a:schemeClr val="dk1">
                  <a:alpha val="100000"/>
                </a:schemeClr>
              </a:solidFill>
              <a:latin typeface="Microsoft Yahei"/>
              <a:ea typeface="Microsoft Yahei"/>
              <a:cs typeface="Microsoft Yahe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4489734" y="4197309"/>
            <a:ext cx="3273285" cy="690150"/>
          </a:xfrm>
          <a:prstGeom prst="roundRect">
            <a:avLst>
              <a:gd name="adj" fmla="val 28095"/>
            </a:avLst>
          </a:prstGeom>
          <a:solidFill>
            <a:schemeClr val="accent1">
              <a:alpha val="100000"/>
            </a:schemeClr>
          </a:solidFill>
        </p:spPr>
      </p:sp>
      <p:sp>
        <p:nvSpPr>
          <p:cNvPr id="3" name="AutoShape 3"/>
          <p:cNvSpPr/>
          <p:nvPr/>
        </p:nvSpPr>
        <p:spPr>
          <a:xfrm>
            <a:off x="650433" y="4197309"/>
            <a:ext cx="3273285" cy="690150"/>
          </a:xfrm>
          <a:prstGeom prst="roundRect">
            <a:avLst>
              <a:gd name="adj" fmla="val 28095"/>
            </a:avLst>
          </a:prstGeom>
          <a:solidFill>
            <a:schemeClr val="accent1">
              <a:alpha val="100000"/>
            </a:schemeClr>
          </a:solidFill>
        </p:spPr>
      </p:sp>
      <p:sp>
        <p:nvSpPr>
          <p:cNvPr id="4" name="AutoShape 4"/>
          <p:cNvSpPr/>
          <p:nvPr/>
        </p:nvSpPr>
        <p:spPr>
          <a:xfrm>
            <a:off x="4489734" y="1474577"/>
            <a:ext cx="3273285" cy="690150"/>
          </a:xfrm>
          <a:prstGeom prst="roundRect">
            <a:avLst>
              <a:gd name="adj" fmla="val 28095"/>
            </a:avLst>
          </a:prstGeom>
          <a:solidFill>
            <a:schemeClr val="accent1">
              <a:alpha val="100000"/>
            </a:schemeClr>
          </a:solidFill>
        </p:spPr>
      </p:sp>
      <p:sp>
        <p:nvSpPr>
          <p:cNvPr id="5" name="AutoShape 5"/>
          <p:cNvSpPr/>
          <p:nvPr/>
        </p:nvSpPr>
        <p:spPr>
          <a:xfrm>
            <a:off x="650433" y="1474577"/>
            <a:ext cx="3273285" cy="690150"/>
          </a:xfrm>
          <a:prstGeom prst="roundRect">
            <a:avLst>
              <a:gd name="adj" fmla="val 28095"/>
            </a:avLst>
          </a:prstGeom>
          <a:solidFill>
            <a:schemeClr val="accent1">
              <a:alpha val="100000"/>
            </a:schemeClr>
          </a:solidFill>
        </p:spPr>
      </p:sp>
      <p:pic>
        <p:nvPicPr>
          <p:cNvPr id="6" name="Picture 6"/>
          <p:cNvPicPr>
            <a:picLocks noChangeAspect="1"/>
          </p:cNvPicPr>
          <p:nvPr/>
        </p:nvPicPr>
        <p:blipFill>
          <a:blip r:embed="rId1"/>
          <a:srcRect l="25000" r="25000"/>
          <a:stretch>
            <a:fillRect/>
          </a:stretch>
        </p:blipFill>
        <p:spPr>
          <a:xfrm>
            <a:off x="8293144" y="1482730"/>
            <a:ext cx="3422379" cy="4563172"/>
          </a:xfrm>
          <a:prstGeom prst="roundRect">
            <a:avLst/>
          </a:prstGeom>
        </p:spPr>
      </p:pic>
      <p:sp>
        <p:nvSpPr>
          <p:cNvPr id="7" name="TextBox 7"/>
          <p:cNvSpPr txBox="1"/>
          <p:nvPr/>
        </p:nvSpPr>
        <p:spPr>
          <a:xfrm>
            <a:off x="570176" y="2177640"/>
            <a:ext cx="3433799" cy="1259772"/>
          </a:xfrm>
          <a:prstGeom prst="rect">
            <a:avLst/>
          </a:prstGeom>
        </p:spPr>
        <p:txBody>
          <a:bodyPr vert="horz" wrap="square" lIns="123825" tIns="123825" rIns="57150" bIns="123825" rtlCol="0" anchor="t" anchorCtr="0">
            <a:noAutofit/>
          </a:bodyPr>
          <a:lstStyle/>
          <a:p>
            <a:pPr algn="ctr">
              <a:lnSpc>
                <a:spcPct val="140000"/>
              </a:lnSpc>
            </a:pPr>
            <a:r>
              <a:rPr lang="en-US" sz="1500" dirty="0" err="1">
                <a:solidFill>
                  <a:schemeClr val="dk1">
                    <a:alpha val="100000"/>
                  </a:schemeClr>
                </a:solidFill>
                <a:latin typeface="Microsoft Yahei"/>
                <a:ea typeface="Microsoft Yahei"/>
                <a:cs typeface="Microsoft Yahei"/>
              </a:rPr>
              <a:t>由于钣金加工行业门槛相对较低，市场竞争激烈，导致价格战频发，可能影响企业的利润水平</a:t>
            </a:r>
            <a:r>
              <a:rPr lang="en-US" sz="1500" dirty="0">
                <a:solidFill>
                  <a:schemeClr val="dk1">
                    <a:alpha val="100000"/>
                  </a:schemeClr>
                </a:solidFill>
                <a:latin typeface="Microsoft Yahei"/>
                <a:ea typeface="Microsoft Yahei"/>
                <a:cs typeface="Microsoft Yahei"/>
              </a:rPr>
              <a:t>。</a:t>
            </a:r>
            <a:endParaRPr lang="en-US" sz="1500" dirty="0">
              <a:solidFill>
                <a:schemeClr val="dk1">
                  <a:alpha val="100000"/>
                </a:schemeClr>
              </a:solidFill>
              <a:latin typeface="Microsoft Yahei"/>
              <a:ea typeface="Microsoft Yahei"/>
              <a:cs typeface="Microsoft Yahei"/>
            </a:endParaRPr>
          </a:p>
        </p:txBody>
      </p:sp>
      <p:sp>
        <p:nvSpPr>
          <p:cNvPr id="8" name="TextBox 8"/>
          <p:cNvSpPr txBox="1"/>
          <p:nvPr/>
        </p:nvSpPr>
        <p:spPr>
          <a:xfrm>
            <a:off x="4409477" y="2177640"/>
            <a:ext cx="3433799" cy="1259772"/>
          </a:xfrm>
          <a:prstGeom prst="rect">
            <a:avLst/>
          </a:prstGeom>
        </p:spPr>
        <p:txBody>
          <a:bodyPr vert="horz" wrap="square" lIns="123825" tIns="123825" rIns="57150" bIns="123825" rtlCol="0" anchor="t" anchorCtr="0">
            <a:noAutofit/>
          </a:bodyPr>
          <a:lstStyle/>
          <a:p>
            <a:pPr algn="ctr">
              <a:lnSpc>
                <a:spcPct val="140000"/>
              </a:lnSpc>
            </a:pPr>
            <a:r>
              <a:rPr lang="en-US" sz="1500">
                <a:solidFill>
                  <a:schemeClr val="dk1">
                    <a:alpha val="100000"/>
                  </a:schemeClr>
                </a:solidFill>
                <a:latin typeface="Microsoft Yahei"/>
                <a:ea typeface="Microsoft Yahei"/>
                <a:cs typeface="Microsoft Yahei"/>
              </a:rPr>
              <a:t>原材料价格波动对钣金加工企业的成本控制构成挑战，影响企业的利润空间和经营稳定性。</a:t>
            </a:r>
            <a:endParaRPr lang="en-US" sz="1500">
              <a:solidFill>
                <a:schemeClr val="dk1">
                  <a:alpha val="100000"/>
                </a:schemeClr>
              </a:solidFill>
              <a:latin typeface="Microsoft Yahei"/>
              <a:ea typeface="Microsoft Yahei"/>
              <a:cs typeface="Microsoft Yahei"/>
            </a:endParaRPr>
          </a:p>
        </p:txBody>
      </p:sp>
      <p:sp>
        <p:nvSpPr>
          <p:cNvPr id="9" name="TextBox 9"/>
          <p:cNvSpPr txBox="1"/>
          <p:nvPr/>
        </p:nvSpPr>
        <p:spPr>
          <a:xfrm>
            <a:off x="570176" y="4915720"/>
            <a:ext cx="3433799" cy="1262987"/>
          </a:xfrm>
          <a:prstGeom prst="rect">
            <a:avLst/>
          </a:prstGeom>
        </p:spPr>
        <p:txBody>
          <a:bodyPr vert="horz" wrap="square" lIns="123825" tIns="123825" rIns="57150" bIns="123825" rtlCol="0" anchor="t" anchorCtr="0">
            <a:noAutofit/>
          </a:bodyPr>
          <a:lstStyle/>
          <a:p>
            <a:pPr algn="ctr">
              <a:lnSpc>
                <a:spcPct val="140000"/>
              </a:lnSpc>
            </a:pPr>
            <a:r>
              <a:rPr lang="en-US" sz="1500" dirty="0" err="1">
                <a:solidFill>
                  <a:schemeClr val="dk1">
                    <a:alpha val="100000"/>
                  </a:schemeClr>
                </a:solidFill>
                <a:latin typeface="Microsoft Yahei"/>
                <a:ea typeface="Microsoft Yahei"/>
                <a:cs typeface="Microsoft Yahei"/>
              </a:rPr>
              <a:t>随着环保法规的日益严格，企业需要加大环保投入，进行环保改造，可能增加企业的运营成本</a:t>
            </a:r>
            <a:r>
              <a:rPr lang="en-US" sz="1500" dirty="0">
                <a:solidFill>
                  <a:schemeClr val="dk1">
                    <a:alpha val="100000"/>
                  </a:schemeClr>
                </a:solidFill>
                <a:latin typeface="Microsoft Yahei"/>
                <a:ea typeface="Microsoft Yahei"/>
                <a:cs typeface="Microsoft Yahei"/>
              </a:rPr>
              <a:t>。</a:t>
            </a:r>
            <a:endParaRPr lang="en-US" sz="1500" dirty="0">
              <a:solidFill>
                <a:schemeClr val="dk1">
                  <a:alpha val="100000"/>
                </a:schemeClr>
              </a:solidFill>
              <a:latin typeface="Microsoft Yahei"/>
              <a:ea typeface="Microsoft Yahei"/>
              <a:cs typeface="Microsoft Yahei"/>
            </a:endParaRPr>
          </a:p>
        </p:txBody>
      </p:sp>
      <p:sp>
        <p:nvSpPr>
          <p:cNvPr id="10" name="TextBox 10"/>
          <p:cNvSpPr txBox="1"/>
          <p:nvPr/>
        </p:nvSpPr>
        <p:spPr>
          <a:xfrm>
            <a:off x="4407114" y="4915720"/>
            <a:ext cx="3438525" cy="1262987"/>
          </a:xfrm>
          <a:prstGeom prst="rect">
            <a:avLst/>
          </a:prstGeom>
        </p:spPr>
        <p:txBody>
          <a:bodyPr vert="horz" wrap="square" lIns="123825" tIns="123825" rIns="57150" bIns="123825" rtlCol="0" anchor="t" anchorCtr="0">
            <a:noAutofit/>
          </a:bodyPr>
          <a:lstStyle/>
          <a:p>
            <a:pPr algn="ctr">
              <a:lnSpc>
                <a:spcPct val="140000"/>
              </a:lnSpc>
            </a:pPr>
            <a:r>
              <a:rPr lang="zh-CN" altLang="en-US" sz="1500" dirty="0">
                <a:solidFill>
                  <a:schemeClr val="dk1">
                    <a:alpha val="100000"/>
                  </a:schemeClr>
                </a:solidFill>
                <a:latin typeface="Microsoft Yahei"/>
                <a:ea typeface="Microsoft Yahei"/>
                <a:cs typeface="Microsoft Yahei"/>
              </a:rPr>
              <a:t>随着客户对外包需求的日期增加，不是</a:t>
            </a:r>
            <a:r>
              <a:rPr lang="en-US" altLang="zh-CN" sz="1500" dirty="0">
                <a:solidFill>
                  <a:schemeClr val="dk1">
                    <a:alpha val="100000"/>
                  </a:schemeClr>
                </a:solidFill>
                <a:latin typeface="Microsoft Yahei"/>
                <a:ea typeface="Microsoft Yahei"/>
                <a:cs typeface="Microsoft Yahei"/>
              </a:rPr>
              <a:t>AMC</a:t>
            </a:r>
            <a:r>
              <a:rPr lang="zh-CN" altLang="en-US" sz="1500" dirty="0">
                <a:solidFill>
                  <a:schemeClr val="dk1">
                    <a:alpha val="100000"/>
                  </a:schemeClr>
                </a:solidFill>
                <a:latin typeface="Microsoft Yahei"/>
                <a:ea typeface="Microsoft Yahei"/>
                <a:cs typeface="Microsoft Yahei"/>
              </a:rPr>
              <a:t>供应商的申瑞将会面临</a:t>
            </a:r>
            <a:r>
              <a:rPr lang="en-US" altLang="zh-CN" sz="1500" dirty="0">
                <a:solidFill>
                  <a:schemeClr val="dk1">
                    <a:alpha val="100000"/>
                  </a:schemeClr>
                </a:solidFill>
                <a:latin typeface="Microsoft Yahei"/>
                <a:ea typeface="Microsoft Yahei"/>
                <a:cs typeface="Microsoft Yahei"/>
              </a:rPr>
              <a:t>AMC</a:t>
            </a:r>
            <a:r>
              <a:rPr lang="zh-CN" altLang="en-US" sz="1500" dirty="0">
                <a:solidFill>
                  <a:schemeClr val="dk1">
                    <a:alpha val="100000"/>
                  </a:schemeClr>
                </a:solidFill>
                <a:latin typeface="Microsoft Yahei"/>
                <a:ea typeface="Microsoft Yahei"/>
                <a:cs typeface="Microsoft Yahei"/>
              </a:rPr>
              <a:t>供应商的威胁，大量订单因客户外包电装而流失。</a:t>
            </a:r>
            <a:endParaRPr lang="en-US" sz="1500" dirty="0">
              <a:solidFill>
                <a:schemeClr val="dk1">
                  <a:alpha val="100000"/>
                </a:schemeClr>
              </a:solidFill>
              <a:latin typeface="Microsoft Yahei"/>
              <a:ea typeface="Microsoft Yahei"/>
              <a:cs typeface="Microsoft Yahei"/>
            </a:endParaRPr>
          </a:p>
        </p:txBody>
      </p:sp>
      <p:sp>
        <p:nvSpPr>
          <p:cNvPr id="11" name="TextBox 11"/>
          <p:cNvSpPr txBox="1"/>
          <p:nvPr/>
        </p:nvSpPr>
        <p:spPr>
          <a:xfrm>
            <a:off x="476023" y="265328"/>
            <a:ext cx="11239500" cy="826316"/>
          </a:xfrm>
          <a:prstGeom prst="rect">
            <a:avLst/>
          </a:prstGeom>
        </p:spPr>
        <p:txBody>
          <a:bodyPr vert="horz" wrap="square" lIns="123825" tIns="123825" rIns="57150" bIns="123825" rtlCol="0" anchor="t" anchorCtr="0">
            <a:spAutoFit/>
          </a:bodyPr>
          <a:lstStyle/>
          <a:p>
            <a:pPr>
              <a:lnSpc>
                <a:spcPct val="140000"/>
              </a:lnSpc>
            </a:pPr>
            <a:r>
              <a:rPr lang="zh-CN" altLang="en-US" sz="3000" b="1" dirty="0">
                <a:solidFill>
                  <a:schemeClr val="dk2">
                    <a:alpha val="100000"/>
                  </a:schemeClr>
                </a:solidFill>
                <a:latin typeface="Microsoft Yahei"/>
                <a:ea typeface="Microsoft Yahei"/>
                <a:cs typeface="Microsoft Yahei"/>
              </a:rPr>
              <a:t>申瑞公司面临</a:t>
            </a:r>
            <a:r>
              <a:rPr lang="en-US" sz="3000" b="1" dirty="0" err="1">
                <a:solidFill>
                  <a:schemeClr val="dk2">
                    <a:alpha val="100000"/>
                  </a:schemeClr>
                </a:solidFill>
                <a:latin typeface="Microsoft Yahei"/>
                <a:ea typeface="Microsoft Yahei"/>
                <a:cs typeface="Microsoft Yahei"/>
              </a:rPr>
              <a:t>威胁</a:t>
            </a:r>
            <a:endParaRPr lang="en-US" sz="3000" b="1" dirty="0">
              <a:solidFill>
                <a:schemeClr val="dk2">
                  <a:alpha val="100000"/>
                </a:schemeClr>
              </a:solidFill>
              <a:latin typeface="Microsoft Yahei"/>
              <a:ea typeface="Microsoft Yahei"/>
              <a:cs typeface="Microsoft Yahei"/>
            </a:endParaRPr>
          </a:p>
        </p:txBody>
      </p:sp>
      <p:sp>
        <p:nvSpPr>
          <p:cNvPr id="12" name="TextBox 12"/>
          <p:cNvSpPr txBox="1"/>
          <p:nvPr/>
        </p:nvSpPr>
        <p:spPr>
          <a:xfrm>
            <a:off x="838067" y="1502085"/>
            <a:ext cx="2898018" cy="635136"/>
          </a:xfrm>
          <a:prstGeom prst="rect">
            <a:avLst/>
          </a:prstGeom>
        </p:spPr>
        <p:txBody>
          <a:bodyPr vert="horz" wrap="square" lIns="123825" tIns="123825" rIns="57150" bIns="123825" rtlCol="0" anchor="ctr" anchorCtr="0">
            <a:noAutofit/>
          </a:bodyPr>
          <a:lstStyle/>
          <a:p>
            <a:pPr algn="ctr">
              <a:lnSpc>
                <a:spcPct val="120000"/>
              </a:lnSpc>
            </a:pPr>
            <a:r>
              <a:rPr lang="en-US" sz="2400" b="1">
                <a:solidFill>
                  <a:srgbClr val="FFFFFF">
                    <a:alpha val="100000"/>
                  </a:srgbClr>
                </a:solidFill>
                <a:latin typeface="Microsoft Yahei"/>
                <a:ea typeface="Microsoft Yahei"/>
                <a:cs typeface="Microsoft Yahei"/>
              </a:rPr>
              <a:t>市场竞争激烈</a:t>
            </a:r>
            <a:endParaRPr lang="en-US" sz="2400" b="1">
              <a:solidFill>
                <a:srgbClr val="FFFFFF">
                  <a:alpha val="100000"/>
                </a:srgbClr>
              </a:solidFill>
              <a:latin typeface="Microsoft Yahei"/>
              <a:ea typeface="Microsoft Yahei"/>
              <a:cs typeface="Microsoft Yahei"/>
            </a:endParaRPr>
          </a:p>
        </p:txBody>
      </p:sp>
      <p:sp>
        <p:nvSpPr>
          <p:cNvPr id="13" name="TextBox 13"/>
          <p:cNvSpPr txBox="1"/>
          <p:nvPr/>
        </p:nvSpPr>
        <p:spPr>
          <a:xfrm>
            <a:off x="4677367" y="1502085"/>
            <a:ext cx="2898018" cy="635136"/>
          </a:xfrm>
          <a:prstGeom prst="rect">
            <a:avLst/>
          </a:prstGeom>
        </p:spPr>
        <p:txBody>
          <a:bodyPr vert="horz" wrap="square" lIns="123825" tIns="123825" rIns="57150" bIns="123825" rtlCol="0" anchor="ctr" anchorCtr="0">
            <a:noAutofit/>
          </a:bodyPr>
          <a:lstStyle/>
          <a:p>
            <a:pPr algn="ctr">
              <a:lnSpc>
                <a:spcPct val="120000"/>
              </a:lnSpc>
            </a:pPr>
            <a:r>
              <a:rPr lang="en-US" sz="2400" b="1">
                <a:solidFill>
                  <a:srgbClr val="FFFFFF">
                    <a:alpha val="100000"/>
                  </a:srgbClr>
                </a:solidFill>
                <a:latin typeface="Microsoft Yahei"/>
                <a:ea typeface="Microsoft Yahei"/>
                <a:cs typeface="Microsoft Yahei"/>
              </a:rPr>
              <a:t>原材料价格波动</a:t>
            </a:r>
            <a:endParaRPr lang="en-US" sz="2400" b="1">
              <a:solidFill>
                <a:srgbClr val="FFFFFF">
                  <a:alpha val="100000"/>
                </a:srgbClr>
              </a:solidFill>
              <a:latin typeface="Microsoft Yahei"/>
              <a:ea typeface="Microsoft Yahei"/>
              <a:cs typeface="Microsoft Yahei"/>
            </a:endParaRPr>
          </a:p>
        </p:txBody>
      </p:sp>
      <p:sp>
        <p:nvSpPr>
          <p:cNvPr id="14" name="TextBox 14"/>
          <p:cNvSpPr txBox="1"/>
          <p:nvPr/>
        </p:nvSpPr>
        <p:spPr>
          <a:xfrm>
            <a:off x="838067" y="4224817"/>
            <a:ext cx="2898018" cy="635136"/>
          </a:xfrm>
          <a:prstGeom prst="rect">
            <a:avLst/>
          </a:prstGeom>
        </p:spPr>
        <p:txBody>
          <a:bodyPr vert="horz" wrap="square" lIns="123825" tIns="123825" rIns="57150" bIns="123825" rtlCol="0" anchor="ctr" anchorCtr="0">
            <a:noAutofit/>
          </a:bodyPr>
          <a:lstStyle/>
          <a:p>
            <a:pPr algn="ctr">
              <a:lnSpc>
                <a:spcPct val="120000"/>
              </a:lnSpc>
            </a:pPr>
            <a:r>
              <a:rPr lang="en-US" sz="2400" b="1">
                <a:solidFill>
                  <a:srgbClr val="FFFFFF">
                    <a:alpha val="100000"/>
                  </a:srgbClr>
                </a:solidFill>
                <a:latin typeface="Microsoft Yahei"/>
                <a:ea typeface="Microsoft Yahei"/>
                <a:cs typeface="Microsoft Yahei"/>
              </a:rPr>
              <a:t>环保要求提高</a:t>
            </a:r>
            <a:endParaRPr lang="en-US" sz="2400" b="1">
              <a:solidFill>
                <a:srgbClr val="FFFFFF">
                  <a:alpha val="100000"/>
                </a:srgbClr>
              </a:solidFill>
              <a:latin typeface="Microsoft Yahei"/>
              <a:ea typeface="Microsoft Yahei"/>
              <a:cs typeface="Microsoft Yahei"/>
            </a:endParaRPr>
          </a:p>
        </p:txBody>
      </p:sp>
      <p:sp>
        <p:nvSpPr>
          <p:cNvPr id="15" name="TextBox 15"/>
          <p:cNvSpPr txBox="1"/>
          <p:nvPr/>
        </p:nvSpPr>
        <p:spPr>
          <a:xfrm>
            <a:off x="4677367" y="4224817"/>
            <a:ext cx="2898018" cy="635136"/>
          </a:xfrm>
          <a:prstGeom prst="rect">
            <a:avLst/>
          </a:prstGeom>
        </p:spPr>
        <p:txBody>
          <a:bodyPr vert="horz" wrap="square" lIns="123825" tIns="123825" rIns="57150" bIns="123825" rtlCol="0" anchor="ctr" anchorCtr="0">
            <a:noAutofit/>
          </a:bodyPr>
          <a:lstStyle/>
          <a:p>
            <a:pPr algn="ctr">
              <a:lnSpc>
                <a:spcPct val="120000"/>
              </a:lnSpc>
            </a:pPr>
            <a:r>
              <a:rPr lang="en-US" sz="2400" b="1" dirty="0">
                <a:solidFill>
                  <a:srgbClr val="FFFFFF">
                    <a:alpha val="100000"/>
                  </a:srgbClr>
                </a:solidFill>
                <a:latin typeface="Microsoft Yahei"/>
                <a:ea typeface="Microsoft Yahei"/>
                <a:cs typeface="Microsoft Yahei"/>
              </a:rPr>
              <a:t>AMC</a:t>
            </a:r>
            <a:r>
              <a:rPr lang="zh-CN" altLang="en-US" sz="2400" b="1" dirty="0">
                <a:solidFill>
                  <a:srgbClr val="FFFFFF">
                    <a:alpha val="100000"/>
                  </a:srgbClr>
                </a:solidFill>
                <a:latin typeface="Microsoft Yahei"/>
                <a:ea typeface="Microsoft Yahei"/>
                <a:cs typeface="Microsoft Yahei"/>
              </a:rPr>
              <a:t>供应商</a:t>
            </a:r>
            <a:endParaRPr lang="en-US" sz="2400" b="1" dirty="0">
              <a:solidFill>
                <a:srgbClr val="FFFFFF">
                  <a:alpha val="100000"/>
                </a:srgbClr>
              </a:solidFill>
              <a:latin typeface="Microsoft Yahei"/>
              <a:ea typeface="Microsoft Yahei"/>
              <a:cs typeface="Microsoft Yahe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44" name="组合 243"/>
          <p:cNvGrpSpPr/>
          <p:nvPr/>
        </p:nvGrpSpPr>
        <p:grpSpPr>
          <a:xfrm>
            <a:off x="-551731" y="0"/>
            <a:ext cx="9692736" cy="6213560"/>
            <a:chOff x="-551731" y="0"/>
            <a:chExt cx="9692736" cy="6213560"/>
          </a:xfrm>
        </p:grpSpPr>
        <p:sp>
          <p:nvSpPr>
            <p:cNvPr id="140" name="任意多边形 139"/>
            <p:cNvSpPr/>
            <p:nvPr/>
          </p:nvSpPr>
          <p:spPr>
            <a:xfrm>
              <a:off x="6578216" y="338113"/>
              <a:ext cx="2562789" cy="1083816"/>
            </a:xfrm>
            <a:custGeom>
              <a:avLst/>
              <a:gdLst>
                <a:gd name="connsiteX0" fmla="*/ 0 w 6323744"/>
                <a:gd name="connsiteY0" fmla="*/ 0 h 3030327"/>
                <a:gd name="connsiteX1" fmla="*/ 6323744 w 6323744"/>
                <a:gd name="connsiteY1" fmla="*/ 0 h 3030327"/>
                <a:gd name="connsiteX2" fmla="*/ 6314379 w 6323744"/>
                <a:gd name="connsiteY2" fmla="*/ 185458 h 3030327"/>
                <a:gd name="connsiteX3" fmla="*/ 3324942 w 6323744"/>
                <a:gd name="connsiteY3" fmla="*/ 3026205 h 3030327"/>
                <a:gd name="connsiteX4" fmla="*/ 3161913 w 6323744"/>
                <a:gd name="connsiteY4" fmla="*/ 3030327 h 3030327"/>
                <a:gd name="connsiteX5" fmla="*/ 3161831 w 6323744"/>
                <a:gd name="connsiteY5" fmla="*/ 3030327 h 3030327"/>
                <a:gd name="connsiteX6" fmla="*/ 2998803 w 6323744"/>
                <a:gd name="connsiteY6" fmla="*/ 3026205 h 3030327"/>
                <a:gd name="connsiteX7" fmla="*/ 9365 w 6323744"/>
                <a:gd name="connsiteY7" fmla="*/ 185458 h 303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23744" h="3030327">
                  <a:moveTo>
                    <a:pt x="0" y="0"/>
                  </a:moveTo>
                  <a:lnTo>
                    <a:pt x="6323744" y="0"/>
                  </a:lnTo>
                  <a:lnTo>
                    <a:pt x="6314379" y="185458"/>
                  </a:lnTo>
                  <a:cubicBezTo>
                    <a:pt x="6157511" y="1730115"/>
                    <a:pt x="4891254" y="2946808"/>
                    <a:pt x="3324942" y="3026205"/>
                  </a:cubicBezTo>
                  <a:lnTo>
                    <a:pt x="3161913" y="3030327"/>
                  </a:lnTo>
                  <a:lnTo>
                    <a:pt x="3161831" y="3030327"/>
                  </a:lnTo>
                  <a:lnTo>
                    <a:pt x="2998803" y="3026205"/>
                  </a:lnTo>
                  <a:cubicBezTo>
                    <a:pt x="1432490" y="2946808"/>
                    <a:pt x="166233" y="1730115"/>
                    <a:pt x="9365" y="185458"/>
                  </a:cubicBezTo>
                  <a:close/>
                </a:path>
              </a:pathLst>
            </a:custGeom>
            <a:solidFill>
              <a:schemeClr val="bg1">
                <a:lumMod val="50000"/>
              </a:schemeClr>
            </a:solidFill>
            <a:ln>
              <a:noFill/>
            </a:ln>
            <a:effectLst>
              <a:softEdge rad="469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2" name="组合 241"/>
            <p:cNvGrpSpPr/>
            <p:nvPr/>
          </p:nvGrpSpPr>
          <p:grpSpPr>
            <a:xfrm>
              <a:off x="-551731" y="0"/>
              <a:ext cx="9203565" cy="6213560"/>
              <a:chOff x="111714" y="1483889"/>
              <a:chExt cx="9203565" cy="6213560"/>
            </a:xfrm>
          </p:grpSpPr>
          <p:sp>
            <p:nvSpPr>
              <p:cNvPr id="191" name="矩形 190"/>
              <p:cNvSpPr/>
              <p:nvPr/>
            </p:nvSpPr>
            <p:spPr>
              <a:xfrm>
                <a:off x="7730842" y="2276106"/>
                <a:ext cx="792217" cy="792217"/>
              </a:xfrm>
              <a:prstGeom prst="rect">
                <a:avLst/>
              </a:prstGeom>
              <a:gradFill>
                <a:gsLst>
                  <a:gs pos="0">
                    <a:srgbClr val="FFFFFF"/>
                  </a:gs>
                  <a:gs pos="100000">
                    <a:schemeClr val="bg1">
                      <a:lumMod val="65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任意多边形 239"/>
              <p:cNvSpPr/>
              <p:nvPr/>
            </p:nvSpPr>
            <p:spPr>
              <a:xfrm>
                <a:off x="4865006" y="4162371"/>
                <a:ext cx="2562789" cy="1083816"/>
              </a:xfrm>
              <a:custGeom>
                <a:avLst/>
                <a:gdLst>
                  <a:gd name="connsiteX0" fmla="*/ 0 w 6323744"/>
                  <a:gd name="connsiteY0" fmla="*/ 0 h 3030327"/>
                  <a:gd name="connsiteX1" fmla="*/ 6323744 w 6323744"/>
                  <a:gd name="connsiteY1" fmla="*/ 0 h 3030327"/>
                  <a:gd name="connsiteX2" fmla="*/ 6314379 w 6323744"/>
                  <a:gd name="connsiteY2" fmla="*/ 185458 h 3030327"/>
                  <a:gd name="connsiteX3" fmla="*/ 3324942 w 6323744"/>
                  <a:gd name="connsiteY3" fmla="*/ 3026205 h 3030327"/>
                  <a:gd name="connsiteX4" fmla="*/ 3161913 w 6323744"/>
                  <a:gd name="connsiteY4" fmla="*/ 3030327 h 3030327"/>
                  <a:gd name="connsiteX5" fmla="*/ 3161831 w 6323744"/>
                  <a:gd name="connsiteY5" fmla="*/ 3030327 h 3030327"/>
                  <a:gd name="connsiteX6" fmla="*/ 2998803 w 6323744"/>
                  <a:gd name="connsiteY6" fmla="*/ 3026205 h 3030327"/>
                  <a:gd name="connsiteX7" fmla="*/ 9365 w 6323744"/>
                  <a:gd name="connsiteY7" fmla="*/ 185458 h 303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23744" h="3030327">
                    <a:moveTo>
                      <a:pt x="0" y="0"/>
                    </a:moveTo>
                    <a:lnTo>
                      <a:pt x="6323744" y="0"/>
                    </a:lnTo>
                    <a:lnTo>
                      <a:pt x="6314379" y="185458"/>
                    </a:lnTo>
                    <a:cubicBezTo>
                      <a:pt x="6157511" y="1730115"/>
                      <a:pt x="4891254" y="2946808"/>
                      <a:pt x="3324942" y="3026205"/>
                    </a:cubicBezTo>
                    <a:lnTo>
                      <a:pt x="3161913" y="3030327"/>
                    </a:lnTo>
                    <a:lnTo>
                      <a:pt x="3161831" y="3030327"/>
                    </a:lnTo>
                    <a:lnTo>
                      <a:pt x="2998803" y="3026205"/>
                    </a:lnTo>
                    <a:cubicBezTo>
                      <a:pt x="1432490" y="2946808"/>
                      <a:pt x="166233" y="1730115"/>
                      <a:pt x="9365" y="185458"/>
                    </a:cubicBezTo>
                    <a:close/>
                  </a:path>
                </a:pathLst>
              </a:custGeom>
              <a:solidFill>
                <a:schemeClr val="bg1">
                  <a:lumMod val="50000"/>
                </a:schemeClr>
              </a:solidFill>
              <a:ln>
                <a:noFill/>
              </a:ln>
              <a:effectLst>
                <a:softEdge rad="469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矩形 205"/>
              <p:cNvSpPr/>
              <p:nvPr/>
            </p:nvSpPr>
            <p:spPr>
              <a:xfrm>
                <a:off x="6146409" y="3853667"/>
                <a:ext cx="792217" cy="792217"/>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任意多边形 138"/>
              <p:cNvSpPr/>
              <p:nvPr/>
            </p:nvSpPr>
            <p:spPr>
              <a:xfrm>
                <a:off x="1696860" y="5774184"/>
                <a:ext cx="2562789" cy="1083816"/>
              </a:xfrm>
              <a:custGeom>
                <a:avLst/>
                <a:gdLst>
                  <a:gd name="connsiteX0" fmla="*/ 0 w 6323744"/>
                  <a:gd name="connsiteY0" fmla="*/ 0 h 3030327"/>
                  <a:gd name="connsiteX1" fmla="*/ 6323744 w 6323744"/>
                  <a:gd name="connsiteY1" fmla="*/ 0 h 3030327"/>
                  <a:gd name="connsiteX2" fmla="*/ 6314379 w 6323744"/>
                  <a:gd name="connsiteY2" fmla="*/ 185458 h 3030327"/>
                  <a:gd name="connsiteX3" fmla="*/ 3324942 w 6323744"/>
                  <a:gd name="connsiteY3" fmla="*/ 3026205 h 3030327"/>
                  <a:gd name="connsiteX4" fmla="*/ 3161913 w 6323744"/>
                  <a:gd name="connsiteY4" fmla="*/ 3030327 h 3030327"/>
                  <a:gd name="connsiteX5" fmla="*/ 3161831 w 6323744"/>
                  <a:gd name="connsiteY5" fmla="*/ 3030327 h 3030327"/>
                  <a:gd name="connsiteX6" fmla="*/ 2998803 w 6323744"/>
                  <a:gd name="connsiteY6" fmla="*/ 3026205 h 3030327"/>
                  <a:gd name="connsiteX7" fmla="*/ 9365 w 6323744"/>
                  <a:gd name="connsiteY7" fmla="*/ 185458 h 303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23744" h="3030327">
                    <a:moveTo>
                      <a:pt x="0" y="0"/>
                    </a:moveTo>
                    <a:lnTo>
                      <a:pt x="6323744" y="0"/>
                    </a:lnTo>
                    <a:lnTo>
                      <a:pt x="6314379" y="185458"/>
                    </a:lnTo>
                    <a:cubicBezTo>
                      <a:pt x="6157511" y="1730115"/>
                      <a:pt x="4891254" y="2946808"/>
                      <a:pt x="3324942" y="3026205"/>
                    </a:cubicBezTo>
                    <a:lnTo>
                      <a:pt x="3161913" y="3030327"/>
                    </a:lnTo>
                    <a:lnTo>
                      <a:pt x="3161831" y="3030327"/>
                    </a:lnTo>
                    <a:lnTo>
                      <a:pt x="2998803" y="3026205"/>
                    </a:lnTo>
                    <a:cubicBezTo>
                      <a:pt x="1432490" y="2946808"/>
                      <a:pt x="166233" y="1730115"/>
                      <a:pt x="9365" y="185458"/>
                    </a:cubicBezTo>
                    <a:close/>
                  </a:path>
                </a:pathLst>
              </a:custGeom>
              <a:solidFill>
                <a:schemeClr val="bg1">
                  <a:lumMod val="50000"/>
                </a:schemeClr>
              </a:solidFill>
              <a:ln>
                <a:noFill/>
              </a:ln>
              <a:effectLst>
                <a:softEdge rad="469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9" name="任意多边形 238"/>
              <p:cNvSpPr/>
              <p:nvPr/>
            </p:nvSpPr>
            <p:spPr>
              <a:xfrm>
                <a:off x="3255925" y="5004331"/>
                <a:ext cx="2562789" cy="1083816"/>
              </a:xfrm>
              <a:custGeom>
                <a:avLst/>
                <a:gdLst>
                  <a:gd name="connsiteX0" fmla="*/ 0 w 6323744"/>
                  <a:gd name="connsiteY0" fmla="*/ 0 h 3030327"/>
                  <a:gd name="connsiteX1" fmla="*/ 6323744 w 6323744"/>
                  <a:gd name="connsiteY1" fmla="*/ 0 h 3030327"/>
                  <a:gd name="connsiteX2" fmla="*/ 6314379 w 6323744"/>
                  <a:gd name="connsiteY2" fmla="*/ 185458 h 3030327"/>
                  <a:gd name="connsiteX3" fmla="*/ 3324942 w 6323744"/>
                  <a:gd name="connsiteY3" fmla="*/ 3026205 h 3030327"/>
                  <a:gd name="connsiteX4" fmla="*/ 3161913 w 6323744"/>
                  <a:gd name="connsiteY4" fmla="*/ 3030327 h 3030327"/>
                  <a:gd name="connsiteX5" fmla="*/ 3161831 w 6323744"/>
                  <a:gd name="connsiteY5" fmla="*/ 3030327 h 3030327"/>
                  <a:gd name="connsiteX6" fmla="*/ 2998803 w 6323744"/>
                  <a:gd name="connsiteY6" fmla="*/ 3026205 h 3030327"/>
                  <a:gd name="connsiteX7" fmla="*/ 9365 w 6323744"/>
                  <a:gd name="connsiteY7" fmla="*/ 185458 h 303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23744" h="3030327">
                    <a:moveTo>
                      <a:pt x="0" y="0"/>
                    </a:moveTo>
                    <a:lnTo>
                      <a:pt x="6323744" y="0"/>
                    </a:lnTo>
                    <a:lnTo>
                      <a:pt x="6314379" y="185458"/>
                    </a:lnTo>
                    <a:cubicBezTo>
                      <a:pt x="6157511" y="1730115"/>
                      <a:pt x="4891254" y="2946808"/>
                      <a:pt x="3324942" y="3026205"/>
                    </a:cubicBezTo>
                    <a:lnTo>
                      <a:pt x="3161913" y="3030327"/>
                    </a:lnTo>
                    <a:lnTo>
                      <a:pt x="3161831" y="3030327"/>
                    </a:lnTo>
                    <a:lnTo>
                      <a:pt x="2998803" y="3026205"/>
                    </a:lnTo>
                    <a:cubicBezTo>
                      <a:pt x="1432490" y="2946808"/>
                      <a:pt x="166233" y="1730115"/>
                      <a:pt x="9365" y="185458"/>
                    </a:cubicBezTo>
                    <a:close/>
                  </a:path>
                </a:pathLst>
              </a:custGeom>
              <a:solidFill>
                <a:schemeClr val="bg1">
                  <a:lumMod val="50000"/>
                </a:schemeClr>
              </a:solidFill>
              <a:ln>
                <a:noFill/>
              </a:ln>
              <a:effectLst>
                <a:softEdge rad="469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任意多边形 140"/>
              <p:cNvSpPr/>
              <p:nvPr/>
            </p:nvSpPr>
            <p:spPr>
              <a:xfrm>
                <a:off x="111714" y="6613633"/>
                <a:ext cx="2562789" cy="1083816"/>
              </a:xfrm>
              <a:custGeom>
                <a:avLst/>
                <a:gdLst>
                  <a:gd name="connsiteX0" fmla="*/ 0 w 6323744"/>
                  <a:gd name="connsiteY0" fmla="*/ 0 h 3030327"/>
                  <a:gd name="connsiteX1" fmla="*/ 6323744 w 6323744"/>
                  <a:gd name="connsiteY1" fmla="*/ 0 h 3030327"/>
                  <a:gd name="connsiteX2" fmla="*/ 6314379 w 6323744"/>
                  <a:gd name="connsiteY2" fmla="*/ 185458 h 3030327"/>
                  <a:gd name="connsiteX3" fmla="*/ 3324942 w 6323744"/>
                  <a:gd name="connsiteY3" fmla="*/ 3026205 h 3030327"/>
                  <a:gd name="connsiteX4" fmla="*/ 3161913 w 6323744"/>
                  <a:gd name="connsiteY4" fmla="*/ 3030327 h 3030327"/>
                  <a:gd name="connsiteX5" fmla="*/ 3161831 w 6323744"/>
                  <a:gd name="connsiteY5" fmla="*/ 3030327 h 3030327"/>
                  <a:gd name="connsiteX6" fmla="*/ 2998803 w 6323744"/>
                  <a:gd name="connsiteY6" fmla="*/ 3026205 h 3030327"/>
                  <a:gd name="connsiteX7" fmla="*/ 9365 w 6323744"/>
                  <a:gd name="connsiteY7" fmla="*/ 185458 h 303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23744" h="3030327">
                    <a:moveTo>
                      <a:pt x="0" y="0"/>
                    </a:moveTo>
                    <a:lnTo>
                      <a:pt x="6323744" y="0"/>
                    </a:lnTo>
                    <a:lnTo>
                      <a:pt x="6314379" y="185458"/>
                    </a:lnTo>
                    <a:cubicBezTo>
                      <a:pt x="6157511" y="1730115"/>
                      <a:pt x="4891254" y="2946808"/>
                      <a:pt x="3324942" y="3026205"/>
                    </a:cubicBezTo>
                    <a:lnTo>
                      <a:pt x="3161913" y="3030327"/>
                    </a:lnTo>
                    <a:lnTo>
                      <a:pt x="3161831" y="3030327"/>
                    </a:lnTo>
                    <a:lnTo>
                      <a:pt x="2998803" y="3026205"/>
                    </a:lnTo>
                    <a:cubicBezTo>
                      <a:pt x="1432490" y="2946808"/>
                      <a:pt x="166233" y="1730115"/>
                      <a:pt x="9365" y="185458"/>
                    </a:cubicBezTo>
                    <a:close/>
                  </a:path>
                </a:pathLst>
              </a:custGeom>
              <a:solidFill>
                <a:schemeClr val="bg1">
                  <a:lumMod val="50000"/>
                </a:schemeClr>
              </a:solidFill>
              <a:ln>
                <a:noFill/>
              </a:ln>
              <a:effectLst>
                <a:softEdge rad="469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600892" y="2276106"/>
                <a:ext cx="792217" cy="792217"/>
              </a:xfrm>
              <a:prstGeom prst="rect">
                <a:avLst/>
              </a:prstGeom>
              <a:gradFill>
                <a:gsLst>
                  <a:gs pos="0">
                    <a:srgbClr val="FFFFFF"/>
                  </a:gs>
                  <a:gs pos="100000">
                    <a:schemeClr val="bg1">
                      <a:lumMod val="65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1393109" y="2276106"/>
                <a:ext cx="792217" cy="792217"/>
              </a:xfrm>
              <a:prstGeom prst="rect">
                <a:avLst/>
              </a:prstGeom>
              <a:gradFill>
                <a:gsLst>
                  <a:gs pos="0">
                    <a:schemeClr val="bg1">
                      <a:lumMod val="95000"/>
                    </a:schemeClr>
                  </a:gs>
                  <a:gs pos="100000">
                    <a:schemeClr val="bg1">
                      <a:lumMod val="65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00892" y="1483889"/>
                <a:ext cx="792217" cy="792217"/>
              </a:xfrm>
              <a:prstGeom prst="rect">
                <a:avLst/>
              </a:prstGeom>
              <a:solidFill>
                <a:srgbClr val="EBEB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393109" y="1483889"/>
                <a:ext cx="792217" cy="792217"/>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矩形 96"/>
              <p:cNvSpPr/>
              <p:nvPr/>
            </p:nvSpPr>
            <p:spPr>
              <a:xfrm>
                <a:off x="600892" y="3050697"/>
                <a:ext cx="792217" cy="792217"/>
              </a:xfrm>
              <a:prstGeom prst="rect">
                <a:avLst/>
              </a:prstGeom>
              <a:gradFill>
                <a:gsLst>
                  <a:gs pos="0">
                    <a:srgbClr val="FFFFFF"/>
                  </a:gs>
                  <a:gs pos="100000">
                    <a:schemeClr val="bg1">
                      <a:lumMod val="75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矩形 97"/>
              <p:cNvSpPr/>
              <p:nvPr/>
            </p:nvSpPr>
            <p:spPr>
              <a:xfrm>
                <a:off x="1393109" y="3050697"/>
                <a:ext cx="792217" cy="792217"/>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矩形 98"/>
              <p:cNvSpPr/>
              <p:nvPr/>
            </p:nvSpPr>
            <p:spPr>
              <a:xfrm>
                <a:off x="2185326" y="1483889"/>
                <a:ext cx="792217" cy="792217"/>
              </a:xfrm>
              <a:prstGeom prst="rect">
                <a:avLst/>
              </a:prstGeom>
              <a:solidFill>
                <a:srgbClr val="EDED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矩形 99"/>
              <p:cNvSpPr/>
              <p:nvPr/>
            </p:nvSpPr>
            <p:spPr>
              <a:xfrm>
                <a:off x="2977543" y="1483889"/>
                <a:ext cx="792217" cy="792217"/>
              </a:xfrm>
              <a:prstGeom prst="rect">
                <a:avLst/>
              </a:prstGeom>
              <a:solidFill>
                <a:srgbClr val="DEDE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矩形 106"/>
              <p:cNvSpPr/>
              <p:nvPr/>
            </p:nvSpPr>
            <p:spPr>
              <a:xfrm>
                <a:off x="3769760" y="1483889"/>
                <a:ext cx="792217" cy="792217"/>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矩形 107"/>
              <p:cNvSpPr/>
              <p:nvPr/>
            </p:nvSpPr>
            <p:spPr>
              <a:xfrm>
                <a:off x="4561977" y="1483889"/>
                <a:ext cx="792217" cy="792217"/>
              </a:xfrm>
              <a:prstGeom prst="rect">
                <a:avLst/>
              </a:prstGeom>
              <a:solidFill>
                <a:srgbClr val="EDED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矩形 108"/>
              <p:cNvSpPr/>
              <p:nvPr/>
            </p:nvSpPr>
            <p:spPr>
              <a:xfrm>
                <a:off x="600892" y="3853667"/>
                <a:ext cx="792217" cy="792217"/>
              </a:xfrm>
              <a:prstGeom prst="rect">
                <a:avLst/>
              </a:prstGeom>
              <a:gradFill>
                <a:gsLst>
                  <a:gs pos="0">
                    <a:srgbClr val="FFFFFF"/>
                  </a:gs>
                  <a:gs pos="100000">
                    <a:schemeClr val="bg1">
                      <a:lumMod val="65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矩形 109"/>
              <p:cNvSpPr/>
              <p:nvPr/>
            </p:nvSpPr>
            <p:spPr>
              <a:xfrm>
                <a:off x="1393109" y="3853667"/>
                <a:ext cx="792217" cy="792217"/>
              </a:xfrm>
              <a:prstGeom prst="rect">
                <a:avLst/>
              </a:prstGeom>
              <a:gradFill>
                <a:gsLst>
                  <a:gs pos="0">
                    <a:schemeClr val="bg1">
                      <a:lumMod val="95000"/>
                    </a:schemeClr>
                  </a:gs>
                  <a:gs pos="100000">
                    <a:schemeClr val="bg1">
                      <a:lumMod val="65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110"/>
              <p:cNvSpPr/>
              <p:nvPr/>
            </p:nvSpPr>
            <p:spPr>
              <a:xfrm>
                <a:off x="600892" y="4639580"/>
                <a:ext cx="792217" cy="792217"/>
              </a:xfrm>
              <a:prstGeom prst="rect">
                <a:avLst/>
              </a:prstGeom>
              <a:gradFill>
                <a:gsLst>
                  <a:gs pos="0">
                    <a:srgbClr val="FFFFFF"/>
                  </a:gs>
                  <a:gs pos="100000">
                    <a:schemeClr val="bg1">
                      <a:lumMod val="75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111"/>
              <p:cNvSpPr/>
              <p:nvPr/>
            </p:nvSpPr>
            <p:spPr>
              <a:xfrm>
                <a:off x="1393109" y="4639580"/>
                <a:ext cx="792217" cy="792217"/>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矩形 112"/>
              <p:cNvSpPr/>
              <p:nvPr/>
            </p:nvSpPr>
            <p:spPr>
              <a:xfrm>
                <a:off x="600892" y="5412720"/>
                <a:ext cx="792217" cy="792217"/>
              </a:xfrm>
              <a:prstGeom prst="rect">
                <a:avLst/>
              </a:prstGeom>
              <a:gradFill>
                <a:gsLst>
                  <a:gs pos="0">
                    <a:srgbClr val="FFFFFF"/>
                  </a:gs>
                  <a:gs pos="100000">
                    <a:schemeClr val="bg1">
                      <a:lumMod val="65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矩形 113"/>
              <p:cNvSpPr/>
              <p:nvPr/>
            </p:nvSpPr>
            <p:spPr>
              <a:xfrm>
                <a:off x="1393109" y="5412720"/>
                <a:ext cx="792217" cy="792217"/>
              </a:xfrm>
              <a:prstGeom prst="rect">
                <a:avLst/>
              </a:prstGeom>
              <a:gradFill>
                <a:gsLst>
                  <a:gs pos="0">
                    <a:schemeClr val="bg1">
                      <a:lumMod val="95000"/>
                    </a:schemeClr>
                  </a:gs>
                  <a:gs pos="100000">
                    <a:schemeClr val="bg1">
                      <a:lumMod val="65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矩形 114"/>
              <p:cNvSpPr/>
              <p:nvPr/>
            </p:nvSpPr>
            <p:spPr>
              <a:xfrm>
                <a:off x="600892" y="6242461"/>
                <a:ext cx="792217" cy="792217"/>
              </a:xfrm>
              <a:prstGeom prst="rect">
                <a:avLst/>
              </a:prstGeom>
              <a:gradFill>
                <a:gsLst>
                  <a:gs pos="0">
                    <a:srgbClr val="FFFFFF"/>
                  </a:gs>
                  <a:gs pos="100000">
                    <a:schemeClr val="bg1">
                      <a:lumMod val="75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矩形 115"/>
              <p:cNvSpPr/>
              <p:nvPr/>
            </p:nvSpPr>
            <p:spPr>
              <a:xfrm>
                <a:off x="1393109" y="6242461"/>
                <a:ext cx="792217" cy="792217"/>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矩形 148"/>
              <p:cNvSpPr/>
              <p:nvPr/>
            </p:nvSpPr>
            <p:spPr>
              <a:xfrm>
                <a:off x="5354194" y="1483889"/>
                <a:ext cx="792217" cy="792217"/>
              </a:xfrm>
              <a:prstGeom prst="rect">
                <a:avLst/>
              </a:prstGeom>
              <a:solidFill>
                <a:srgbClr val="DEDE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矩形 149"/>
              <p:cNvSpPr/>
              <p:nvPr/>
            </p:nvSpPr>
            <p:spPr>
              <a:xfrm>
                <a:off x="6146411" y="1483889"/>
                <a:ext cx="792217" cy="792217"/>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矩形 150"/>
              <p:cNvSpPr/>
              <p:nvPr/>
            </p:nvSpPr>
            <p:spPr>
              <a:xfrm>
                <a:off x="6938628" y="1483889"/>
                <a:ext cx="792217" cy="792217"/>
              </a:xfrm>
              <a:prstGeom prst="rect">
                <a:avLst/>
              </a:prstGeom>
              <a:solidFill>
                <a:srgbClr val="EDED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任意多边形 240"/>
              <p:cNvSpPr/>
              <p:nvPr/>
            </p:nvSpPr>
            <p:spPr>
              <a:xfrm>
                <a:off x="5657229" y="3358082"/>
                <a:ext cx="2562789" cy="1083816"/>
              </a:xfrm>
              <a:custGeom>
                <a:avLst/>
                <a:gdLst>
                  <a:gd name="connsiteX0" fmla="*/ 0 w 6323744"/>
                  <a:gd name="connsiteY0" fmla="*/ 0 h 3030327"/>
                  <a:gd name="connsiteX1" fmla="*/ 6323744 w 6323744"/>
                  <a:gd name="connsiteY1" fmla="*/ 0 h 3030327"/>
                  <a:gd name="connsiteX2" fmla="*/ 6314379 w 6323744"/>
                  <a:gd name="connsiteY2" fmla="*/ 185458 h 3030327"/>
                  <a:gd name="connsiteX3" fmla="*/ 3324942 w 6323744"/>
                  <a:gd name="connsiteY3" fmla="*/ 3026205 h 3030327"/>
                  <a:gd name="connsiteX4" fmla="*/ 3161913 w 6323744"/>
                  <a:gd name="connsiteY4" fmla="*/ 3030327 h 3030327"/>
                  <a:gd name="connsiteX5" fmla="*/ 3161831 w 6323744"/>
                  <a:gd name="connsiteY5" fmla="*/ 3030327 h 3030327"/>
                  <a:gd name="connsiteX6" fmla="*/ 2998803 w 6323744"/>
                  <a:gd name="connsiteY6" fmla="*/ 3026205 h 3030327"/>
                  <a:gd name="connsiteX7" fmla="*/ 9365 w 6323744"/>
                  <a:gd name="connsiteY7" fmla="*/ 185458 h 303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23744" h="3030327">
                    <a:moveTo>
                      <a:pt x="0" y="0"/>
                    </a:moveTo>
                    <a:lnTo>
                      <a:pt x="6323744" y="0"/>
                    </a:lnTo>
                    <a:lnTo>
                      <a:pt x="6314379" y="185458"/>
                    </a:lnTo>
                    <a:cubicBezTo>
                      <a:pt x="6157511" y="1730115"/>
                      <a:pt x="4891254" y="2946808"/>
                      <a:pt x="3324942" y="3026205"/>
                    </a:cubicBezTo>
                    <a:lnTo>
                      <a:pt x="3161913" y="3030327"/>
                    </a:lnTo>
                    <a:lnTo>
                      <a:pt x="3161831" y="3030327"/>
                    </a:lnTo>
                    <a:lnTo>
                      <a:pt x="2998803" y="3026205"/>
                    </a:lnTo>
                    <a:cubicBezTo>
                      <a:pt x="1432490" y="2946808"/>
                      <a:pt x="166233" y="1730115"/>
                      <a:pt x="9365" y="185458"/>
                    </a:cubicBezTo>
                    <a:close/>
                  </a:path>
                </a:pathLst>
              </a:custGeom>
              <a:solidFill>
                <a:schemeClr val="bg1">
                  <a:lumMod val="50000"/>
                </a:schemeClr>
              </a:solidFill>
              <a:ln>
                <a:noFill/>
              </a:ln>
              <a:effectLst>
                <a:softEdge rad="469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矩形 179"/>
              <p:cNvSpPr/>
              <p:nvPr/>
            </p:nvSpPr>
            <p:spPr>
              <a:xfrm>
                <a:off x="2185325" y="2276106"/>
                <a:ext cx="792217" cy="792217"/>
              </a:xfrm>
              <a:prstGeom prst="rect">
                <a:avLst/>
              </a:prstGeom>
              <a:solidFill>
                <a:srgbClr val="E1E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矩形 181"/>
              <p:cNvSpPr/>
              <p:nvPr/>
            </p:nvSpPr>
            <p:spPr>
              <a:xfrm>
                <a:off x="2977538" y="2276106"/>
                <a:ext cx="792217" cy="792217"/>
              </a:xfrm>
              <a:prstGeom prst="rect">
                <a:avLst/>
              </a:prstGeom>
              <a:gradFill>
                <a:gsLst>
                  <a:gs pos="0">
                    <a:srgbClr val="FFFFFF"/>
                  </a:gs>
                  <a:gs pos="100000">
                    <a:schemeClr val="bg1">
                      <a:lumMod val="65000"/>
                    </a:schemeClr>
                  </a:gs>
                </a:gsLst>
                <a:lin ang="18000000" scaled="0"/>
              </a:gradFill>
              <a:ln>
                <a:noFill/>
              </a:ln>
              <a:effectLst>
                <a:outerShdw blurRad="50800" dist="50800" dir="5400000" algn="ctr" rotWithShape="0">
                  <a:srgbClr val="FAFAFA"/>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矩形 182"/>
              <p:cNvSpPr/>
              <p:nvPr/>
            </p:nvSpPr>
            <p:spPr>
              <a:xfrm>
                <a:off x="3769755" y="2276106"/>
                <a:ext cx="792217" cy="792217"/>
              </a:xfrm>
              <a:prstGeom prst="rect">
                <a:avLst/>
              </a:prstGeom>
              <a:gradFill>
                <a:gsLst>
                  <a:gs pos="0">
                    <a:schemeClr val="bg1">
                      <a:lumMod val="95000"/>
                    </a:schemeClr>
                  </a:gs>
                  <a:gs pos="100000">
                    <a:schemeClr val="bg1">
                      <a:lumMod val="65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矩形 185"/>
              <p:cNvSpPr/>
              <p:nvPr/>
            </p:nvSpPr>
            <p:spPr>
              <a:xfrm>
                <a:off x="5354193" y="2276106"/>
                <a:ext cx="792217" cy="792217"/>
              </a:xfrm>
              <a:prstGeom prst="rect">
                <a:avLst/>
              </a:prstGeom>
              <a:gradFill>
                <a:gsLst>
                  <a:gs pos="0">
                    <a:srgbClr val="FFFFFF"/>
                  </a:gs>
                  <a:gs pos="100000">
                    <a:schemeClr val="bg1">
                      <a:lumMod val="65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矩形 186"/>
              <p:cNvSpPr/>
              <p:nvPr/>
            </p:nvSpPr>
            <p:spPr>
              <a:xfrm>
                <a:off x="6146410" y="2276106"/>
                <a:ext cx="792217" cy="792217"/>
              </a:xfrm>
              <a:prstGeom prst="rect">
                <a:avLst/>
              </a:prstGeom>
              <a:gradFill>
                <a:gsLst>
                  <a:gs pos="0">
                    <a:schemeClr val="bg1">
                      <a:lumMod val="95000"/>
                    </a:schemeClr>
                  </a:gs>
                  <a:gs pos="100000">
                    <a:schemeClr val="bg1">
                      <a:lumMod val="65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矩形 187"/>
              <p:cNvSpPr/>
              <p:nvPr/>
            </p:nvSpPr>
            <p:spPr>
              <a:xfrm>
                <a:off x="4561971" y="2276106"/>
                <a:ext cx="792217" cy="792217"/>
              </a:xfrm>
              <a:prstGeom prst="rect">
                <a:avLst/>
              </a:prstGeom>
              <a:solidFill>
                <a:srgbClr val="E5E5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矩形 189"/>
              <p:cNvSpPr/>
              <p:nvPr/>
            </p:nvSpPr>
            <p:spPr>
              <a:xfrm>
                <a:off x="6938625" y="2276106"/>
                <a:ext cx="792217" cy="792217"/>
              </a:xfrm>
              <a:prstGeom prst="rect">
                <a:avLst/>
              </a:prstGeom>
              <a:solidFill>
                <a:srgbClr val="E8E8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矩形 193"/>
              <p:cNvSpPr/>
              <p:nvPr/>
            </p:nvSpPr>
            <p:spPr>
              <a:xfrm>
                <a:off x="2185324" y="3050697"/>
                <a:ext cx="792217" cy="792217"/>
              </a:xfrm>
              <a:prstGeom prst="rect">
                <a:avLst/>
              </a:prstGeom>
              <a:gradFill>
                <a:gsLst>
                  <a:gs pos="0">
                    <a:srgbClr val="FFFFFF"/>
                  </a:gs>
                  <a:gs pos="100000">
                    <a:schemeClr val="bg1">
                      <a:lumMod val="65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矩形 194"/>
              <p:cNvSpPr/>
              <p:nvPr/>
            </p:nvSpPr>
            <p:spPr>
              <a:xfrm>
                <a:off x="2977532" y="3050697"/>
                <a:ext cx="792217" cy="792217"/>
              </a:xfrm>
              <a:prstGeom prst="rect">
                <a:avLst/>
              </a:prstGeom>
              <a:gradFill>
                <a:gsLst>
                  <a:gs pos="0">
                    <a:schemeClr val="bg1">
                      <a:lumMod val="95000"/>
                    </a:schemeClr>
                  </a:gs>
                  <a:gs pos="100000">
                    <a:schemeClr val="bg1">
                      <a:lumMod val="65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矩形 195"/>
              <p:cNvSpPr/>
              <p:nvPr/>
            </p:nvSpPr>
            <p:spPr>
              <a:xfrm>
                <a:off x="4561963" y="3050697"/>
                <a:ext cx="792217" cy="792217"/>
              </a:xfrm>
              <a:prstGeom prst="rect">
                <a:avLst/>
              </a:prstGeom>
              <a:gradFill>
                <a:gsLst>
                  <a:gs pos="0">
                    <a:srgbClr val="FFFFFF"/>
                  </a:gs>
                  <a:gs pos="100000">
                    <a:schemeClr val="bg1">
                      <a:lumMod val="65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矩形 196"/>
              <p:cNvSpPr/>
              <p:nvPr/>
            </p:nvSpPr>
            <p:spPr>
              <a:xfrm>
                <a:off x="5354184" y="3050697"/>
                <a:ext cx="792217" cy="792217"/>
              </a:xfrm>
              <a:prstGeom prst="rect">
                <a:avLst/>
              </a:prstGeom>
              <a:gradFill>
                <a:gsLst>
                  <a:gs pos="0">
                    <a:schemeClr val="bg1">
                      <a:lumMod val="95000"/>
                    </a:schemeClr>
                  </a:gs>
                  <a:gs pos="100000">
                    <a:schemeClr val="bg1">
                      <a:lumMod val="65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矩形 197"/>
              <p:cNvSpPr/>
              <p:nvPr/>
            </p:nvSpPr>
            <p:spPr>
              <a:xfrm>
                <a:off x="3769754" y="3050697"/>
                <a:ext cx="792217" cy="792217"/>
              </a:xfrm>
              <a:prstGeom prst="rect">
                <a:avLst/>
              </a:prstGeom>
              <a:solidFill>
                <a:srgbClr val="FAFAFA"/>
              </a:solidFill>
              <a:ln>
                <a:noFill/>
              </a:ln>
              <a:effectLst>
                <a:outerShdw blurRad="50800" dist="50800" dir="5400000" algn="ctr" rotWithShape="0">
                  <a:srgbClr val="FAFAFA"/>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矩形 198"/>
              <p:cNvSpPr/>
              <p:nvPr/>
            </p:nvSpPr>
            <p:spPr>
              <a:xfrm>
                <a:off x="6146408" y="3050697"/>
                <a:ext cx="792217" cy="792217"/>
              </a:xfrm>
              <a:prstGeom prst="rect">
                <a:avLst/>
              </a:prstGeom>
              <a:solidFill>
                <a:srgbClr val="E1E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矩形 201"/>
              <p:cNvSpPr/>
              <p:nvPr/>
            </p:nvSpPr>
            <p:spPr>
              <a:xfrm>
                <a:off x="2185324" y="3853667"/>
                <a:ext cx="792217" cy="792217"/>
              </a:xfrm>
              <a:prstGeom prst="rect">
                <a:avLst/>
              </a:prstGeom>
              <a:solidFill>
                <a:srgbClr val="E1E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矩形 202"/>
              <p:cNvSpPr/>
              <p:nvPr/>
            </p:nvSpPr>
            <p:spPr>
              <a:xfrm>
                <a:off x="2977537" y="3853667"/>
                <a:ext cx="792217" cy="792217"/>
              </a:xfrm>
              <a:prstGeom prst="rect">
                <a:avLst/>
              </a:prstGeom>
              <a:gradFill>
                <a:gsLst>
                  <a:gs pos="0">
                    <a:srgbClr val="FFFFFF"/>
                  </a:gs>
                  <a:gs pos="100000">
                    <a:schemeClr val="bg1">
                      <a:lumMod val="65000"/>
                    </a:schemeClr>
                  </a:gs>
                </a:gsLst>
                <a:lin ang="18000000" scaled="0"/>
              </a:gradFill>
              <a:ln>
                <a:noFill/>
              </a:ln>
              <a:effectLst>
                <a:outerShdw blurRad="50800" dist="50800" dir="5400000" algn="ctr" rotWithShape="0">
                  <a:srgbClr val="FAFAFA"/>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矩形 203"/>
              <p:cNvSpPr/>
              <p:nvPr/>
            </p:nvSpPr>
            <p:spPr>
              <a:xfrm>
                <a:off x="3769754" y="3853667"/>
                <a:ext cx="792217" cy="792217"/>
              </a:xfrm>
              <a:prstGeom prst="rect">
                <a:avLst/>
              </a:prstGeom>
              <a:gradFill>
                <a:gsLst>
                  <a:gs pos="0">
                    <a:schemeClr val="bg1">
                      <a:lumMod val="95000"/>
                    </a:schemeClr>
                  </a:gs>
                  <a:gs pos="100000">
                    <a:schemeClr val="bg1">
                      <a:lumMod val="65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矩形 204"/>
              <p:cNvSpPr/>
              <p:nvPr/>
            </p:nvSpPr>
            <p:spPr>
              <a:xfrm>
                <a:off x="5354192" y="3853667"/>
                <a:ext cx="792217" cy="792217"/>
              </a:xfrm>
              <a:prstGeom prst="rect">
                <a:avLst/>
              </a:prstGeom>
              <a:solidFill>
                <a:srgbClr val="DEDE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矩形 206"/>
              <p:cNvSpPr/>
              <p:nvPr/>
            </p:nvSpPr>
            <p:spPr>
              <a:xfrm>
                <a:off x="4561970" y="3853667"/>
                <a:ext cx="792217" cy="792217"/>
              </a:xfrm>
              <a:prstGeom prst="rect">
                <a:avLst/>
              </a:prstGeom>
              <a:solidFill>
                <a:srgbClr val="E9E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矩形 210"/>
              <p:cNvSpPr/>
              <p:nvPr/>
            </p:nvSpPr>
            <p:spPr>
              <a:xfrm>
                <a:off x="2185323" y="4639580"/>
                <a:ext cx="792217" cy="792217"/>
              </a:xfrm>
              <a:prstGeom prst="rect">
                <a:avLst/>
              </a:prstGeom>
              <a:gradFill>
                <a:gsLst>
                  <a:gs pos="0">
                    <a:srgbClr val="FFFFFF"/>
                  </a:gs>
                  <a:gs pos="100000">
                    <a:schemeClr val="bg1">
                      <a:lumMod val="65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矩形 211"/>
              <p:cNvSpPr/>
              <p:nvPr/>
            </p:nvSpPr>
            <p:spPr>
              <a:xfrm>
                <a:off x="2977539" y="4639580"/>
                <a:ext cx="792217" cy="792217"/>
              </a:xfrm>
              <a:prstGeom prst="rect">
                <a:avLst/>
              </a:prstGeom>
              <a:gradFill>
                <a:gsLst>
                  <a:gs pos="0">
                    <a:schemeClr val="bg1">
                      <a:lumMod val="95000"/>
                    </a:schemeClr>
                  </a:gs>
                  <a:gs pos="100000">
                    <a:schemeClr val="bg1">
                      <a:lumMod val="65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矩形 212"/>
              <p:cNvSpPr/>
              <p:nvPr/>
            </p:nvSpPr>
            <p:spPr>
              <a:xfrm>
                <a:off x="4559701" y="4639580"/>
                <a:ext cx="792217" cy="792217"/>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矩形 214"/>
              <p:cNvSpPr/>
              <p:nvPr/>
            </p:nvSpPr>
            <p:spPr>
              <a:xfrm>
                <a:off x="3772014" y="4628928"/>
                <a:ext cx="792217" cy="792217"/>
              </a:xfrm>
              <a:prstGeom prst="rect">
                <a:avLst/>
              </a:prstGeom>
              <a:solidFill>
                <a:srgbClr val="D9D9DB"/>
              </a:solidFill>
              <a:ln>
                <a:noFill/>
              </a:ln>
              <a:effectLst>
                <a:outerShdw blurRad="50800" dist="50800" dir="5400000" algn="ctr" rotWithShape="0">
                  <a:srgbClr val="FAFAFA"/>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9" name="矩形 218"/>
              <p:cNvSpPr/>
              <p:nvPr/>
            </p:nvSpPr>
            <p:spPr>
              <a:xfrm>
                <a:off x="2187586" y="5412720"/>
                <a:ext cx="792217" cy="792217"/>
              </a:xfrm>
              <a:prstGeom prst="rect">
                <a:avLst/>
              </a:prstGeom>
              <a:solidFill>
                <a:srgbClr val="E1E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矩形 219"/>
              <p:cNvSpPr/>
              <p:nvPr/>
            </p:nvSpPr>
            <p:spPr>
              <a:xfrm>
                <a:off x="2979800" y="5412720"/>
                <a:ext cx="792217" cy="792217"/>
              </a:xfrm>
              <a:prstGeom prst="rect">
                <a:avLst/>
              </a:prstGeom>
              <a:solidFill>
                <a:srgbClr val="F6F6F6"/>
              </a:solidFill>
              <a:ln>
                <a:noFill/>
              </a:ln>
              <a:effectLst>
                <a:outerShdw blurRad="50800" dist="50800" dir="5400000" algn="ctr" rotWithShape="0">
                  <a:srgbClr val="FAFAFA"/>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矩形 151"/>
              <p:cNvSpPr/>
              <p:nvPr/>
            </p:nvSpPr>
            <p:spPr>
              <a:xfrm>
                <a:off x="7730845" y="1483889"/>
                <a:ext cx="792217" cy="792217"/>
              </a:xfrm>
              <a:prstGeom prst="rect">
                <a:avLst/>
              </a:prstGeom>
              <a:solidFill>
                <a:srgbClr val="DEDE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矩形 152"/>
              <p:cNvSpPr/>
              <p:nvPr/>
            </p:nvSpPr>
            <p:spPr>
              <a:xfrm>
                <a:off x="8523062" y="1483890"/>
                <a:ext cx="792217" cy="792217"/>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3" name="矩形 242"/>
            <p:cNvSpPr/>
            <p:nvPr/>
          </p:nvSpPr>
          <p:spPr>
            <a:xfrm>
              <a:off x="6275179" y="1566808"/>
              <a:ext cx="792217" cy="792217"/>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8" name="文本框 247"/>
          <p:cNvSpPr txBox="1"/>
          <p:nvPr/>
        </p:nvSpPr>
        <p:spPr>
          <a:xfrm>
            <a:off x="59756" y="107280"/>
            <a:ext cx="3535743" cy="461665"/>
          </a:xfrm>
          <a:prstGeom prst="rect">
            <a:avLst/>
          </a:prstGeom>
          <a:noFill/>
        </p:spPr>
        <p:txBody>
          <a:bodyPr wrap="square" rtlCol="0">
            <a:spAutoFit/>
          </a:bodyPr>
          <a:lstStyle/>
          <a:p>
            <a:pPr algn="dist"/>
            <a:r>
              <a:rPr lang="en-US" altLang="zh-CN" sz="2400" b="1" dirty="0">
                <a:solidFill>
                  <a:schemeClr val="tx1">
                    <a:lumMod val="65000"/>
                    <a:lumOff val="35000"/>
                  </a:schemeClr>
                </a:solidFill>
                <a:latin typeface="Arial Narrow" panose="020B0606020202030204" pitchFamily="34" charset="0"/>
              </a:rPr>
              <a:t>THANKS FOR WATCHING</a:t>
            </a:r>
            <a:endParaRPr lang="en-US" altLang="zh-CN" sz="2400" b="1" dirty="0">
              <a:solidFill>
                <a:srgbClr val="C00000"/>
              </a:solidFill>
              <a:latin typeface="Arial Narrow" panose="020B0606020202030204" pitchFamily="34" charset="0"/>
            </a:endParaRPr>
          </a:p>
        </p:txBody>
      </p:sp>
      <p:grpSp>
        <p:nvGrpSpPr>
          <p:cNvPr id="3" name="组合 2"/>
          <p:cNvGrpSpPr/>
          <p:nvPr/>
        </p:nvGrpSpPr>
        <p:grpSpPr>
          <a:xfrm>
            <a:off x="6764350" y="3608675"/>
            <a:ext cx="4255584" cy="1739800"/>
            <a:chOff x="6764350" y="3608675"/>
            <a:chExt cx="4018196" cy="1739800"/>
          </a:xfrm>
        </p:grpSpPr>
        <p:sp>
          <p:nvSpPr>
            <p:cNvPr id="249" name="文本框 248"/>
            <p:cNvSpPr txBox="1"/>
            <p:nvPr/>
          </p:nvSpPr>
          <p:spPr>
            <a:xfrm>
              <a:off x="6764350" y="4640589"/>
              <a:ext cx="4018196" cy="707886"/>
            </a:xfrm>
            <a:prstGeom prst="rect">
              <a:avLst/>
            </a:prstGeom>
            <a:noFill/>
          </p:spPr>
          <p:txBody>
            <a:bodyPr wrap="square" rtlCol="0">
              <a:spAutoFit/>
            </a:bodyPr>
            <a:lstStyle/>
            <a:p>
              <a:pPr algn="l"/>
              <a:r>
                <a:rPr lang="zh-CN" altLang="en-US" sz="2000" b="0" dirty="0">
                  <a:solidFill>
                    <a:schemeClr val="tx1">
                      <a:lumMod val="50000"/>
                      <a:lumOff val="50000"/>
                    </a:schemeClr>
                  </a:solidFill>
                  <a:latin typeface="微软雅黑" charset="-122"/>
                  <a:ea typeface="微软雅黑" charset="-122"/>
                </a:rPr>
                <a:t>演讲人：梁俊  时间：</a:t>
              </a:r>
              <a:r>
                <a:rPr lang="en-US" altLang="zh-CN" sz="2000" b="0" dirty="0">
                  <a:solidFill>
                    <a:schemeClr val="tx1">
                      <a:lumMod val="50000"/>
                      <a:lumOff val="50000"/>
                    </a:schemeClr>
                  </a:solidFill>
                  <a:latin typeface="微软雅黑" charset="-122"/>
                  <a:ea typeface="微软雅黑" charset="-122"/>
                </a:rPr>
                <a:t>2024</a:t>
              </a:r>
              <a:r>
                <a:rPr lang="zh-CN" altLang="en-US" sz="2000" b="0" dirty="0">
                  <a:solidFill>
                    <a:schemeClr val="tx1">
                      <a:lumMod val="50000"/>
                      <a:lumOff val="50000"/>
                    </a:schemeClr>
                  </a:solidFill>
                  <a:latin typeface="微软雅黑" charset="-122"/>
                  <a:ea typeface="微软雅黑" charset="-122"/>
                </a:rPr>
                <a:t>年</a:t>
              </a:r>
              <a:r>
                <a:rPr lang="en-US" altLang="zh-CN" sz="2000" b="0" dirty="0">
                  <a:solidFill>
                    <a:schemeClr val="tx1">
                      <a:lumMod val="50000"/>
                      <a:lumOff val="50000"/>
                    </a:schemeClr>
                  </a:solidFill>
                  <a:latin typeface="微软雅黑" charset="-122"/>
                  <a:ea typeface="微软雅黑" charset="-122"/>
                </a:rPr>
                <a:t>11</a:t>
              </a:r>
              <a:r>
                <a:rPr lang="zh-CN" altLang="en-US" sz="2000" b="0" dirty="0">
                  <a:solidFill>
                    <a:schemeClr val="tx1">
                      <a:lumMod val="50000"/>
                      <a:lumOff val="50000"/>
                    </a:schemeClr>
                  </a:solidFill>
                  <a:latin typeface="微软雅黑" charset="-122"/>
                  <a:ea typeface="微软雅黑" charset="-122"/>
                </a:rPr>
                <a:t>月</a:t>
              </a:r>
              <a:endParaRPr lang="zh-CN" altLang="en-US" sz="2000" b="0" dirty="0">
                <a:solidFill>
                  <a:schemeClr val="tx1">
                    <a:lumMod val="50000"/>
                    <a:lumOff val="50000"/>
                  </a:schemeClr>
                </a:solidFill>
              </a:endParaRPr>
            </a:p>
          </p:txBody>
        </p:sp>
        <p:sp>
          <p:nvSpPr>
            <p:cNvPr id="119" name="任意多边形 118"/>
            <p:cNvSpPr/>
            <p:nvPr/>
          </p:nvSpPr>
          <p:spPr>
            <a:xfrm>
              <a:off x="7040835" y="3608675"/>
              <a:ext cx="654025" cy="806686"/>
            </a:xfrm>
            <a:custGeom>
              <a:avLst/>
              <a:gdLst/>
              <a:ahLst/>
              <a:cxnLst/>
              <a:rect l="l" t="t" r="r" b="b"/>
              <a:pathLst>
                <a:path w="654025" h="806686">
                  <a:moveTo>
                    <a:pt x="321692" y="0"/>
                  </a:moveTo>
                  <a:lnTo>
                    <a:pt x="441201" y="12279"/>
                  </a:lnTo>
                  <a:cubicBezTo>
                    <a:pt x="429741" y="37654"/>
                    <a:pt x="417735" y="63302"/>
                    <a:pt x="405184" y="89223"/>
                  </a:cubicBezTo>
                  <a:lnTo>
                    <a:pt x="509141" y="89223"/>
                  </a:lnTo>
                  <a:lnTo>
                    <a:pt x="509141" y="350751"/>
                  </a:lnTo>
                  <a:lnTo>
                    <a:pt x="586903" y="322511"/>
                  </a:lnTo>
                  <a:cubicBezTo>
                    <a:pt x="616917" y="397272"/>
                    <a:pt x="639291" y="462211"/>
                    <a:pt x="654025" y="517327"/>
                  </a:cubicBezTo>
                  <a:lnTo>
                    <a:pt x="563984" y="548432"/>
                  </a:lnTo>
                  <a:cubicBezTo>
                    <a:pt x="547885" y="491406"/>
                    <a:pt x="529604" y="431924"/>
                    <a:pt x="509141" y="369987"/>
                  </a:cubicBezTo>
                  <a:lnTo>
                    <a:pt x="509141" y="694135"/>
                  </a:lnTo>
                  <a:cubicBezTo>
                    <a:pt x="509141" y="730970"/>
                    <a:pt x="501842" y="758664"/>
                    <a:pt x="487244" y="777218"/>
                  </a:cubicBezTo>
                  <a:cubicBezTo>
                    <a:pt x="472647" y="795772"/>
                    <a:pt x="452115" y="805322"/>
                    <a:pt x="425648" y="805868"/>
                  </a:cubicBezTo>
                  <a:cubicBezTo>
                    <a:pt x="399181" y="806413"/>
                    <a:pt x="365894" y="806686"/>
                    <a:pt x="325784" y="806686"/>
                  </a:cubicBezTo>
                  <a:cubicBezTo>
                    <a:pt x="320873" y="774217"/>
                    <a:pt x="314597" y="741611"/>
                    <a:pt x="306958" y="708869"/>
                  </a:cubicBezTo>
                  <a:cubicBezTo>
                    <a:pt x="336971" y="712689"/>
                    <a:pt x="360437" y="714599"/>
                    <a:pt x="377353" y="714599"/>
                  </a:cubicBezTo>
                  <a:cubicBezTo>
                    <a:pt x="399727" y="714599"/>
                    <a:pt x="410914" y="702320"/>
                    <a:pt x="410914" y="677764"/>
                  </a:cubicBezTo>
                  <a:lnTo>
                    <a:pt x="410914" y="604912"/>
                  </a:lnTo>
                  <a:cubicBezTo>
                    <a:pt x="354707" y="665758"/>
                    <a:pt x="294952" y="715417"/>
                    <a:pt x="231651" y="753889"/>
                  </a:cubicBezTo>
                  <a:cubicBezTo>
                    <a:pt x="223192" y="741338"/>
                    <a:pt x="213370" y="728378"/>
                    <a:pt x="202183" y="715008"/>
                  </a:cubicBezTo>
                  <a:cubicBezTo>
                    <a:pt x="155798" y="747204"/>
                    <a:pt x="117599" y="776809"/>
                    <a:pt x="87585" y="803821"/>
                  </a:cubicBezTo>
                  <a:lnTo>
                    <a:pt x="28649" y="732607"/>
                  </a:lnTo>
                  <a:cubicBezTo>
                    <a:pt x="46112" y="713507"/>
                    <a:pt x="54843" y="690588"/>
                    <a:pt x="54843" y="663848"/>
                  </a:cubicBezTo>
                  <a:lnTo>
                    <a:pt x="54843" y="356072"/>
                  </a:lnTo>
                  <a:lnTo>
                    <a:pt x="0" y="356072"/>
                  </a:lnTo>
                  <a:lnTo>
                    <a:pt x="0" y="249660"/>
                  </a:lnTo>
                  <a:lnTo>
                    <a:pt x="153888" y="249660"/>
                  </a:lnTo>
                  <a:lnTo>
                    <a:pt x="153888" y="621284"/>
                  </a:lnTo>
                  <a:cubicBezTo>
                    <a:pt x="162073" y="615281"/>
                    <a:pt x="184447" y="600820"/>
                    <a:pt x="221009" y="577900"/>
                  </a:cubicBezTo>
                  <a:cubicBezTo>
                    <a:pt x="222646" y="600274"/>
                    <a:pt x="224556" y="621284"/>
                    <a:pt x="226739" y="640929"/>
                  </a:cubicBezTo>
                  <a:cubicBezTo>
                    <a:pt x="271214" y="614462"/>
                    <a:pt x="313642" y="583357"/>
                    <a:pt x="354025" y="547614"/>
                  </a:cubicBezTo>
                  <a:lnTo>
                    <a:pt x="184174" y="547614"/>
                  </a:lnTo>
                  <a:lnTo>
                    <a:pt x="184174" y="462484"/>
                  </a:lnTo>
                  <a:lnTo>
                    <a:pt x="221009" y="462484"/>
                  </a:lnTo>
                  <a:lnTo>
                    <a:pt x="221009" y="89223"/>
                  </a:lnTo>
                  <a:lnTo>
                    <a:pt x="297544" y="89223"/>
                  </a:lnTo>
                  <a:cubicBezTo>
                    <a:pt x="306275" y="61665"/>
                    <a:pt x="314325" y="31924"/>
                    <a:pt x="321692" y="0"/>
                  </a:cubicBezTo>
                  <a:close/>
                  <a:moveTo>
                    <a:pt x="319236" y="174353"/>
                  </a:moveTo>
                  <a:lnTo>
                    <a:pt x="319236" y="223466"/>
                  </a:lnTo>
                  <a:lnTo>
                    <a:pt x="410914" y="223466"/>
                  </a:lnTo>
                  <a:lnTo>
                    <a:pt x="410914" y="174353"/>
                  </a:lnTo>
                  <a:lnTo>
                    <a:pt x="319236" y="174353"/>
                  </a:lnTo>
                  <a:close/>
                  <a:moveTo>
                    <a:pt x="319236" y="293862"/>
                  </a:moveTo>
                  <a:lnTo>
                    <a:pt x="319236" y="342975"/>
                  </a:lnTo>
                  <a:lnTo>
                    <a:pt x="410914" y="342975"/>
                  </a:lnTo>
                  <a:lnTo>
                    <a:pt x="410914" y="293862"/>
                  </a:lnTo>
                  <a:lnTo>
                    <a:pt x="319236" y="293862"/>
                  </a:lnTo>
                  <a:close/>
                  <a:moveTo>
                    <a:pt x="319236" y="413371"/>
                  </a:moveTo>
                  <a:lnTo>
                    <a:pt x="319236" y="462484"/>
                  </a:lnTo>
                  <a:lnTo>
                    <a:pt x="410914" y="462484"/>
                  </a:lnTo>
                  <a:lnTo>
                    <a:pt x="410914" y="413371"/>
                  </a:lnTo>
                  <a:lnTo>
                    <a:pt x="319236" y="413371"/>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任意多边形 117"/>
            <p:cNvSpPr/>
            <p:nvPr/>
          </p:nvSpPr>
          <p:spPr>
            <a:xfrm>
              <a:off x="7879035" y="3608675"/>
              <a:ext cx="654025" cy="806686"/>
            </a:xfrm>
            <a:custGeom>
              <a:avLst/>
              <a:gdLst/>
              <a:ahLst/>
              <a:cxnLst/>
              <a:rect l="l" t="t" r="r" b="b"/>
              <a:pathLst>
                <a:path w="654025" h="806686">
                  <a:moveTo>
                    <a:pt x="321692" y="0"/>
                  </a:moveTo>
                  <a:lnTo>
                    <a:pt x="441201" y="12279"/>
                  </a:lnTo>
                  <a:cubicBezTo>
                    <a:pt x="429741" y="37654"/>
                    <a:pt x="417735" y="63302"/>
                    <a:pt x="405184" y="89223"/>
                  </a:cubicBezTo>
                  <a:lnTo>
                    <a:pt x="509141" y="89223"/>
                  </a:lnTo>
                  <a:lnTo>
                    <a:pt x="509141" y="350751"/>
                  </a:lnTo>
                  <a:lnTo>
                    <a:pt x="586903" y="322511"/>
                  </a:lnTo>
                  <a:cubicBezTo>
                    <a:pt x="616917" y="397272"/>
                    <a:pt x="639291" y="462211"/>
                    <a:pt x="654025" y="517327"/>
                  </a:cubicBezTo>
                  <a:lnTo>
                    <a:pt x="563984" y="548432"/>
                  </a:lnTo>
                  <a:cubicBezTo>
                    <a:pt x="547885" y="491406"/>
                    <a:pt x="529604" y="431924"/>
                    <a:pt x="509141" y="369987"/>
                  </a:cubicBezTo>
                  <a:lnTo>
                    <a:pt x="509141" y="694135"/>
                  </a:lnTo>
                  <a:cubicBezTo>
                    <a:pt x="509141" y="730970"/>
                    <a:pt x="501842" y="758664"/>
                    <a:pt x="487244" y="777218"/>
                  </a:cubicBezTo>
                  <a:cubicBezTo>
                    <a:pt x="472647" y="795772"/>
                    <a:pt x="452115" y="805322"/>
                    <a:pt x="425648" y="805868"/>
                  </a:cubicBezTo>
                  <a:cubicBezTo>
                    <a:pt x="399181" y="806413"/>
                    <a:pt x="365894" y="806686"/>
                    <a:pt x="325784" y="806686"/>
                  </a:cubicBezTo>
                  <a:cubicBezTo>
                    <a:pt x="320873" y="774217"/>
                    <a:pt x="314597" y="741611"/>
                    <a:pt x="306958" y="708869"/>
                  </a:cubicBezTo>
                  <a:cubicBezTo>
                    <a:pt x="336971" y="712689"/>
                    <a:pt x="360437" y="714599"/>
                    <a:pt x="377353" y="714599"/>
                  </a:cubicBezTo>
                  <a:cubicBezTo>
                    <a:pt x="399727" y="714599"/>
                    <a:pt x="410914" y="702320"/>
                    <a:pt x="410914" y="677764"/>
                  </a:cubicBezTo>
                  <a:lnTo>
                    <a:pt x="410914" y="604912"/>
                  </a:lnTo>
                  <a:cubicBezTo>
                    <a:pt x="354707" y="665758"/>
                    <a:pt x="294952" y="715417"/>
                    <a:pt x="231651" y="753889"/>
                  </a:cubicBezTo>
                  <a:cubicBezTo>
                    <a:pt x="223192" y="741338"/>
                    <a:pt x="213370" y="728378"/>
                    <a:pt x="202183" y="715008"/>
                  </a:cubicBezTo>
                  <a:cubicBezTo>
                    <a:pt x="155798" y="747204"/>
                    <a:pt x="117599" y="776809"/>
                    <a:pt x="87585" y="803821"/>
                  </a:cubicBezTo>
                  <a:lnTo>
                    <a:pt x="28649" y="732607"/>
                  </a:lnTo>
                  <a:cubicBezTo>
                    <a:pt x="46112" y="713507"/>
                    <a:pt x="54843" y="690588"/>
                    <a:pt x="54843" y="663848"/>
                  </a:cubicBezTo>
                  <a:lnTo>
                    <a:pt x="54843" y="356072"/>
                  </a:lnTo>
                  <a:lnTo>
                    <a:pt x="0" y="356072"/>
                  </a:lnTo>
                  <a:lnTo>
                    <a:pt x="0" y="249660"/>
                  </a:lnTo>
                  <a:lnTo>
                    <a:pt x="153888" y="249660"/>
                  </a:lnTo>
                  <a:lnTo>
                    <a:pt x="153888" y="621284"/>
                  </a:lnTo>
                  <a:cubicBezTo>
                    <a:pt x="162073" y="615281"/>
                    <a:pt x="184447" y="600820"/>
                    <a:pt x="221009" y="577900"/>
                  </a:cubicBezTo>
                  <a:cubicBezTo>
                    <a:pt x="222646" y="600274"/>
                    <a:pt x="224556" y="621284"/>
                    <a:pt x="226739" y="640929"/>
                  </a:cubicBezTo>
                  <a:cubicBezTo>
                    <a:pt x="271214" y="614462"/>
                    <a:pt x="313642" y="583357"/>
                    <a:pt x="354025" y="547614"/>
                  </a:cubicBezTo>
                  <a:lnTo>
                    <a:pt x="184174" y="547614"/>
                  </a:lnTo>
                  <a:lnTo>
                    <a:pt x="184174" y="462484"/>
                  </a:lnTo>
                  <a:lnTo>
                    <a:pt x="221009" y="462484"/>
                  </a:lnTo>
                  <a:lnTo>
                    <a:pt x="221009" y="89223"/>
                  </a:lnTo>
                  <a:lnTo>
                    <a:pt x="297544" y="89223"/>
                  </a:lnTo>
                  <a:cubicBezTo>
                    <a:pt x="306275" y="61665"/>
                    <a:pt x="314325" y="31924"/>
                    <a:pt x="321692" y="0"/>
                  </a:cubicBezTo>
                  <a:close/>
                  <a:moveTo>
                    <a:pt x="319236" y="174353"/>
                  </a:moveTo>
                  <a:lnTo>
                    <a:pt x="319236" y="223466"/>
                  </a:lnTo>
                  <a:lnTo>
                    <a:pt x="410914" y="223466"/>
                  </a:lnTo>
                  <a:lnTo>
                    <a:pt x="410914" y="174353"/>
                  </a:lnTo>
                  <a:lnTo>
                    <a:pt x="319236" y="174353"/>
                  </a:lnTo>
                  <a:close/>
                  <a:moveTo>
                    <a:pt x="319236" y="293862"/>
                  </a:moveTo>
                  <a:lnTo>
                    <a:pt x="319236" y="342975"/>
                  </a:lnTo>
                  <a:lnTo>
                    <a:pt x="410914" y="342975"/>
                  </a:lnTo>
                  <a:lnTo>
                    <a:pt x="410914" y="293862"/>
                  </a:lnTo>
                  <a:lnTo>
                    <a:pt x="319236" y="293862"/>
                  </a:lnTo>
                  <a:close/>
                  <a:moveTo>
                    <a:pt x="319236" y="413371"/>
                  </a:moveTo>
                  <a:lnTo>
                    <a:pt x="319236" y="462484"/>
                  </a:lnTo>
                  <a:lnTo>
                    <a:pt x="410914" y="462484"/>
                  </a:lnTo>
                  <a:lnTo>
                    <a:pt x="410914" y="413371"/>
                  </a:lnTo>
                  <a:lnTo>
                    <a:pt x="319236" y="413371"/>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a:off x="7568802" y="3622591"/>
              <a:ext cx="285676" cy="790724"/>
            </a:xfrm>
            <a:custGeom>
              <a:avLst/>
              <a:gdLst/>
              <a:ahLst/>
              <a:cxnLst/>
              <a:rect l="l" t="t" r="r" b="b"/>
              <a:pathLst>
                <a:path w="285676" h="790724">
                  <a:moveTo>
                    <a:pt x="129332" y="0"/>
                  </a:moveTo>
                  <a:lnTo>
                    <a:pt x="230014" y="0"/>
                  </a:lnTo>
                  <a:lnTo>
                    <a:pt x="230014" y="146521"/>
                  </a:lnTo>
                  <a:lnTo>
                    <a:pt x="285676" y="146521"/>
                  </a:lnTo>
                  <a:lnTo>
                    <a:pt x="285676" y="252115"/>
                  </a:lnTo>
                  <a:lnTo>
                    <a:pt x="230014" y="252115"/>
                  </a:lnTo>
                  <a:lnTo>
                    <a:pt x="230014" y="660574"/>
                  </a:lnTo>
                  <a:cubicBezTo>
                    <a:pt x="230014" y="701228"/>
                    <a:pt x="222238" y="732129"/>
                    <a:pt x="206685" y="753275"/>
                  </a:cubicBezTo>
                  <a:cubicBezTo>
                    <a:pt x="191133" y="774421"/>
                    <a:pt x="169168" y="785881"/>
                    <a:pt x="140792" y="787654"/>
                  </a:cubicBezTo>
                  <a:cubicBezTo>
                    <a:pt x="112415" y="789428"/>
                    <a:pt x="76399" y="790451"/>
                    <a:pt x="32743" y="790724"/>
                  </a:cubicBezTo>
                  <a:cubicBezTo>
                    <a:pt x="28377" y="754162"/>
                    <a:pt x="21556" y="718964"/>
                    <a:pt x="12279" y="685130"/>
                  </a:cubicBezTo>
                  <a:cubicBezTo>
                    <a:pt x="36835" y="686767"/>
                    <a:pt x="61938" y="687586"/>
                    <a:pt x="87586" y="687586"/>
                  </a:cubicBezTo>
                  <a:cubicBezTo>
                    <a:pt x="115417" y="687586"/>
                    <a:pt x="129332" y="672579"/>
                    <a:pt x="129332" y="642565"/>
                  </a:cubicBezTo>
                  <a:lnTo>
                    <a:pt x="129332" y="252115"/>
                  </a:lnTo>
                  <a:lnTo>
                    <a:pt x="0" y="252115"/>
                  </a:lnTo>
                  <a:lnTo>
                    <a:pt x="0" y="146521"/>
                  </a:lnTo>
                  <a:lnTo>
                    <a:pt x="129332" y="146521"/>
                  </a:lnTo>
                  <a:lnTo>
                    <a:pt x="129332"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任意多边形 105"/>
            <p:cNvSpPr/>
            <p:nvPr/>
          </p:nvSpPr>
          <p:spPr>
            <a:xfrm>
              <a:off x="8407002" y="3622591"/>
              <a:ext cx="285676" cy="790724"/>
            </a:xfrm>
            <a:custGeom>
              <a:avLst/>
              <a:gdLst/>
              <a:ahLst/>
              <a:cxnLst/>
              <a:rect l="l" t="t" r="r" b="b"/>
              <a:pathLst>
                <a:path w="285676" h="790724">
                  <a:moveTo>
                    <a:pt x="129332" y="0"/>
                  </a:moveTo>
                  <a:lnTo>
                    <a:pt x="230014" y="0"/>
                  </a:lnTo>
                  <a:lnTo>
                    <a:pt x="230014" y="146521"/>
                  </a:lnTo>
                  <a:lnTo>
                    <a:pt x="285676" y="146521"/>
                  </a:lnTo>
                  <a:lnTo>
                    <a:pt x="285676" y="252115"/>
                  </a:lnTo>
                  <a:lnTo>
                    <a:pt x="230014" y="252115"/>
                  </a:lnTo>
                  <a:lnTo>
                    <a:pt x="230014" y="660574"/>
                  </a:lnTo>
                  <a:cubicBezTo>
                    <a:pt x="230014" y="701228"/>
                    <a:pt x="222238" y="732129"/>
                    <a:pt x="206685" y="753275"/>
                  </a:cubicBezTo>
                  <a:cubicBezTo>
                    <a:pt x="191133" y="774421"/>
                    <a:pt x="169168" y="785881"/>
                    <a:pt x="140792" y="787654"/>
                  </a:cubicBezTo>
                  <a:cubicBezTo>
                    <a:pt x="112415" y="789428"/>
                    <a:pt x="76399" y="790451"/>
                    <a:pt x="32742" y="790724"/>
                  </a:cubicBezTo>
                  <a:cubicBezTo>
                    <a:pt x="28377" y="754162"/>
                    <a:pt x="21555" y="718964"/>
                    <a:pt x="12278" y="685130"/>
                  </a:cubicBezTo>
                  <a:cubicBezTo>
                    <a:pt x="36835" y="686767"/>
                    <a:pt x="61937" y="687586"/>
                    <a:pt x="87586" y="687586"/>
                  </a:cubicBezTo>
                  <a:cubicBezTo>
                    <a:pt x="115416" y="687586"/>
                    <a:pt x="129332" y="672579"/>
                    <a:pt x="129332" y="642565"/>
                  </a:cubicBezTo>
                  <a:lnTo>
                    <a:pt x="129332" y="252115"/>
                  </a:lnTo>
                  <a:lnTo>
                    <a:pt x="0" y="252115"/>
                  </a:lnTo>
                  <a:lnTo>
                    <a:pt x="0" y="146521"/>
                  </a:lnTo>
                  <a:lnTo>
                    <a:pt x="129332" y="146521"/>
                  </a:lnTo>
                  <a:lnTo>
                    <a:pt x="129332"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任意多边形 104"/>
            <p:cNvSpPr/>
            <p:nvPr/>
          </p:nvSpPr>
          <p:spPr>
            <a:xfrm>
              <a:off x="7058024" y="3623410"/>
              <a:ext cx="183357" cy="198091"/>
            </a:xfrm>
            <a:custGeom>
              <a:avLst/>
              <a:gdLst/>
              <a:ahLst/>
              <a:cxnLst/>
              <a:rect l="l" t="t" r="r" b="b"/>
              <a:pathLst>
                <a:path w="183357" h="198091">
                  <a:moveTo>
                    <a:pt x="85949" y="0"/>
                  </a:moveTo>
                  <a:cubicBezTo>
                    <a:pt x="122511" y="48568"/>
                    <a:pt x="154980" y="95498"/>
                    <a:pt x="183357" y="140792"/>
                  </a:cubicBezTo>
                  <a:cubicBezTo>
                    <a:pt x="153343" y="158800"/>
                    <a:pt x="122238" y="177900"/>
                    <a:pt x="90041" y="198091"/>
                  </a:cubicBezTo>
                  <a:cubicBezTo>
                    <a:pt x="61665" y="145157"/>
                    <a:pt x="31651" y="96317"/>
                    <a:pt x="0" y="51569"/>
                  </a:cubicBezTo>
                  <a:lnTo>
                    <a:pt x="85949"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任意多边形 103"/>
            <p:cNvSpPr/>
            <p:nvPr/>
          </p:nvSpPr>
          <p:spPr>
            <a:xfrm>
              <a:off x="7896224" y="3623410"/>
              <a:ext cx="183357" cy="198091"/>
            </a:xfrm>
            <a:custGeom>
              <a:avLst/>
              <a:gdLst/>
              <a:ahLst/>
              <a:cxnLst/>
              <a:rect l="l" t="t" r="r" b="b"/>
              <a:pathLst>
                <a:path w="183357" h="198091">
                  <a:moveTo>
                    <a:pt x="85949" y="0"/>
                  </a:moveTo>
                  <a:cubicBezTo>
                    <a:pt x="122511" y="48568"/>
                    <a:pt x="154980" y="95498"/>
                    <a:pt x="183357" y="140792"/>
                  </a:cubicBezTo>
                  <a:cubicBezTo>
                    <a:pt x="153343" y="158800"/>
                    <a:pt x="122238" y="177900"/>
                    <a:pt x="90041" y="198091"/>
                  </a:cubicBezTo>
                  <a:cubicBezTo>
                    <a:pt x="61665" y="145157"/>
                    <a:pt x="31651" y="96317"/>
                    <a:pt x="0" y="51569"/>
                  </a:cubicBezTo>
                  <a:lnTo>
                    <a:pt x="85949"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任意多边形 102"/>
            <p:cNvSpPr/>
            <p:nvPr/>
          </p:nvSpPr>
          <p:spPr>
            <a:xfrm>
              <a:off x="9556252" y="3634051"/>
              <a:ext cx="811188" cy="789086"/>
            </a:xfrm>
            <a:custGeom>
              <a:avLst/>
              <a:gdLst/>
              <a:ahLst/>
              <a:cxnLst/>
              <a:rect l="l" t="t" r="r" b="b"/>
              <a:pathLst>
                <a:path w="811188" h="789086">
                  <a:moveTo>
                    <a:pt x="752252" y="0"/>
                  </a:moveTo>
                  <a:lnTo>
                    <a:pt x="769441" y="86766"/>
                  </a:lnTo>
                  <a:lnTo>
                    <a:pt x="437108" y="97817"/>
                  </a:lnTo>
                  <a:cubicBezTo>
                    <a:pt x="432470" y="111732"/>
                    <a:pt x="427558" y="125511"/>
                    <a:pt x="422374" y="139154"/>
                  </a:cubicBezTo>
                  <a:lnTo>
                    <a:pt x="748977" y="139154"/>
                  </a:lnTo>
                  <a:lnTo>
                    <a:pt x="748977" y="209550"/>
                  </a:lnTo>
                  <a:lnTo>
                    <a:pt x="391678" y="209550"/>
                  </a:lnTo>
                  <a:cubicBezTo>
                    <a:pt x="384857" y="223738"/>
                    <a:pt x="377627" y="237653"/>
                    <a:pt x="369987" y="251296"/>
                  </a:cubicBezTo>
                  <a:lnTo>
                    <a:pt x="811188" y="251296"/>
                  </a:lnTo>
                  <a:lnTo>
                    <a:pt x="811188" y="325784"/>
                  </a:lnTo>
                  <a:lnTo>
                    <a:pt x="324557" y="325784"/>
                  </a:lnTo>
                  <a:cubicBezTo>
                    <a:pt x="315826" y="338608"/>
                    <a:pt x="306822" y="351160"/>
                    <a:pt x="297545" y="363438"/>
                  </a:cubicBezTo>
                  <a:lnTo>
                    <a:pt x="730151" y="363438"/>
                  </a:lnTo>
                  <a:lnTo>
                    <a:pt x="730151" y="789086"/>
                  </a:lnTo>
                  <a:lnTo>
                    <a:pt x="618009" y="789086"/>
                  </a:lnTo>
                  <a:lnTo>
                    <a:pt x="618009" y="757981"/>
                  </a:lnTo>
                  <a:lnTo>
                    <a:pt x="257026" y="757981"/>
                  </a:lnTo>
                  <a:lnTo>
                    <a:pt x="257026" y="789086"/>
                  </a:lnTo>
                  <a:lnTo>
                    <a:pt x="144884" y="789086"/>
                  </a:lnTo>
                  <a:lnTo>
                    <a:pt x="144884" y="530423"/>
                  </a:lnTo>
                  <a:cubicBezTo>
                    <a:pt x="113779" y="558800"/>
                    <a:pt x="80491" y="586358"/>
                    <a:pt x="45020" y="613097"/>
                  </a:cubicBezTo>
                  <a:cubicBezTo>
                    <a:pt x="31924" y="571078"/>
                    <a:pt x="16917" y="531242"/>
                    <a:pt x="0" y="493588"/>
                  </a:cubicBezTo>
                  <a:cubicBezTo>
                    <a:pt x="80218" y="444475"/>
                    <a:pt x="146385" y="388540"/>
                    <a:pt x="198499" y="325784"/>
                  </a:cubicBezTo>
                  <a:lnTo>
                    <a:pt x="2456" y="325784"/>
                  </a:lnTo>
                  <a:lnTo>
                    <a:pt x="2456" y="251296"/>
                  </a:lnTo>
                  <a:lnTo>
                    <a:pt x="252115" y="251296"/>
                  </a:lnTo>
                  <a:cubicBezTo>
                    <a:pt x="260300" y="237653"/>
                    <a:pt x="268077" y="223738"/>
                    <a:pt x="275444" y="209550"/>
                  </a:cubicBezTo>
                  <a:lnTo>
                    <a:pt x="64666" y="209550"/>
                  </a:lnTo>
                  <a:lnTo>
                    <a:pt x="64666" y="139154"/>
                  </a:lnTo>
                  <a:lnTo>
                    <a:pt x="305730" y="139154"/>
                  </a:lnTo>
                  <a:cubicBezTo>
                    <a:pt x="310369" y="126603"/>
                    <a:pt x="314461" y="113915"/>
                    <a:pt x="318008" y="101091"/>
                  </a:cubicBezTo>
                  <a:lnTo>
                    <a:pt x="57299" y="107230"/>
                  </a:lnTo>
                  <a:cubicBezTo>
                    <a:pt x="54025" y="76125"/>
                    <a:pt x="49659" y="46930"/>
                    <a:pt x="44202" y="19645"/>
                  </a:cubicBezTo>
                  <a:cubicBezTo>
                    <a:pt x="317053" y="18008"/>
                    <a:pt x="553070" y="11459"/>
                    <a:pt x="752252" y="0"/>
                  </a:cubicBezTo>
                  <a:close/>
                  <a:moveTo>
                    <a:pt x="257026" y="440382"/>
                  </a:moveTo>
                  <a:lnTo>
                    <a:pt x="257026" y="482128"/>
                  </a:lnTo>
                  <a:lnTo>
                    <a:pt x="618009" y="482128"/>
                  </a:lnTo>
                  <a:lnTo>
                    <a:pt x="618009" y="440382"/>
                  </a:lnTo>
                  <a:lnTo>
                    <a:pt x="257026" y="440382"/>
                  </a:lnTo>
                  <a:close/>
                  <a:moveTo>
                    <a:pt x="257026" y="539427"/>
                  </a:moveTo>
                  <a:lnTo>
                    <a:pt x="257026" y="581174"/>
                  </a:lnTo>
                  <a:lnTo>
                    <a:pt x="618009" y="581174"/>
                  </a:lnTo>
                  <a:lnTo>
                    <a:pt x="618009" y="539427"/>
                  </a:lnTo>
                  <a:lnTo>
                    <a:pt x="257026" y="539427"/>
                  </a:lnTo>
                  <a:close/>
                  <a:moveTo>
                    <a:pt x="257026" y="638472"/>
                  </a:moveTo>
                  <a:lnTo>
                    <a:pt x="257026" y="681037"/>
                  </a:lnTo>
                  <a:lnTo>
                    <a:pt x="618009" y="681037"/>
                  </a:lnTo>
                  <a:lnTo>
                    <a:pt x="618009" y="638472"/>
                  </a:lnTo>
                  <a:lnTo>
                    <a:pt x="257026" y="638472"/>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任意多边形 101"/>
            <p:cNvSpPr/>
            <p:nvPr/>
          </p:nvSpPr>
          <p:spPr>
            <a:xfrm>
              <a:off x="9043019" y="3647148"/>
              <a:ext cx="441201" cy="504230"/>
            </a:xfrm>
            <a:custGeom>
              <a:avLst/>
              <a:gdLst/>
              <a:ahLst/>
              <a:cxnLst/>
              <a:rect l="l" t="t" r="r" b="b"/>
              <a:pathLst>
                <a:path w="441201" h="504230">
                  <a:moveTo>
                    <a:pt x="0" y="0"/>
                  </a:moveTo>
                  <a:lnTo>
                    <a:pt x="441201" y="0"/>
                  </a:lnTo>
                  <a:lnTo>
                    <a:pt x="441201" y="499319"/>
                  </a:lnTo>
                  <a:lnTo>
                    <a:pt x="331515" y="499319"/>
                  </a:lnTo>
                  <a:lnTo>
                    <a:pt x="331515" y="106413"/>
                  </a:lnTo>
                  <a:lnTo>
                    <a:pt x="109687" y="106413"/>
                  </a:lnTo>
                  <a:lnTo>
                    <a:pt x="109687" y="504230"/>
                  </a:lnTo>
                  <a:lnTo>
                    <a:pt x="0" y="50423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0"/>
            <p:cNvSpPr/>
            <p:nvPr/>
          </p:nvSpPr>
          <p:spPr>
            <a:xfrm>
              <a:off x="10456762" y="3678254"/>
              <a:ext cx="139155" cy="438745"/>
            </a:xfrm>
            <a:custGeom>
              <a:avLst/>
              <a:gdLst/>
              <a:ahLst/>
              <a:cxnLst/>
              <a:rect l="l" t="t" r="r" b="b"/>
              <a:pathLst>
                <a:path w="139155" h="438745">
                  <a:moveTo>
                    <a:pt x="0" y="0"/>
                  </a:moveTo>
                  <a:lnTo>
                    <a:pt x="139155" y="0"/>
                  </a:lnTo>
                  <a:lnTo>
                    <a:pt x="122784" y="438745"/>
                  </a:lnTo>
                  <a:lnTo>
                    <a:pt x="15553" y="438745"/>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任意多边形 95"/>
            <p:cNvSpPr/>
            <p:nvPr/>
          </p:nvSpPr>
          <p:spPr>
            <a:xfrm>
              <a:off x="8706593" y="3683982"/>
              <a:ext cx="328241" cy="677764"/>
            </a:xfrm>
            <a:custGeom>
              <a:avLst/>
              <a:gdLst/>
              <a:ahLst/>
              <a:cxnLst/>
              <a:rect l="l" t="t" r="r" b="b"/>
              <a:pathLst>
                <a:path w="328241" h="677764">
                  <a:moveTo>
                    <a:pt x="18827" y="0"/>
                  </a:moveTo>
                  <a:lnTo>
                    <a:pt x="310232" y="0"/>
                  </a:lnTo>
                  <a:cubicBezTo>
                    <a:pt x="305321" y="141065"/>
                    <a:pt x="280492" y="269851"/>
                    <a:pt x="235744" y="386358"/>
                  </a:cubicBezTo>
                  <a:lnTo>
                    <a:pt x="328241" y="560710"/>
                  </a:lnTo>
                  <a:lnTo>
                    <a:pt x="237381" y="621284"/>
                  </a:lnTo>
                  <a:cubicBezTo>
                    <a:pt x="219919" y="583630"/>
                    <a:pt x="201228" y="544612"/>
                    <a:pt x="181310" y="504230"/>
                  </a:cubicBezTo>
                  <a:cubicBezTo>
                    <a:pt x="147749" y="566167"/>
                    <a:pt x="107504" y="624012"/>
                    <a:pt x="60573" y="677764"/>
                  </a:cubicBezTo>
                  <a:cubicBezTo>
                    <a:pt x="43111" y="642839"/>
                    <a:pt x="22920" y="607368"/>
                    <a:pt x="0" y="571352"/>
                  </a:cubicBezTo>
                  <a:cubicBezTo>
                    <a:pt x="51023" y="514053"/>
                    <a:pt x="92497" y="453889"/>
                    <a:pt x="124420" y="390860"/>
                  </a:cubicBezTo>
                  <a:cubicBezTo>
                    <a:pt x="90860" y="325376"/>
                    <a:pt x="54570" y="257027"/>
                    <a:pt x="15553" y="185812"/>
                  </a:cubicBezTo>
                  <a:lnTo>
                    <a:pt x="101501" y="144885"/>
                  </a:lnTo>
                  <a:lnTo>
                    <a:pt x="172306" y="271351"/>
                  </a:lnTo>
                  <a:cubicBezTo>
                    <a:pt x="188950" y="217327"/>
                    <a:pt x="199182" y="161256"/>
                    <a:pt x="203002" y="103138"/>
                  </a:cubicBezTo>
                  <a:lnTo>
                    <a:pt x="18827" y="103138"/>
                  </a:lnTo>
                  <a:lnTo>
                    <a:pt x="18827"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任意多边形 94"/>
            <p:cNvSpPr/>
            <p:nvPr/>
          </p:nvSpPr>
          <p:spPr>
            <a:xfrm>
              <a:off x="8961982" y="3804311"/>
              <a:ext cx="574626" cy="622920"/>
            </a:xfrm>
            <a:custGeom>
              <a:avLst/>
              <a:gdLst/>
              <a:ahLst/>
              <a:cxnLst/>
              <a:rect l="l" t="t" r="r" b="b"/>
              <a:pathLst>
                <a:path w="574626" h="622920">
                  <a:moveTo>
                    <a:pt x="247204" y="0"/>
                  </a:moveTo>
                  <a:lnTo>
                    <a:pt x="357709" y="0"/>
                  </a:lnTo>
                  <a:cubicBezTo>
                    <a:pt x="358800" y="115962"/>
                    <a:pt x="351297" y="212279"/>
                    <a:pt x="335198" y="288950"/>
                  </a:cubicBezTo>
                  <a:lnTo>
                    <a:pt x="391269" y="288950"/>
                  </a:lnTo>
                  <a:lnTo>
                    <a:pt x="391269" y="469850"/>
                  </a:lnTo>
                  <a:cubicBezTo>
                    <a:pt x="391269" y="494407"/>
                    <a:pt x="402729" y="506685"/>
                    <a:pt x="425649" y="506685"/>
                  </a:cubicBezTo>
                  <a:cubicBezTo>
                    <a:pt x="440655" y="506685"/>
                    <a:pt x="450887" y="501092"/>
                    <a:pt x="456344" y="489905"/>
                  </a:cubicBezTo>
                  <a:cubicBezTo>
                    <a:pt x="461802" y="478718"/>
                    <a:pt x="466849" y="440928"/>
                    <a:pt x="471488" y="376535"/>
                  </a:cubicBezTo>
                  <a:cubicBezTo>
                    <a:pt x="507504" y="393452"/>
                    <a:pt x="541883" y="407913"/>
                    <a:pt x="574626" y="419919"/>
                  </a:cubicBezTo>
                  <a:cubicBezTo>
                    <a:pt x="561529" y="512961"/>
                    <a:pt x="544066" y="566645"/>
                    <a:pt x="522238" y="580969"/>
                  </a:cubicBezTo>
                  <a:cubicBezTo>
                    <a:pt x="500410" y="595294"/>
                    <a:pt x="476945" y="602456"/>
                    <a:pt x="451842" y="602456"/>
                  </a:cubicBezTo>
                  <a:lnTo>
                    <a:pt x="391269" y="602456"/>
                  </a:lnTo>
                  <a:cubicBezTo>
                    <a:pt x="324148" y="602456"/>
                    <a:pt x="290587" y="569441"/>
                    <a:pt x="290587" y="503411"/>
                  </a:cubicBezTo>
                  <a:lnTo>
                    <a:pt x="290587" y="419509"/>
                  </a:lnTo>
                  <a:cubicBezTo>
                    <a:pt x="249114" y="501910"/>
                    <a:pt x="177899" y="569714"/>
                    <a:pt x="76944" y="622920"/>
                  </a:cubicBezTo>
                  <a:cubicBezTo>
                    <a:pt x="56208" y="592906"/>
                    <a:pt x="30560" y="559891"/>
                    <a:pt x="0" y="523875"/>
                  </a:cubicBezTo>
                  <a:cubicBezTo>
                    <a:pt x="105867" y="476672"/>
                    <a:pt x="174352" y="417190"/>
                    <a:pt x="205457" y="345430"/>
                  </a:cubicBezTo>
                  <a:cubicBezTo>
                    <a:pt x="236563" y="273670"/>
                    <a:pt x="250478" y="158527"/>
                    <a:pt x="247204"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0449395" y="4181665"/>
              <a:ext cx="154707" cy="140382"/>
            </a:xfrm>
            <a:custGeom>
              <a:avLst/>
              <a:gdLst/>
              <a:ahLst/>
              <a:cxnLst/>
              <a:rect l="l" t="t" r="r" b="b"/>
              <a:pathLst>
                <a:path w="154707" h="140382">
                  <a:moveTo>
                    <a:pt x="77763" y="0"/>
                  </a:moveTo>
                  <a:cubicBezTo>
                    <a:pt x="99864" y="0"/>
                    <a:pt x="118213" y="6616"/>
                    <a:pt x="132811" y="19850"/>
                  </a:cubicBezTo>
                  <a:cubicBezTo>
                    <a:pt x="147408" y="33083"/>
                    <a:pt x="154707" y="49795"/>
                    <a:pt x="154707" y="69986"/>
                  </a:cubicBezTo>
                  <a:cubicBezTo>
                    <a:pt x="154707" y="89632"/>
                    <a:pt x="147613" y="106275"/>
                    <a:pt x="133425" y="119918"/>
                  </a:cubicBezTo>
                  <a:cubicBezTo>
                    <a:pt x="119236" y="133561"/>
                    <a:pt x="102183" y="140382"/>
                    <a:pt x="82265" y="140382"/>
                  </a:cubicBezTo>
                  <a:cubicBezTo>
                    <a:pt x="57163" y="140382"/>
                    <a:pt x="37176" y="133561"/>
                    <a:pt x="22306" y="119918"/>
                  </a:cubicBezTo>
                  <a:cubicBezTo>
                    <a:pt x="7436" y="106275"/>
                    <a:pt x="0" y="89632"/>
                    <a:pt x="0" y="69986"/>
                  </a:cubicBezTo>
                  <a:cubicBezTo>
                    <a:pt x="0" y="49522"/>
                    <a:pt x="7504" y="32742"/>
                    <a:pt x="22511" y="19645"/>
                  </a:cubicBezTo>
                  <a:cubicBezTo>
                    <a:pt x="37517" y="6548"/>
                    <a:pt x="55935" y="0"/>
                    <a:pt x="77763"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200" advClick="0" advTm="11198">
        <p:dissolve/>
      </p:transition>
    </mc:Choice>
    <mc:Fallback>
      <p:transition spd="slow" advClick="0" advTm="11198">
        <p:dissolv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589" y="0"/>
            <a:ext cx="12188825" cy="6858001"/>
            <a:chOff x="1589" y="0"/>
            <a:chExt cx="12188825" cy="6858001"/>
          </a:xfrm>
        </p:grpSpPr>
        <p:grpSp>
          <p:nvGrpSpPr>
            <p:cNvPr id="40" name="组合 39"/>
            <p:cNvGrpSpPr/>
            <p:nvPr/>
          </p:nvGrpSpPr>
          <p:grpSpPr>
            <a:xfrm>
              <a:off x="1589" y="0"/>
              <a:ext cx="12188825" cy="6858001"/>
              <a:chOff x="1589" y="0"/>
              <a:chExt cx="12188825" cy="6858001"/>
            </a:xfrm>
          </p:grpSpPr>
          <p:sp>
            <p:nvSpPr>
              <p:cNvPr id="41" name="任意多边形 40"/>
              <p:cNvSpPr/>
              <p:nvPr/>
            </p:nvSpPr>
            <p:spPr bwMode="auto">
              <a:xfrm>
                <a:off x="1589" y="5403847"/>
                <a:ext cx="2523898" cy="1454154"/>
              </a:xfrm>
              <a:custGeom>
                <a:avLst/>
                <a:gdLst>
                  <a:gd name="T0" fmla="*/ 2545 w 2752"/>
                  <a:gd name="T1" fmla="*/ 944 h 1585"/>
                  <a:gd name="T2" fmla="*/ 1030 w 2752"/>
                  <a:gd name="T3" fmla="*/ 944 h 1585"/>
                  <a:gd name="T4" fmla="*/ 426 w 2752"/>
                  <a:gd name="T5" fmla="*/ 327 h 1585"/>
                  <a:gd name="T6" fmla="*/ 0 w 2752"/>
                  <a:gd name="T7" fmla="*/ 134 h 1585"/>
                  <a:gd name="T8" fmla="*/ 0 w 2752"/>
                  <a:gd name="T9" fmla="*/ 1585 h 1585"/>
                  <a:gd name="T10" fmla="*/ 2744 w 2752"/>
                  <a:gd name="T11" fmla="*/ 1585 h 1585"/>
                  <a:gd name="T12" fmla="*/ 2545 w 2752"/>
                  <a:gd name="T13" fmla="*/ 944 h 1585"/>
                </a:gdLst>
                <a:ahLst/>
                <a:cxnLst>
                  <a:cxn ang="0">
                    <a:pos x="T0" y="T1"/>
                  </a:cxn>
                  <a:cxn ang="0">
                    <a:pos x="T2" y="T3"/>
                  </a:cxn>
                  <a:cxn ang="0">
                    <a:pos x="T4" y="T5"/>
                  </a:cxn>
                  <a:cxn ang="0">
                    <a:pos x="T6" y="T7"/>
                  </a:cxn>
                  <a:cxn ang="0">
                    <a:pos x="T8" y="T9"/>
                  </a:cxn>
                  <a:cxn ang="0">
                    <a:pos x="T10" y="T11"/>
                  </a:cxn>
                  <a:cxn ang="0">
                    <a:pos x="T12" y="T13"/>
                  </a:cxn>
                </a:cxnLst>
                <a:rect l="0" t="0" r="r" b="b"/>
                <a:pathLst>
                  <a:path w="2752" h="1585">
                    <a:moveTo>
                      <a:pt x="2545" y="944"/>
                    </a:moveTo>
                    <a:cubicBezTo>
                      <a:pt x="2295" y="510"/>
                      <a:pt x="1551" y="716"/>
                      <a:pt x="1030" y="944"/>
                    </a:cubicBezTo>
                    <a:cubicBezTo>
                      <a:pt x="509" y="1172"/>
                      <a:pt x="648" y="748"/>
                      <a:pt x="426" y="327"/>
                    </a:cubicBezTo>
                    <a:cubicBezTo>
                      <a:pt x="253" y="0"/>
                      <a:pt x="73" y="81"/>
                      <a:pt x="0" y="134"/>
                    </a:cubicBezTo>
                    <a:cubicBezTo>
                      <a:pt x="0" y="1585"/>
                      <a:pt x="0" y="1585"/>
                      <a:pt x="0" y="1585"/>
                    </a:cubicBezTo>
                    <a:cubicBezTo>
                      <a:pt x="2744" y="1585"/>
                      <a:pt x="2744" y="1585"/>
                      <a:pt x="2744" y="1585"/>
                    </a:cubicBezTo>
                    <a:cubicBezTo>
                      <a:pt x="2319" y="1449"/>
                      <a:pt x="2752" y="1302"/>
                      <a:pt x="2545" y="944"/>
                    </a:cubicBezTo>
                    <a:close/>
                  </a:path>
                </a:pathLst>
              </a:custGeom>
              <a:gradFill>
                <a:gsLst>
                  <a:gs pos="0">
                    <a:schemeClr val="accent3">
                      <a:lumMod val="20000"/>
                      <a:lumOff val="80000"/>
                      <a:alpha val="0"/>
                    </a:schemeClr>
                  </a:gs>
                  <a:gs pos="60000">
                    <a:schemeClr val="accent3">
                      <a:lumMod val="60000"/>
                      <a:lumOff val="40000"/>
                      <a:alpha val="40000"/>
                    </a:schemeClr>
                  </a:gs>
                  <a:gs pos="100000">
                    <a:schemeClr val="accent3"/>
                  </a:gs>
                </a:gsLst>
                <a:lin ang="7200000" scaled="0"/>
              </a:gradFill>
              <a:ln>
                <a:noFill/>
              </a:ln>
            </p:spPr>
            <p:txBody>
              <a:bodyPr vert="horz" wrap="square" lIns="91440" tIns="45720" rIns="91440" bIns="45720" numCol="1" anchor="t" anchorCtr="0" compatLnSpc="1"/>
              <a:lstStyle/>
              <a:p>
                <a:endParaRPr lang="zh-CN" altLang="en-US"/>
              </a:p>
            </p:txBody>
          </p:sp>
          <p:sp>
            <p:nvSpPr>
              <p:cNvPr id="42" name="任意多边形 41"/>
              <p:cNvSpPr/>
              <p:nvPr/>
            </p:nvSpPr>
            <p:spPr bwMode="auto">
              <a:xfrm>
                <a:off x="9390026" y="0"/>
                <a:ext cx="2800388" cy="1476422"/>
              </a:xfrm>
              <a:custGeom>
                <a:avLst/>
                <a:gdLst>
                  <a:gd name="T0" fmla="*/ 354 w 2444"/>
                  <a:gd name="T1" fmla="*/ 526 h 1288"/>
                  <a:gd name="T2" fmla="*/ 1598 w 2444"/>
                  <a:gd name="T3" fmla="*/ 526 h 1288"/>
                  <a:gd name="T4" fmla="*/ 2094 w 2444"/>
                  <a:gd name="T5" fmla="*/ 1033 h 1288"/>
                  <a:gd name="T6" fmla="*/ 2444 w 2444"/>
                  <a:gd name="T7" fmla="*/ 1192 h 1288"/>
                  <a:gd name="T8" fmla="*/ 2444 w 2444"/>
                  <a:gd name="T9" fmla="*/ 0 h 1288"/>
                  <a:gd name="T10" fmla="*/ 0 w 2444"/>
                  <a:gd name="T11" fmla="*/ 0 h 1288"/>
                  <a:gd name="T12" fmla="*/ 354 w 2444"/>
                  <a:gd name="T13" fmla="*/ 526 h 1288"/>
                </a:gdLst>
                <a:ahLst/>
                <a:cxnLst>
                  <a:cxn ang="0">
                    <a:pos x="T0" y="T1"/>
                  </a:cxn>
                  <a:cxn ang="0">
                    <a:pos x="T2" y="T3"/>
                  </a:cxn>
                  <a:cxn ang="0">
                    <a:pos x="T4" y="T5"/>
                  </a:cxn>
                  <a:cxn ang="0">
                    <a:pos x="T6" y="T7"/>
                  </a:cxn>
                  <a:cxn ang="0">
                    <a:pos x="T8" y="T9"/>
                  </a:cxn>
                  <a:cxn ang="0">
                    <a:pos x="T10" y="T11"/>
                  </a:cxn>
                  <a:cxn ang="0">
                    <a:pos x="T12" y="T13"/>
                  </a:cxn>
                </a:cxnLst>
                <a:rect l="0" t="0" r="r" b="b"/>
                <a:pathLst>
                  <a:path w="2444" h="1288">
                    <a:moveTo>
                      <a:pt x="354" y="526"/>
                    </a:moveTo>
                    <a:cubicBezTo>
                      <a:pt x="516" y="764"/>
                      <a:pt x="1170" y="714"/>
                      <a:pt x="1598" y="526"/>
                    </a:cubicBezTo>
                    <a:cubicBezTo>
                      <a:pt x="2026" y="339"/>
                      <a:pt x="1981" y="659"/>
                      <a:pt x="2094" y="1033"/>
                    </a:cubicBezTo>
                    <a:cubicBezTo>
                      <a:pt x="2172" y="1288"/>
                      <a:pt x="2400" y="1272"/>
                      <a:pt x="2444" y="1192"/>
                    </a:cubicBezTo>
                    <a:cubicBezTo>
                      <a:pt x="2444" y="0"/>
                      <a:pt x="2444" y="0"/>
                      <a:pt x="2444" y="0"/>
                    </a:cubicBezTo>
                    <a:cubicBezTo>
                      <a:pt x="0" y="0"/>
                      <a:pt x="0" y="0"/>
                      <a:pt x="0" y="0"/>
                    </a:cubicBezTo>
                    <a:cubicBezTo>
                      <a:pt x="565" y="116"/>
                      <a:pt x="163" y="246"/>
                      <a:pt x="354" y="526"/>
                    </a:cubicBezTo>
                    <a:close/>
                  </a:path>
                </a:pathLst>
              </a:custGeom>
              <a:gradFill>
                <a:gsLst>
                  <a:gs pos="0">
                    <a:schemeClr val="accent3">
                      <a:lumMod val="20000"/>
                      <a:lumOff val="80000"/>
                      <a:alpha val="0"/>
                    </a:schemeClr>
                  </a:gs>
                  <a:gs pos="60000">
                    <a:schemeClr val="accent3">
                      <a:lumMod val="60000"/>
                      <a:lumOff val="40000"/>
                      <a:alpha val="40000"/>
                    </a:schemeClr>
                  </a:gs>
                  <a:gs pos="100000">
                    <a:schemeClr val="accent3"/>
                  </a:gs>
                </a:gsLst>
                <a:lin ang="16800000" scaled="0"/>
              </a:gradFill>
              <a:ln>
                <a:noFill/>
              </a:ln>
            </p:spPr>
            <p:txBody>
              <a:bodyPr vert="horz" wrap="square" lIns="91440" tIns="45720" rIns="91440" bIns="45720" numCol="1" anchor="t" anchorCtr="0" compatLnSpc="1"/>
              <a:lstStyle/>
              <a:p>
                <a:endParaRPr lang="zh-CN" altLang="en-US"/>
              </a:p>
            </p:txBody>
          </p:sp>
          <p:sp>
            <p:nvSpPr>
              <p:cNvPr id="43" name="椭圆 42"/>
              <p:cNvSpPr/>
              <p:nvPr/>
            </p:nvSpPr>
            <p:spPr>
              <a:xfrm rot="17100000">
                <a:off x="10372245" y="4964984"/>
                <a:ext cx="1076440" cy="1076440"/>
              </a:xfrm>
              <a:prstGeom prst="ellipse">
                <a:avLst/>
              </a:prstGeom>
              <a:gradFill>
                <a:gsLst>
                  <a:gs pos="0">
                    <a:schemeClr val="accent3">
                      <a:lumMod val="20000"/>
                      <a:lumOff val="80000"/>
                      <a:alpha val="0"/>
                    </a:schemeClr>
                  </a:gs>
                  <a:gs pos="60000">
                    <a:schemeClr val="accent3">
                      <a:lumMod val="60000"/>
                      <a:lumOff val="40000"/>
                      <a:alpha val="25000"/>
                    </a:schemeClr>
                  </a:gs>
                  <a:gs pos="100000">
                    <a:schemeClr val="accent3">
                      <a:alpha val="30000"/>
                    </a:schemeClr>
                  </a:gs>
                </a:gsLst>
                <a:lin ang="7200000" scaled="0"/>
              </a:gradFill>
              <a:ln>
                <a:noFill/>
              </a:ln>
            </p:spPr>
            <p:txBody>
              <a:bodyPr vert="horz" wrap="square" lIns="91440" tIns="45720" rIns="91440" bIns="45720" numCol="1" anchor="t" anchorCtr="0" compatLnSpc="1"/>
              <a:lstStyle/>
              <a:p>
                <a:endParaRPr lang="zh-CN" altLang="en-US" dirty="0"/>
              </a:p>
            </p:txBody>
          </p:sp>
          <p:sp>
            <p:nvSpPr>
              <p:cNvPr id="44" name="椭圆 43"/>
              <p:cNvSpPr/>
              <p:nvPr/>
            </p:nvSpPr>
            <p:spPr>
              <a:xfrm rot="17100000">
                <a:off x="9295183" y="6000563"/>
                <a:ext cx="470273" cy="470273"/>
              </a:xfrm>
              <a:prstGeom prst="ellipse">
                <a:avLst/>
              </a:prstGeom>
              <a:gradFill>
                <a:gsLst>
                  <a:gs pos="0">
                    <a:schemeClr val="accent3">
                      <a:lumMod val="20000"/>
                      <a:lumOff val="80000"/>
                      <a:alpha val="0"/>
                    </a:schemeClr>
                  </a:gs>
                  <a:gs pos="60000">
                    <a:schemeClr val="accent3">
                      <a:lumMod val="60000"/>
                      <a:lumOff val="40000"/>
                      <a:alpha val="25000"/>
                    </a:schemeClr>
                  </a:gs>
                  <a:gs pos="100000">
                    <a:schemeClr val="accent3">
                      <a:alpha val="30000"/>
                    </a:schemeClr>
                  </a:gs>
                </a:gsLst>
                <a:lin ang="7200000" scaled="0"/>
              </a:gradFill>
              <a:ln>
                <a:noFill/>
              </a:ln>
            </p:spPr>
            <p:txBody>
              <a:bodyPr vert="horz" wrap="square" lIns="91440" tIns="45720" rIns="91440" bIns="45720" numCol="1" anchor="t" anchorCtr="0" compatLnSpc="1"/>
              <a:lstStyle/>
              <a:p>
                <a:endParaRPr lang="zh-CN" altLang="en-US">
                  <a:solidFill>
                    <a:schemeClr val="tx1"/>
                  </a:solidFill>
                </a:endParaRPr>
              </a:p>
            </p:txBody>
          </p:sp>
        </p:grpSp>
        <p:grpSp>
          <p:nvGrpSpPr>
            <p:cNvPr id="2" name="组合 1"/>
            <p:cNvGrpSpPr/>
            <p:nvPr/>
          </p:nvGrpSpPr>
          <p:grpSpPr>
            <a:xfrm>
              <a:off x="899689" y="1130299"/>
              <a:ext cx="10582520" cy="4997760"/>
              <a:chOff x="899689" y="1130299"/>
              <a:chExt cx="10582520" cy="4997760"/>
            </a:xfrm>
          </p:grpSpPr>
          <p:grpSp>
            <p:nvGrpSpPr>
              <p:cNvPr id="10" name="组合 9"/>
              <p:cNvGrpSpPr/>
              <p:nvPr/>
            </p:nvGrpSpPr>
            <p:grpSpPr>
              <a:xfrm>
                <a:off x="1355896" y="1673142"/>
                <a:ext cx="3314462" cy="3314462"/>
                <a:chOff x="4694094" y="3055004"/>
                <a:chExt cx="2615947" cy="2615947"/>
              </a:xfrm>
            </p:grpSpPr>
            <p:sp>
              <p:nvSpPr>
                <p:cNvPr id="11" name="椭圆 10"/>
                <p:cNvSpPr/>
                <p:nvPr/>
              </p:nvSpPr>
              <p:spPr>
                <a:xfrm>
                  <a:off x="4694094" y="3055004"/>
                  <a:ext cx="2615947" cy="2615947"/>
                </a:xfrm>
                <a:prstGeom prst="ellipse">
                  <a:avLst/>
                </a:prstGeom>
                <a:solidFill>
                  <a:schemeClr val="accent3"/>
                </a:solidFill>
                <a:ln w="12700" cap="rnd">
                  <a:no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1400" b="1">
                    <a:solidFill>
                      <a:srgbClr val="FFFFFF"/>
                    </a:solidFill>
                  </a:endParaRPr>
                </a:p>
              </p:txBody>
            </p:sp>
            <p:sp>
              <p:nvSpPr>
                <p:cNvPr id="14" name="文本框 13"/>
                <p:cNvSpPr txBox="1"/>
                <p:nvPr/>
              </p:nvSpPr>
              <p:spPr>
                <a:xfrm>
                  <a:off x="4899255" y="4132920"/>
                  <a:ext cx="2205623" cy="510118"/>
                </a:xfrm>
                <a:prstGeom prst="rect">
                  <a:avLst/>
                </a:prstGeom>
                <a:noFill/>
              </p:spPr>
              <p:txBody>
                <a:bodyPr wrap="square" rtlCol="0">
                  <a:spAutoFit/>
                </a:bodyPr>
                <a:lstStyle/>
                <a:p>
                  <a:pPr algn="ctr"/>
                  <a:r>
                    <a:rPr lang="en-US" altLang="zh-CN" sz="3600" b="1" dirty="0">
                      <a:solidFill>
                        <a:srgbClr val="FFFFFF"/>
                      </a:solidFill>
                      <a:latin typeface="Arial" pitchFamily="34" charset="0"/>
                      <a:ea typeface="微软雅黑" pitchFamily="34" charset="-122"/>
                    </a:rPr>
                    <a:t>CONTENTS</a:t>
                  </a:r>
                  <a:endParaRPr lang="en-US" altLang="zh-CN" sz="3600" b="1" dirty="0">
                    <a:solidFill>
                      <a:srgbClr val="FFFFFF"/>
                    </a:solidFill>
                    <a:latin typeface="Arial" pitchFamily="34" charset="0"/>
                    <a:ea typeface="微软雅黑" pitchFamily="34" charset="-122"/>
                  </a:endParaRPr>
                </a:p>
              </p:txBody>
            </p:sp>
          </p:grpSp>
          <p:sp>
            <p:nvSpPr>
              <p:cNvPr id="15" name="椭圆 14"/>
              <p:cNvSpPr/>
              <p:nvPr/>
            </p:nvSpPr>
            <p:spPr>
              <a:xfrm>
                <a:off x="899689" y="1157738"/>
                <a:ext cx="903521" cy="920658"/>
              </a:xfrm>
              <a:prstGeom prst="ellipse">
                <a:avLst/>
              </a:prstGeom>
              <a:pattFill prst="pct5">
                <a:fgClr>
                  <a:srgbClr val="E4E6EA"/>
                </a:fgClr>
                <a:bgClr>
                  <a:srgbClr val="ADB5BF"/>
                </a:bgClr>
              </a:patt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6" name="椭圆 15"/>
              <p:cNvSpPr/>
              <p:nvPr/>
            </p:nvSpPr>
            <p:spPr>
              <a:xfrm>
                <a:off x="4138936" y="4437298"/>
                <a:ext cx="1659289" cy="1690761"/>
              </a:xfrm>
              <a:prstGeom prst="ellipse">
                <a:avLst/>
              </a:prstGeom>
              <a:pattFill prst="pct5">
                <a:fgClr>
                  <a:srgbClr val="E4E6EA"/>
                </a:fgClr>
                <a:bgClr>
                  <a:srgbClr val="ADB5BF"/>
                </a:bgClr>
              </a:patt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39" name="组合 38"/>
              <p:cNvGrpSpPr/>
              <p:nvPr/>
            </p:nvGrpSpPr>
            <p:grpSpPr>
              <a:xfrm>
                <a:off x="6746256" y="1130299"/>
                <a:ext cx="4735953" cy="4997759"/>
                <a:chOff x="6656012" y="1028700"/>
                <a:chExt cx="4764612" cy="5028002"/>
              </a:xfrm>
            </p:grpSpPr>
            <p:sp>
              <p:nvSpPr>
                <p:cNvPr id="18" name="圆角矩形 17"/>
                <p:cNvSpPr/>
                <p:nvPr/>
              </p:nvSpPr>
              <p:spPr>
                <a:xfrm rot="5400000">
                  <a:off x="8484712" y="-800000"/>
                  <a:ext cx="1107212" cy="4764612"/>
                </a:xfrm>
                <a:prstGeom prst="roundRect">
                  <a:avLst>
                    <a:gd name="adj" fmla="val 49310"/>
                  </a:avLst>
                </a:prstGeom>
                <a:solidFill>
                  <a:srgbClr val="FFFFFF"/>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2000" b="1"/>
                </a:p>
              </p:txBody>
            </p:sp>
            <p:grpSp>
              <p:nvGrpSpPr>
                <p:cNvPr id="38" name="组合 37"/>
                <p:cNvGrpSpPr/>
                <p:nvPr/>
              </p:nvGrpSpPr>
              <p:grpSpPr>
                <a:xfrm>
                  <a:off x="7704065" y="1327282"/>
                  <a:ext cx="3631111" cy="510048"/>
                  <a:chOff x="7704065" y="1366594"/>
                  <a:chExt cx="3631111" cy="510048"/>
                </a:xfrm>
              </p:grpSpPr>
              <p:sp>
                <p:nvSpPr>
                  <p:cNvPr id="19" name="文本框 18"/>
                  <p:cNvSpPr txBox="1"/>
                  <p:nvPr/>
                </p:nvSpPr>
                <p:spPr>
                  <a:xfrm>
                    <a:off x="7704065" y="1366594"/>
                    <a:ext cx="2000863" cy="276999"/>
                  </a:xfrm>
                  <a:prstGeom prst="rect">
                    <a:avLst/>
                  </a:prstGeom>
                  <a:noFill/>
                </p:spPr>
                <p:txBody>
                  <a:bodyPr wrap="square" rtlCol="0">
                    <a:spAutoFit/>
                  </a:bodyPr>
                  <a:lstStyle/>
                  <a:p>
                    <a:r>
                      <a:rPr lang="zh-CN" altLang="en-US" sz="1200" b="1" dirty="0">
                        <a:solidFill>
                          <a:schemeClr val="accent2"/>
                        </a:solidFill>
                        <a:latin typeface="Arial" pitchFamily="34" charset="0"/>
                        <a:ea typeface="微软雅黑" pitchFamily="34" charset="-122"/>
                      </a:rPr>
                      <a:t>公司简介</a:t>
                    </a:r>
                    <a:endParaRPr lang="en-US" altLang="zh-CN" sz="1200" b="1" dirty="0">
                      <a:solidFill>
                        <a:schemeClr val="accent2"/>
                      </a:solidFill>
                      <a:latin typeface="Arial" pitchFamily="34" charset="0"/>
                      <a:ea typeface="微软雅黑" pitchFamily="34" charset="-122"/>
                    </a:endParaRPr>
                  </a:p>
                </p:txBody>
              </p:sp>
              <p:sp>
                <p:nvSpPr>
                  <p:cNvPr id="20" name="文本框 19"/>
                  <p:cNvSpPr txBox="1"/>
                  <p:nvPr/>
                </p:nvSpPr>
                <p:spPr>
                  <a:xfrm>
                    <a:off x="7704066" y="1571879"/>
                    <a:ext cx="3631110" cy="304763"/>
                  </a:xfrm>
                  <a:prstGeom prst="rect">
                    <a:avLst/>
                  </a:prstGeom>
                  <a:noFill/>
                </p:spPr>
                <p:txBody>
                  <a:bodyPr wrap="square" rtlCol="0">
                    <a:spAutoFit/>
                  </a:bodyPr>
                  <a:lstStyle/>
                  <a:p>
                    <a:pPr lvl="0" defTabSz="913765">
                      <a:lnSpc>
                        <a:spcPct val="150000"/>
                      </a:lnSpc>
                      <a:buSzPct val="25000"/>
                      <a:defRPr/>
                    </a:pPr>
                    <a:r>
                      <a:rPr lang="en-US" altLang="zh-CN" sz="1050" dirty="0">
                        <a:solidFill>
                          <a:schemeClr val="accent2"/>
                        </a:solidFill>
                        <a:latin typeface="Arial" pitchFamily="34" charset="0"/>
                        <a:ea typeface="微软雅黑" pitchFamily="34" charset="-122"/>
                      </a:rPr>
                      <a:t>Company profile.</a:t>
                    </a:r>
                    <a:endParaRPr lang="en-US" altLang="zh-CN" sz="1050" dirty="0">
                      <a:solidFill>
                        <a:schemeClr val="accent2"/>
                      </a:solidFill>
                      <a:latin typeface="Arial" pitchFamily="34" charset="0"/>
                      <a:ea typeface="微软雅黑" pitchFamily="34" charset="-122"/>
                    </a:endParaRPr>
                  </a:p>
                </p:txBody>
              </p:sp>
            </p:grpSp>
            <p:sp>
              <p:nvSpPr>
                <p:cNvPr id="21" name="文本框 20"/>
                <p:cNvSpPr txBox="1"/>
                <p:nvPr/>
              </p:nvSpPr>
              <p:spPr>
                <a:xfrm>
                  <a:off x="6950124" y="1197586"/>
                  <a:ext cx="897650" cy="769441"/>
                </a:xfrm>
                <a:prstGeom prst="rect">
                  <a:avLst/>
                </a:prstGeom>
                <a:noFill/>
              </p:spPr>
              <p:txBody>
                <a:bodyPr wrap="square" rtlCol="0">
                  <a:spAutoFit/>
                </a:bodyPr>
                <a:lstStyle/>
                <a:p>
                  <a:r>
                    <a:rPr lang="en-US" altLang="zh-CN" sz="4400" b="1" dirty="0">
                      <a:solidFill>
                        <a:schemeClr val="accent2"/>
                      </a:solidFill>
                      <a:latin typeface="Arial" pitchFamily="34" charset="0"/>
                      <a:ea typeface="微软雅黑" pitchFamily="34" charset="-122"/>
                    </a:rPr>
                    <a:t>01</a:t>
                  </a:r>
                  <a:endParaRPr lang="en-US" altLang="zh-CN" sz="4400" b="1" dirty="0">
                    <a:solidFill>
                      <a:schemeClr val="accent2"/>
                    </a:solidFill>
                    <a:latin typeface="Arial" pitchFamily="34" charset="0"/>
                    <a:ea typeface="微软雅黑" pitchFamily="34" charset="-122"/>
                  </a:endParaRPr>
                </a:p>
              </p:txBody>
            </p:sp>
            <p:sp>
              <p:nvSpPr>
                <p:cNvPr id="22" name="圆角矩形 21"/>
                <p:cNvSpPr/>
                <p:nvPr/>
              </p:nvSpPr>
              <p:spPr>
                <a:xfrm rot="5400000">
                  <a:off x="8484712" y="506930"/>
                  <a:ext cx="1107212" cy="4764612"/>
                </a:xfrm>
                <a:prstGeom prst="roundRect">
                  <a:avLst>
                    <a:gd name="adj" fmla="val 49310"/>
                  </a:avLst>
                </a:prstGeom>
                <a:solidFill>
                  <a:srgbClr val="FFFFFF"/>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2000" b="1"/>
                </a:p>
              </p:txBody>
            </p:sp>
            <p:grpSp>
              <p:nvGrpSpPr>
                <p:cNvPr id="37" name="组合 36"/>
                <p:cNvGrpSpPr/>
                <p:nvPr/>
              </p:nvGrpSpPr>
              <p:grpSpPr>
                <a:xfrm>
                  <a:off x="7704065" y="2634212"/>
                  <a:ext cx="3631111" cy="510048"/>
                  <a:chOff x="7704065" y="2673524"/>
                  <a:chExt cx="3631111" cy="510048"/>
                </a:xfrm>
              </p:grpSpPr>
              <p:sp>
                <p:nvSpPr>
                  <p:cNvPr id="23" name="文本框 22"/>
                  <p:cNvSpPr txBox="1"/>
                  <p:nvPr/>
                </p:nvSpPr>
                <p:spPr>
                  <a:xfrm>
                    <a:off x="7704065" y="2673524"/>
                    <a:ext cx="2000863" cy="276999"/>
                  </a:xfrm>
                  <a:prstGeom prst="rect">
                    <a:avLst/>
                  </a:prstGeom>
                  <a:noFill/>
                </p:spPr>
                <p:txBody>
                  <a:bodyPr wrap="square" rtlCol="0">
                    <a:spAutoFit/>
                  </a:bodyPr>
                  <a:lstStyle/>
                  <a:p>
                    <a:r>
                      <a:rPr lang="zh-CN" altLang="en-US" sz="1200" b="1" dirty="0">
                        <a:solidFill>
                          <a:schemeClr val="accent4"/>
                        </a:solidFill>
                        <a:latin typeface="Arial" pitchFamily="34" charset="0"/>
                        <a:ea typeface="微软雅黑" pitchFamily="34" charset="-122"/>
                      </a:rPr>
                      <a:t>经营规模及主要客户</a:t>
                    </a:r>
                    <a:endParaRPr lang="en-US" altLang="zh-CN" sz="1200" b="1" dirty="0">
                      <a:solidFill>
                        <a:schemeClr val="accent4"/>
                      </a:solidFill>
                      <a:latin typeface="Arial" pitchFamily="34" charset="0"/>
                      <a:ea typeface="微软雅黑" pitchFamily="34" charset="-122"/>
                    </a:endParaRPr>
                  </a:p>
                </p:txBody>
              </p:sp>
              <p:sp>
                <p:nvSpPr>
                  <p:cNvPr id="24" name="文本框 23"/>
                  <p:cNvSpPr txBox="1"/>
                  <p:nvPr/>
                </p:nvSpPr>
                <p:spPr>
                  <a:xfrm>
                    <a:off x="7704066" y="2878809"/>
                    <a:ext cx="3631110" cy="304763"/>
                  </a:xfrm>
                  <a:prstGeom prst="rect">
                    <a:avLst/>
                  </a:prstGeom>
                  <a:noFill/>
                </p:spPr>
                <p:txBody>
                  <a:bodyPr wrap="square" rtlCol="0">
                    <a:spAutoFit/>
                  </a:bodyPr>
                  <a:lstStyle/>
                  <a:p>
                    <a:pPr lvl="0" defTabSz="913765">
                      <a:lnSpc>
                        <a:spcPct val="150000"/>
                      </a:lnSpc>
                      <a:buSzPct val="25000"/>
                      <a:defRPr/>
                    </a:pPr>
                    <a:r>
                      <a:rPr lang="en-US" altLang="zh-CN" sz="1050" dirty="0">
                        <a:solidFill>
                          <a:schemeClr val="accent4"/>
                        </a:solidFill>
                        <a:latin typeface="Arial" pitchFamily="34" charset="0"/>
                        <a:ea typeface="微软雅黑" pitchFamily="34" charset="-122"/>
                      </a:rPr>
                      <a:t>Business scale and main customers</a:t>
                    </a:r>
                    <a:endParaRPr lang="en-US" altLang="zh-CN" sz="1050" dirty="0">
                      <a:solidFill>
                        <a:schemeClr val="accent4"/>
                      </a:solidFill>
                      <a:latin typeface="Arial" pitchFamily="34" charset="0"/>
                      <a:ea typeface="微软雅黑" pitchFamily="34" charset="-122"/>
                    </a:endParaRPr>
                  </a:p>
                </p:txBody>
              </p:sp>
            </p:grpSp>
            <p:sp>
              <p:nvSpPr>
                <p:cNvPr id="25" name="文本框 24"/>
                <p:cNvSpPr txBox="1"/>
                <p:nvPr/>
              </p:nvSpPr>
              <p:spPr>
                <a:xfrm>
                  <a:off x="6950124" y="2504516"/>
                  <a:ext cx="897650" cy="769441"/>
                </a:xfrm>
                <a:prstGeom prst="rect">
                  <a:avLst/>
                </a:prstGeom>
                <a:noFill/>
              </p:spPr>
              <p:txBody>
                <a:bodyPr wrap="square" rtlCol="0">
                  <a:spAutoFit/>
                </a:bodyPr>
                <a:lstStyle/>
                <a:p>
                  <a:r>
                    <a:rPr lang="en-US" altLang="zh-CN" sz="4400" b="1" dirty="0">
                      <a:solidFill>
                        <a:schemeClr val="accent4"/>
                      </a:solidFill>
                      <a:latin typeface="Arial" pitchFamily="34" charset="0"/>
                      <a:ea typeface="微软雅黑" pitchFamily="34" charset="-122"/>
                    </a:rPr>
                    <a:t>02</a:t>
                  </a:r>
                  <a:endParaRPr lang="en-US" altLang="zh-CN" sz="4400" b="1" dirty="0">
                    <a:solidFill>
                      <a:schemeClr val="accent4"/>
                    </a:solidFill>
                    <a:latin typeface="Arial" pitchFamily="34" charset="0"/>
                    <a:ea typeface="微软雅黑" pitchFamily="34" charset="-122"/>
                  </a:endParaRPr>
                </a:p>
              </p:txBody>
            </p:sp>
            <p:sp>
              <p:nvSpPr>
                <p:cNvPr id="26" name="圆角矩形 25"/>
                <p:cNvSpPr/>
                <p:nvPr/>
              </p:nvSpPr>
              <p:spPr>
                <a:xfrm rot="5400000">
                  <a:off x="8484712" y="1813860"/>
                  <a:ext cx="1107212" cy="4764612"/>
                </a:xfrm>
                <a:prstGeom prst="roundRect">
                  <a:avLst>
                    <a:gd name="adj" fmla="val 49310"/>
                  </a:avLst>
                </a:prstGeom>
                <a:solidFill>
                  <a:srgbClr val="FFFFFF"/>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2000" b="1"/>
                </a:p>
              </p:txBody>
            </p:sp>
            <p:grpSp>
              <p:nvGrpSpPr>
                <p:cNvPr id="35" name="组合 34"/>
                <p:cNvGrpSpPr/>
                <p:nvPr/>
              </p:nvGrpSpPr>
              <p:grpSpPr>
                <a:xfrm>
                  <a:off x="7704065" y="3941142"/>
                  <a:ext cx="3631111" cy="510048"/>
                  <a:chOff x="7704065" y="3980454"/>
                  <a:chExt cx="3631111" cy="510048"/>
                </a:xfrm>
              </p:grpSpPr>
              <p:sp>
                <p:nvSpPr>
                  <p:cNvPr id="27" name="文本框 26"/>
                  <p:cNvSpPr txBox="1"/>
                  <p:nvPr/>
                </p:nvSpPr>
                <p:spPr>
                  <a:xfrm>
                    <a:off x="7704065" y="3980454"/>
                    <a:ext cx="2000863" cy="276999"/>
                  </a:xfrm>
                  <a:prstGeom prst="rect">
                    <a:avLst/>
                  </a:prstGeom>
                  <a:noFill/>
                </p:spPr>
                <p:txBody>
                  <a:bodyPr wrap="square" rtlCol="0">
                    <a:spAutoFit/>
                  </a:bodyPr>
                  <a:lstStyle/>
                  <a:p>
                    <a:r>
                      <a:rPr lang="zh-CN" altLang="en-US" sz="1200" b="1" dirty="0">
                        <a:solidFill>
                          <a:schemeClr val="accent6"/>
                        </a:solidFill>
                        <a:latin typeface="Arial" pitchFamily="34" charset="0"/>
                        <a:ea typeface="微软雅黑" pitchFamily="34" charset="-122"/>
                      </a:rPr>
                      <a:t>公司投资</a:t>
                    </a:r>
                    <a:endParaRPr lang="en-US" altLang="zh-CN" sz="1200" b="1" dirty="0">
                      <a:solidFill>
                        <a:schemeClr val="accent6"/>
                      </a:solidFill>
                      <a:latin typeface="Arial" pitchFamily="34" charset="0"/>
                      <a:ea typeface="微软雅黑" pitchFamily="34" charset="-122"/>
                    </a:endParaRPr>
                  </a:p>
                </p:txBody>
              </p:sp>
              <p:sp>
                <p:nvSpPr>
                  <p:cNvPr id="28" name="文本框 27"/>
                  <p:cNvSpPr txBox="1"/>
                  <p:nvPr/>
                </p:nvSpPr>
                <p:spPr>
                  <a:xfrm>
                    <a:off x="7704066" y="4185739"/>
                    <a:ext cx="3631110" cy="304763"/>
                  </a:xfrm>
                  <a:prstGeom prst="rect">
                    <a:avLst/>
                  </a:prstGeom>
                  <a:noFill/>
                </p:spPr>
                <p:txBody>
                  <a:bodyPr wrap="square" rtlCol="0">
                    <a:spAutoFit/>
                  </a:bodyPr>
                  <a:lstStyle/>
                  <a:p>
                    <a:pPr lvl="0" defTabSz="913765">
                      <a:lnSpc>
                        <a:spcPct val="150000"/>
                      </a:lnSpc>
                      <a:buSzPct val="25000"/>
                      <a:defRPr/>
                    </a:pPr>
                    <a:r>
                      <a:rPr lang="en-US" altLang="zh-CN" sz="1050" dirty="0">
                        <a:solidFill>
                          <a:schemeClr val="accent6"/>
                        </a:solidFill>
                        <a:latin typeface="Arial" pitchFamily="34" charset="0"/>
                        <a:ea typeface="微软雅黑" pitchFamily="34" charset="-122"/>
                      </a:rPr>
                      <a:t>Corporate investment</a:t>
                    </a:r>
                    <a:endParaRPr lang="en-US" altLang="zh-CN" sz="1050" dirty="0">
                      <a:solidFill>
                        <a:schemeClr val="accent6"/>
                      </a:solidFill>
                      <a:latin typeface="Arial" pitchFamily="34" charset="0"/>
                      <a:ea typeface="微软雅黑" pitchFamily="34" charset="-122"/>
                    </a:endParaRPr>
                  </a:p>
                </p:txBody>
              </p:sp>
            </p:grpSp>
            <p:sp>
              <p:nvSpPr>
                <p:cNvPr id="29" name="文本框 28"/>
                <p:cNvSpPr txBox="1"/>
                <p:nvPr/>
              </p:nvSpPr>
              <p:spPr>
                <a:xfrm>
                  <a:off x="6950124" y="3811446"/>
                  <a:ext cx="897650" cy="769441"/>
                </a:xfrm>
                <a:prstGeom prst="rect">
                  <a:avLst/>
                </a:prstGeom>
                <a:noFill/>
              </p:spPr>
              <p:txBody>
                <a:bodyPr wrap="square" rtlCol="0">
                  <a:spAutoFit/>
                </a:bodyPr>
                <a:lstStyle/>
                <a:p>
                  <a:r>
                    <a:rPr lang="en-US" altLang="zh-CN" sz="4400" b="1" dirty="0">
                      <a:solidFill>
                        <a:schemeClr val="accent6"/>
                      </a:solidFill>
                      <a:latin typeface="Arial" pitchFamily="34" charset="0"/>
                      <a:ea typeface="微软雅黑" pitchFamily="34" charset="-122"/>
                    </a:rPr>
                    <a:t>03</a:t>
                  </a:r>
                  <a:endParaRPr lang="en-US" altLang="zh-CN" sz="4400" b="1" dirty="0">
                    <a:solidFill>
                      <a:schemeClr val="accent6"/>
                    </a:solidFill>
                    <a:latin typeface="Arial" pitchFamily="34" charset="0"/>
                    <a:ea typeface="微软雅黑" pitchFamily="34" charset="-122"/>
                  </a:endParaRPr>
                </a:p>
              </p:txBody>
            </p:sp>
            <p:sp>
              <p:nvSpPr>
                <p:cNvPr id="30" name="圆角矩形 29"/>
                <p:cNvSpPr/>
                <p:nvPr/>
              </p:nvSpPr>
              <p:spPr>
                <a:xfrm rot="5400000">
                  <a:off x="8484712" y="3120790"/>
                  <a:ext cx="1107212" cy="4764612"/>
                </a:xfrm>
                <a:prstGeom prst="roundRect">
                  <a:avLst>
                    <a:gd name="adj" fmla="val 49310"/>
                  </a:avLst>
                </a:prstGeom>
                <a:solidFill>
                  <a:srgbClr val="FFFFFF"/>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sz="2000" b="1"/>
                </a:p>
              </p:txBody>
            </p:sp>
            <p:grpSp>
              <p:nvGrpSpPr>
                <p:cNvPr id="36" name="组合 35"/>
                <p:cNvGrpSpPr/>
                <p:nvPr/>
              </p:nvGrpSpPr>
              <p:grpSpPr>
                <a:xfrm>
                  <a:off x="7704065" y="5245719"/>
                  <a:ext cx="3631111" cy="516598"/>
                  <a:chOff x="7704065" y="5282678"/>
                  <a:chExt cx="3631111" cy="516598"/>
                </a:xfrm>
              </p:grpSpPr>
              <p:sp>
                <p:nvSpPr>
                  <p:cNvPr id="31" name="文本框 30"/>
                  <p:cNvSpPr txBox="1"/>
                  <p:nvPr/>
                </p:nvSpPr>
                <p:spPr>
                  <a:xfrm>
                    <a:off x="7704065" y="5282678"/>
                    <a:ext cx="2000863" cy="276999"/>
                  </a:xfrm>
                  <a:prstGeom prst="rect">
                    <a:avLst/>
                  </a:prstGeom>
                  <a:noFill/>
                </p:spPr>
                <p:txBody>
                  <a:bodyPr wrap="square" rtlCol="0">
                    <a:spAutoFit/>
                  </a:bodyPr>
                  <a:lstStyle/>
                  <a:p>
                    <a:r>
                      <a:rPr lang="zh-CN" altLang="en-US" sz="1200" b="1" dirty="0">
                        <a:solidFill>
                          <a:schemeClr val="accent5"/>
                        </a:solidFill>
                        <a:latin typeface="Arial" pitchFamily="34" charset="0"/>
                        <a:ea typeface="微软雅黑" pitchFamily="34" charset="-122"/>
                      </a:rPr>
                      <a:t>成本精减</a:t>
                    </a:r>
                    <a:endParaRPr lang="zh-CN" altLang="en-US" sz="1200" b="1" dirty="0">
                      <a:solidFill>
                        <a:schemeClr val="accent5"/>
                      </a:solidFill>
                      <a:latin typeface="Arial" pitchFamily="34" charset="0"/>
                      <a:ea typeface="微软雅黑" pitchFamily="34" charset="-122"/>
                    </a:endParaRPr>
                  </a:p>
                </p:txBody>
              </p:sp>
              <p:sp>
                <p:nvSpPr>
                  <p:cNvPr id="32" name="文本框 31"/>
                  <p:cNvSpPr txBox="1"/>
                  <p:nvPr/>
                </p:nvSpPr>
                <p:spPr>
                  <a:xfrm>
                    <a:off x="7704066" y="5492669"/>
                    <a:ext cx="3631110" cy="306607"/>
                  </a:xfrm>
                  <a:prstGeom prst="rect">
                    <a:avLst/>
                  </a:prstGeom>
                  <a:noFill/>
                </p:spPr>
                <p:txBody>
                  <a:bodyPr wrap="square" rtlCol="0">
                    <a:spAutoFit/>
                  </a:bodyPr>
                  <a:lstStyle/>
                  <a:p>
                    <a:pPr lvl="0" defTabSz="913765">
                      <a:lnSpc>
                        <a:spcPct val="150000"/>
                      </a:lnSpc>
                      <a:buSzPct val="25000"/>
                      <a:defRPr/>
                    </a:pPr>
                    <a:r>
                      <a:rPr lang="en-US" altLang="zh-CN" sz="1050" dirty="0">
                        <a:solidFill>
                          <a:schemeClr val="accent5"/>
                        </a:solidFill>
                        <a:latin typeface="Arial" pitchFamily="34" charset="0"/>
                        <a:ea typeface="微软雅黑" pitchFamily="34" charset="-122"/>
                      </a:rPr>
                      <a:t>Cost reduction</a:t>
                    </a:r>
                    <a:endParaRPr lang="en-US" altLang="zh-CN" sz="1050" dirty="0">
                      <a:solidFill>
                        <a:schemeClr val="accent5"/>
                      </a:solidFill>
                      <a:latin typeface="Arial" pitchFamily="34" charset="0"/>
                      <a:ea typeface="微软雅黑" pitchFamily="34" charset="-122"/>
                    </a:endParaRPr>
                  </a:p>
                </p:txBody>
              </p:sp>
            </p:grpSp>
            <p:sp>
              <p:nvSpPr>
                <p:cNvPr id="33" name="文本框 32"/>
                <p:cNvSpPr txBox="1"/>
                <p:nvPr/>
              </p:nvSpPr>
              <p:spPr>
                <a:xfrm>
                  <a:off x="6950124" y="5118376"/>
                  <a:ext cx="897650" cy="769441"/>
                </a:xfrm>
                <a:prstGeom prst="rect">
                  <a:avLst/>
                </a:prstGeom>
                <a:noFill/>
              </p:spPr>
              <p:txBody>
                <a:bodyPr wrap="square" rtlCol="0">
                  <a:spAutoFit/>
                </a:bodyPr>
                <a:lstStyle/>
                <a:p>
                  <a:r>
                    <a:rPr lang="en-US" altLang="zh-CN" sz="4400" b="1" dirty="0">
                      <a:solidFill>
                        <a:schemeClr val="accent5"/>
                      </a:solidFill>
                      <a:latin typeface="Arial" pitchFamily="34" charset="0"/>
                      <a:ea typeface="微软雅黑" pitchFamily="34" charset="-122"/>
                    </a:rPr>
                    <a:t>04</a:t>
                  </a:r>
                  <a:endParaRPr lang="en-US" altLang="zh-CN" sz="4400" b="1" dirty="0">
                    <a:solidFill>
                      <a:schemeClr val="accent5"/>
                    </a:solidFill>
                    <a:latin typeface="Arial" pitchFamily="34" charset="0"/>
                    <a:ea typeface="微软雅黑" pitchFamily="34" charset="-122"/>
                  </a:endParaRPr>
                </a:p>
              </p:txBody>
            </p:sp>
          </p:grpSp>
          <p:sp>
            <p:nvSpPr>
              <p:cNvPr id="34" name="椭圆 33"/>
              <p:cNvSpPr/>
              <p:nvPr/>
            </p:nvSpPr>
            <p:spPr>
              <a:xfrm>
                <a:off x="4992915" y="2285281"/>
                <a:ext cx="479904" cy="489006"/>
              </a:xfrm>
              <a:prstGeom prst="ellipse">
                <a:avLst/>
              </a:prstGeom>
              <a:pattFill prst="pct5">
                <a:fgClr>
                  <a:srgbClr val="E4E6EA"/>
                </a:fgClr>
                <a:bgClr>
                  <a:srgbClr val="ADB5BF"/>
                </a:bgClr>
              </a:patt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337918" y="-112412"/>
            <a:ext cx="8705103" cy="59816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2800" b="1" kern="1200">
                <a:solidFill>
                  <a:schemeClr val="tx1"/>
                </a:solidFill>
                <a:latin typeface="微软雅黑" charset="-122"/>
                <a:ea typeface="微软雅黑" charset="-122"/>
                <a:cs typeface="+mj-cs"/>
              </a:defRPr>
            </a:lvl1pPr>
          </a:lstStyle>
          <a:p>
            <a:r>
              <a:rPr lang="en-US" altLang="zh-CN" sz="2400" b="0" kern="0" dirty="0">
                <a:solidFill>
                  <a:srgbClr val="DAB96E"/>
                </a:solidFill>
                <a:latin typeface="微软雅黑" charset="-122"/>
                <a:ea typeface="微软雅黑" charset="-122"/>
              </a:rPr>
              <a:t>01 Company profile</a:t>
            </a:r>
            <a:endParaRPr lang="zh-CN" altLang="en-US" sz="2400" b="0" kern="0" dirty="0">
              <a:solidFill>
                <a:srgbClr val="DAB96E"/>
              </a:solidFill>
              <a:latin typeface="微软雅黑" charset="-122"/>
              <a:ea typeface="微软雅黑" charset="-122"/>
            </a:endParaRPr>
          </a:p>
        </p:txBody>
      </p:sp>
      <p:sp>
        <p:nvSpPr>
          <p:cNvPr id="4" name="矩形 5"/>
          <p:cNvSpPr>
            <a:spLocks noChangeArrowheads="1"/>
          </p:cNvSpPr>
          <p:nvPr/>
        </p:nvSpPr>
        <p:spPr bwMode="auto">
          <a:xfrm>
            <a:off x="118470" y="736085"/>
            <a:ext cx="9144000" cy="4825616"/>
          </a:xfrm>
          <a:prstGeom prst="rect">
            <a:avLst/>
          </a:prstGeom>
          <a:noFill/>
          <a:ln w="9525">
            <a:noFill/>
            <a:miter lim="800000"/>
          </a:ln>
        </p:spPr>
        <p:txBody>
          <a:bodyPr>
            <a:spAutoFit/>
          </a:bodyPr>
          <a:lstStyle/>
          <a:p>
            <a:pPr lvl="0">
              <a:lnSpc>
                <a:spcPct val="150000"/>
              </a:lnSpc>
              <a:buFont typeface="Arial" pitchFamily="34" charset="0"/>
              <a:buChar char="•"/>
              <a:defRPr/>
            </a:pPr>
            <a:r>
              <a:rPr lang="zh-CN" altLang="en-US" sz="1400" kern="0" dirty="0">
                <a:solidFill>
                  <a:srgbClr val="2F5597"/>
                </a:solidFill>
                <a:latin typeface="微软雅黑" charset="-122"/>
                <a:ea typeface="微软雅黑" charset="-122"/>
              </a:rPr>
              <a:t>申瑞公司成立于</a:t>
            </a:r>
            <a:r>
              <a:rPr lang="en-US" altLang="zh-CN" sz="1400" kern="0" dirty="0">
                <a:solidFill>
                  <a:srgbClr val="2F5597"/>
                </a:solidFill>
                <a:latin typeface="微软雅黑" charset="-122"/>
                <a:ea typeface="微软雅黑" charset="-122"/>
              </a:rPr>
              <a:t>1998</a:t>
            </a:r>
            <a:r>
              <a:rPr lang="zh-CN" altLang="en-US" sz="1400" kern="0" dirty="0">
                <a:solidFill>
                  <a:srgbClr val="2F5597"/>
                </a:solidFill>
                <a:latin typeface="微软雅黑" charset="-122"/>
                <a:ea typeface="微软雅黑" charset="-122"/>
              </a:rPr>
              <a:t>年，现年产值规模</a:t>
            </a:r>
            <a:r>
              <a:rPr lang="en-US" altLang="zh-CN" sz="1400" kern="0" dirty="0">
                <a:solidFill>
                  <a:srgbClr val="2F5597"/>
                </a:solidFill>
                <a:latin typeface="微软雅黑" charset="-122"/>
                <a:ea typeface="微软雅黑" charset="-122"/>
              </a:rPr>
              <a:t>8000</a:t>
            </a:r>
            <a:r>
              <a:rPr lang="zh-CN" altLang="en-US" sz="1400" kern="0" dirty="0">
                <a:solidFill>
                  <a:srgbClr val="2F5597"/>
                </a:solidFill>
                <a:latin typeface="微软雅黑" charset="-122"/>
                <a:ea typeface="微软雅黑" charset="-122"/>
              </a:rPr>
              <a:t>余万元；</a:t>
            </a:r>
            <a:endParaRPr lang="en-US" altLang="zh-CN" sz="1400" kern="0" dirty="0">
              <a:solidFill>
                <a:srgbClr val="2F5597"/>
              </a:solidFill>
              <a:latin typeface="微软雅黑" charset="-122"/>
              <a:ea typeface="微软雅黑" charset="-122"/>
            </a:endParaRPr>
          </a:p>
          <a:p>
            <a:pPr lvl="0">
              <a:lnSpc>
                <a:spcPct val="150000"/>
              </a:lnSpc>
              <a:defRPr/>
            </a:pPr>
            <a:r>
              <a:rPr lang="en-US" altLang="zh-CN" sz="1050" kern="0" dirty="0">
                <a:solidFill>
                  <a:srgbClr val="00B0F0"/>
                </a:solidFill>
                <a:latin typeface="微软雅黑" charset="-122"/>
                <a:ea typeface="微软雅黑" charset="-122"/>
              </a:rPr>
              <a:t>Sunrise Company was established in 1998 with an annual output value of over 80 million yuan;</a:t>
            </a:r>
            <a:endParaRPr lang="en-US" altLang="zh-CN" sz="1050" kern="0" dirty="0">
              <a:solidFill>
                <a:srgbClr val="00B0F0"/>
              </a:solidFill>
              <a:latin typeface="微软雅黑" charset="-122"/>
              <a:ea typeface="微软雅黑" charset="-122"/>
            </a:endParaRPr>
          </a:p>
          <a:p>
            <a:pPr lvl="0">
              <a:lnSpc>
                <a:spcPct val="150000"/>
              </a:lnSpc>
              <a:buFont typeface="Arial" pitchFamily="34" charset="0"/>
              <a:buChar char="•"/>
              <a:defRPr/>
            </a:pPr>
            <a:r>
              <a:rPr lang="zh-CN" altLang="en-US" sz="1400" kern="0" dirty="0">
                <a:solidFill>
                  <a:srgbClr val="2F5597"/>
                </a:solidFill>
                <a:latin typeface="微软雅黑" charset="-122"/>
                <a:ea typeface="微软雅黑" charset="-122"/>
              </a:rPr>
              <a:t>现有建成厂区总占地</a:t>
            </a:r>
            <a:r>
              <a:rPr lang="en-US" altLang="zh-CN" sz="1400" kern="0" dirty="0">
                <a:solidFill>
                  <a:srgbClr val="2F5597"/>
                </a:solidFill>
                <a:latin typeface="微软雅黑" charset="-122"/>
                <a:ea typeface="微软雅黑" charset="-122"/>
              </a:rPr>
              <a:t>20000</a:t>
            </a:r>
            <a:r>
              <a:rPr lang="zh-CN" altLang="en-US" sz="1400" kern="0" dirty="0">
                <a:solidFill>
                  <a:srgbClr val="2F5597"/>
                </a:solidFill>
                <a:latin typeface="微软雅黑" charset="-122"/>
                <a:ea typeface="微软雅黑" charset="-122"/>
              </a:rPr>
              <a:t>㎡，设备</a:t>
            </a:r>
            <a:r>
              <a:rPr lang="en-US" altLang="zh-CN" sz="1400" kern="0" dirty="0">
                <a:solidFill>
                  <a:srgbClr val="2F5597"/>
                </a:solidFill>
                <a:latin typeface="微软雅黑" charset="-122"/>
                <a:ea typeface="微软雅黑" charset="-122"/>
              </a:rPr>
              <a:t>100</a:t>
            </a:r>
            <a:r>
              <a:rPr lang="zh-CN" altLang="en-US" sz="1400" kern="0" dirty="0">
                <a:solidFill>
                  <a:srgbClr val="2F5597"/>
                </a:solidFill>
                <a:latin typeface="微软雅黑" charset="-122"/>
                <a:ea typeface="微软雅黑" charset="-122"/>
              </a:rPr>
              <a:t>余台套；</a:t>
            </a:r>
            <a:endParaRPr lang="en-US" altLang="zh-CN" sz="1400" kern="0" dirty="0">
              <a:solidFill>
                <a:srgbClr val="2F5597"/>
              </a:solidFill>
              <a:latin typeface="微软雅黑" charset="-122"/>
              <a:ea typeface="微软雅黑" charset="-122"/>
            </a:endParaRPr>
          </a:p>
          <a:p>
            <a:pPr lvl="0">
              <a:lnSpc>
                <a:spcPct val="150000"/>
              </a:lnSpc>
              <a:defRPr/>
            </a:pPr>
            <a:r>
              <a:rPr lang="en-US" altLang="zh-CN" sz="1400" b="0" i="0" dirty="0">
                <a:solidFill>
                  <a:srgbClr val="00B0F0"/>
                </a:solidFill>
                <a:effectLst/>
                <a:latin typeface="PingFang SC"/>
              </a:rPr>
              <a:t>The current factory encompasses a total area of 20000 square </a:t>
            </a:r>
            <a:endParaRPr lang="en-US" altLang="zh-CN" sz="1400" b="0" i="0" dirty="0">
              <a:solidFill>
                <a:srgbClr val="00B0F0"/>
              </a:solidFill>
              <a:effectLst/>
              <a:latin typeface="PingFang SC"/>
            </a:endParaRPr>
          </a:p>
          <a:p>
            <a:pPr lvl="0">
              <a:lnSpc>
                <a:spcPct val="150000"/>
              </a:lnSpc>
              <a:defRPr/>
            </a:pPr>
            <a:r>
              <a:rPr lang="en-US" altLang="zh-CN" sz="1400" b="0" i="0" dirty="0">
                <a:solidFill>
                  <a:srgbClr val="00B0F0"/>
                </a:solidFill>
                <a:effectLst/>
                <a:latin typeface="PingFang SC"/>
              </a:rPr>
              <a:t>meters and is equipped with over 100 units of machinery.</a:t>
            </a:r>
            <a:endParaRPr lang="en-US" altLang="zh-CN" sz="1400" kern="0" dirty="0">
              <a:solidFill>
                <a:srgbClr val="00B0F0"/>
              </a:solidFill>
              <a:latin typeface="微软雅黑" charset="-122"/>
              <a:ea typeface="微软雅黑" charset="-122"/>
            </a:endParaRPr>
          </a:p>
          <a:p>
            <a:pPr lvl="0">
              <a:lnSpc>
                <a:spcPct val="150000"/>
              </a:lnSpc>
              <a:buFont typeface="Arial" pitchFamily="34" charset="0"/>
              <a:buChar char="•"/>
              <a:defRPr/>
            </a:pPr>
            <a:r>
              <a:rPr lang="zh-CN" altLang="en-US" sz="1400" kern="0" dirty="0">
                <a:solidFill>
                  <a:srgbClr val="2F5597"/>
                </a:solidFill>
                <a:latin typeface="微软雅黑" charset="-122"/>
                <a:ea typeface="微软雅黑" charset="-122"/>
              </a:rPr>
              <a:t>现运营北京、河北两个工厂；</a:t>
            </a:r>
            <a:endParaRPr lang="en-US" altLang="zh-CN" sz="1400" kern="0" dirty="0">
              <a:solidFill>
                <a:srgbClr val="2F5597"/>
              </a:solidFill>
              <a:latin typeface="微软雅黑" charset="-122"/>
              <a:ea typeface="微软雅黑" charset="-122"/>
            </a:endParaRPr>
          </a:p>
          <a:p>
            <a:pPr lvl="0">
              <a:lnSpc>
                <a:spcPct val="150000"/>
              </a:lnSpc>
              <a:defRPr/>
            </a:pPr>
            <a:r>
              <a:rPr lang="en-US" altLang="zh-CN" sz="1400" b="0" i="0" dirty="0">
                <a:solidFill>
                  <a:srgbClr val="00B0F0"/>
                </a:solidFill>
                <a:effectLst/>
                <a:latin typeface="PingFang SC"/>
              </a:rPr>
              <a:t>The company presently operates two manufacturing facilities in</a:t>
            </a:r>
            <a:endParaRPr lang="en-US" altLang="zh-CN" sz="1400" b="0" i="0" dirty="0">
              <a:solidFill>
                <a:srgbClr val="00B0F0"/>
              </a:solidFill>
              <a:effectLst/>
              <a:latin typeface="PingFang SC"/>
            </a:endParaRPr>
          </a:p>
          <a:p>
            <a:pPr lvl="0">
              <a:lnSpc>
                <a:spcPct val="150000"/>
              </a:lnSpc>
              <a:defRPr/>
            </a:pPr>
            <a:r>
              <a:rPr lang="en-US" altLang="zh-CN" sz="1400" b="0" i="0" dirty="0">
                <a:solidFill>
                  <a:srgbClr val="00B0F0"/>
                </a:solidFill>
                <a:effectLst/>
                <a:latin typeface="PingFang SC"/>
              </a:rPr>
              <a:t> Beijing and Hebei.</a:t>
            </a:r>
            <a:endParaRPr lang="en-US" altLang="zh-CN" sz="1400" kern="0" dirty="0">
              <a:solidFill>
                <a:srgbClr val="00B0F0"/>
              </a:solidFill>
              <a:latin typeface="微软雅黑" charset="-122"/>
              <a:ea typeface="微软雅黑" charset="-122"/>
            </a:endParaRPr>
          </a:p>
          <a:p>
            <a:pPr lvl="0">
              <a:lnSpc>
                <a:spcPct val="150000"/>
              </a:lnSpc>
              <a:buFont typeface="Arial" pitchFamily="34" charset="0"/>
              <a:buChar char="•"/>
              <a:defRPr/>
            </a:pPr>
            <a:r>
              <a:rPr lang="zh-CN" altLang="en-US" sz="1400" kern="0" dirty="0">
                <a:solidFill>
                  <a:srgbClr val="2F5597"/>
                </a:solidFill>
                <a:latin typeface="微软雅黑" charset="-122"/>
                <a:ea typeface="微软雅黑" charset="-122"/>
              </a:rPr>
              <a:t>以京津冀地区客户为重点，辐射华北、东北市场；</a:t>
            </a:r>
            <a:endParaRPr lang="en-US" altLang="zh-CN" sz="1400" kern="0" dirty="0">
              <a:solidFill>
                <a:srgbClr val="2F5597"/>
              </a:solidFill>
              <a:latin typeface="微软雅黑" charset="-122"/>
              <a:ea typeface="微软雅黑" charset="-122"/>
            </a:endParaRPr>
          </a:p>
          <a:p>
            <a:pPr lvl="0">
              <a:lnSpc>
                <a:spcPct val="150000"/>
              </a:lnSpc>
              <a:defRPr/>
            </a:pPr>
            <a:r>
              <a:rPr lang="en-US" altLang="zh-CN" sz="1400" b="0" i="0" dirty="0">
                <a:solidFill>
                  <a:srgbClr val="00B0F0"/>
                </a:solidFill>
                <a:effectLst/>
                <a:latin typeface="PingFang SC"/>
              </a:rPr>
              <a:t>Target customers in the Beijing-Tianjin-Hebei region, and extend </a:t>
            </a:r>
            <a:endParaRPr lang="en-US" altLang="zh-CN" sz="1400" b="0" i="0" dirty="0">
              <a:solidFill>
                <a:srgbClr val="00B0F0"/>
              </a:solidFill>
              <a:effectLst/>
              <a:latin typeface="PingFang SC"/>
            </a:endParaRPr>
          </a:p>
          <a:p>
            <a:pPr lvl="0">
              <a:lnSpc>
                <a:spcPct val="150000"/>
              </a:lnSpc>
              <a:defRPr/>
            </a:pPr>
            <a:r>
              <a:rPr lang="en-US" altLang="zh-CN" sz="1400" b="0" i="0" dirty="0">
                <a:solidFill>
                  <a:srgbClr val="00B0F0"/>
                </a:solidFill>
                <a:effectLst/>
                <a:latin typeface="PingFang SC"/>
              </a:rPr>
              <a:t>our reach to the Northern and Northeastern markets</a:t>
            </a:r>
            <a:endParaRPr lang="en-US" altLang="zh-CN" sz="1400" kern="0" dirty="0">
              <a:solidFill>
                <a:srgbClr val="00B0F0"/>
              </a:solidFill>
              <a:latin typeface="微软雅黑" charset="-122"/>
              <a:ea typeface="微软雅黑" charset="-122"/>
            </a:endParaRPr>
          </a:p>
          <a:p>
            <a:pPr lvl="0">
              <a:lnSpc>
                <a:spcPct val="150000"/>
              </a:lnSpc>
              <a:buFont typeface="Arial" pitchFamily="34" charset="0"/>
              <a:buChar char="•"/>
              <a:defRPr/>
            </a:pPr>
            <a:r>
              <a:rPr lang="zh-CN" altLang="en-US" sz="1400" kern="0" dirty="0">
                <a:solidFill>
                  <a:srgbClr val="2F5597"/>
                </a:solidFill>
                <a:latin typeface="微软雅黑" charset="-122"/>
                <a:ea typeface="微软雅黑" charset="-122"/>
              </a:rPr>
              <a:t>公司有员工</a:t>
            </a:r>
            <a:r>
              <a:rPr lang="en-US" altLang="zh-CN" sz="1400" kern="0" dirty="0">
                <a:solidFill>
                  <a:srgbClr val="2F5597"/>
                </a:solidFill>
                <a:latin typeface="微软雅黑" charset="-122"/>
                <a:ea typeface="微软雅黑" charset="-122"/>
              </a:rPr>
              <a:t>90</a:t>
            </a:r>
            <a:r>
              <a:rPr lang="zh-CN" altLang="en-US" sz="1400" kern="0" dirty="0">
                <a:solidFill>
                  <a:srgbClr val="2F5597"/>
                </a:solidFill>
                <a:latin typeface="微软雅黑" charset="-122"/>
                <a:ea typeface="微软雅黑" charset="-122"/>
              </a:rPr>
              <a:t>人，其中北京工厂</a:t>
            </a:r>
            <a:r>
              <a:rPr lang="en-US" altLang="zh-CN" sz="1400" kern="0" dirty="0">
                <a:solidFill>
                  <a:srgbClr val="2F5597"/>
                </a:solidFill>
                <a:latin typeface="微软雅黑" charset="-122"/>
                <a:ea typeface="微软雅黑" charset="-122"/>
              </a:rPr>
              <a:t>40</a:t>
            </a:r>
            <a:r>
              <a:rPr lang="zh-CN" altLang="en-US" sz="1400" kern="0" dirty="0">
                <a:solidFill>
                  <a:srgbClr val="2F5597"/>
                </a:solidFill>
                <a:latin typeface="微软雅黑" charset="-122"/>
                <a:ea typeface="微软雅黑" charset="-122"/>
              </a:rPr>
              <a:t>人，河北工厂</a:t>
            </a:r>
            <a:endParaRPr lang="en-US" altLang="zh-CN" sz="1400" kern="0" dirty="0">
              <a:solidFill>
                <a:srgbClr val="2F5597"/>
              </a:solidFill>
              <a:latin typeface="微软雅黑" charset="-122"/>
              <a:ea typeface="微软雅黑" charset="-122"/>
            </a:endParaRPr>
          </a:p>
          <a:p>
            <a:pPr lvl="0">
              <a:lnSpc>
                <a:spcPct val="150000"/>
              </a:lnSpc>
              <a:defRPr/>
            </a:pPr>
            <a:r>
              <a:rPr lang="en-US" altLang="zh-CN" sz="1400" kern="0" dirty="0">
                <a:solidFill>
                  <a:srgbClr val="2F5597"/>
                </a:solidFill>
                <a:latin typeface="微软雅黑" charset="-122"/>
                <a:ea typeface="微软雅黑" charset="-122"/>
              </a:rPr>
              <a:t>80</a:t>
            </a:r>
            <a:r>
              <a:rPr lang="zh-CN" altLang="en-US" sz="1400" kern="0" dirty="0">
                <a:solidFill>
                  <a:srgbClr val="2F5597"/>
                </a:solidFill>
                <a:latin typeface="微软雅黑" charset="-122"/>
                <a:ea typeface="微软雅黑" charset="-122"/>
              </a:rPr>
              <a:t>人。</a:t>
            </a:r>
            <a:endParaRPr lang="en-US" altLang="zh-CN" sz="1400" kern="0" dirty="0">
              <a:solidFill>
                <a:srgbClr val="2F5597"/>
              </a:solidFill>
              <a:latin typeface="微软雅黑" charset="-122"/>
              <a:ea typeface="微软雅黑" charset="-122"/>
            </a:endParaRPr>
          </a:p>
          <a:p>
            <a:pPr>
              <a:lnSpc>
                <a:spcPct val="150000"/>
              </a:lnSpc>
              <a:defRPr/>
            </a:pPr>
            <a:r>
              <a:rPr lang="en-US" altLang="zh-CN" sz="1400" dirty="0">
                <a:solidFill>
                  <a:srgbClr val="00B0F0"/>
                </a:solidFill>
                <a:latin typeface="PingFang SC"/>
              </a:rPr>
              <a:t>Sunrise company has 90 employees, including 40 people in</a:t>
            </a:r>
            <a:endParaRPr lang="en-US" altLang="zh-CN" sz="1400" dirty="0">
              <a:solidFill>
                <a:srgbClr val="00B0F0"/>
              </a:solidFill>
              <a:latin typeface="PingFang SC"/>
            </a:endParaRPr>
          </a:p>
          <a:p>
            <a:pPr>
              <a:lnSpc>
                <a:spcPct val="150000"/>
              </a:lnSpc>
              <a:defRPr/>
            </a:pPr>
            <a:r>
              <a:rPr lang="en-US" altLang="zh-CN" sz="1400" dirty="0">
                <a:solidFill>
                  <a:srgbClr val="00B0F0"/>
                </a:solidFill>
                <a:latin typeface="PingFang SC"/>
              </a:rPr>
              <a:t> Beijing factory and HEBEI factory Eighty people.</a:t>
            </a:r>
            <a:endParaRPr lang="en-US" altLang="zh-CN" sz="1400" dirty="0">
              <a:solidFill>
                <a:srgbClr val="00B0F0"/>
              </a:solidFill>
              <a:latin typeface="PingFang SC"/>
            </a:endParaRPr>
          </a:p>
        </p:txBody>
      </p:sp>
      <p:grpSp>
        <p:nvGrpSpPr>
          <p:cNvPr id="5" name="组合 4"/>
          <p:cNvGrpSpPr/>
          <p:nvPr/>
        </p:nvGrpSpPr>
        <p:grpSpPr>
          <a:xfrm>
            <a:off x="615660" y="611520"/>
            <a:ext cx="11495091" cy="6192897"/>
            <a:chOff x="900834" y="220437"/>
            <a:chExt cx="11495091" cy="6349131"/>
          </a:xfrm>
        </p:grpSpPr>
        <p:grpSp>
          <p:nvGrpSpPr>
            <p:cNvPr id="6" name="组合 5"/>
            <p:cNvGrpSpPr/>
            <p:nvPr/>
          </p:nvGrpSpPr>
          <p:grpSpPr>
            <a:xfrm>
              <a:off x="4658611" y="1651273"/>
              <a:ext cx="3860799" cy="4918295"/>
              <a:chOff x="696687" y="1290795"/>
              <a:chExt cx="3860799" cy="4918295"/>
            </a:xfrm>
          </p:grpSpPr>
          <p:grpSp>
            <p:nvGrpSpPr>
              <p:cNvPr id="20" name="组合 19"/>
              <p:cNvGrpSpPr>
                <a:grpSpLocks noChangeAspect="1"/>
              </p:cNvGrpSpPr>
              <p:nvPr/>
            </p:nvGrpSpPr>
            <p:grpSpPr>
              <a:xfrm>
                <a:off x="696687" y="1290795"/>
                <a:ext cx="3860799" cy="4918295"/>
                <a:chOff x="1045029" y="4735845"/>
                <a:chExt cx="3164114" cy="4030784"/>
              </a:xfrm>
            </p:grpSpPr>
            <p:sp>
              <p:nvSpPr>
                <p:cNvPr id="22" name="天津"/>
                <p:cNvSpPr>
                  <a:spLocks noChangeAspect="1"/>
                </p:cNvSpPr>
                <p:nvPr/>
              </p:nvSpPr>
              <p:spPr bwMode="auto">
                <a:xfrm>
                  <a:off x="2606040" y="6240780"/>
                  <a:ext cx="922019" cy="964718"/>
                </a:xfrm>
                <a:custGeom>
                  <a:avLst/>
                  <a:gdLst>
                    <a:gd name="T0" fmla="*/ 139 w 430"/>
                    <a:gd name="T1" fmla="*/ 49 h 726"/>
                    <a:gd name="T2" fmla="*/ 152 w 430"/>
                    <a:gd name="T3" fmla="*/ 42 h 726"/>
                    <a:gd name="T4" fmla="*/ 171 w 430"/>
                    <a:gd name="T5" fmla="*/ 25 h 726"/>
                    <a:gd name="T6" fmla="*/ 178 w 430"/>
                    <a:gd name="T7" fmla="*/ 4 h 726"/>
                    <a:gd name="T8" fmla="*/ 237 w 430"/>
                    <a:gd name="T9" fmla="*/ 3 h 726"/>
                    <a:gd name="T10" fmla="*/ 253 w 430"/>
                    <a:gd name="T11" fmla="*/ 22 h 726"/>
                    <a:gd name="T12" fmla="*/ 294 w 430"/>
                    <a:gd name="T13" fmla="*/ 62 h 726"/>
                    <a:gd name="T14" fmla="*/ 294 w 430"/>
                    <a:gd name="T15" fmla="*/ 89 h 726"/>
                    <a:gd name="T16" fmla="*/ 271 w 430"/>
                    <a:gd name="T17" fmla="*/ 98 h 726"/>
                    <a:gd name="T18" fmla="*/ 231 w 430"/>
                    <a:gd name="T19" fmla="*/ 110 h 726"/>
                    <a:gd name="T20" fmla="*/ 227 w 430"/>
                    <a:gd name="T21" fmla="*/ 152 h 726"/>
                    <a:gd name="T22" fmla="*/ 266 w 430"/>
                    <a:gd name="T23" fmla="*/ 212 h 726"/>
                    <a:gd name="T24" fmla="*/ 286 w 430"/>
                    <a:gd name="T25" fmla="*/ 245 h 726"/>
                    <a:gd name="T26" fmla="*/ 297 w 430"/>
                    <a:gd name="T27" fmla="*/ 281 h 726"/>
                    <a:gd name="T28" fmla="*/ 313 w 430"/>
                    <a:gd name="T29" fmla="*/ 284 h 726"/>
                    <a:gd name="T30" fmla="*/ 357 w 430"/>
                    <a:gd name="T31" fmla="*/ 268 h 726"/>
                    <a:gd name="T32" fmla="*/ 378 w 430"/>
                    <a:gd name="T33" fmla="*/ 276 h 726"/>
                    <a:gd name="T34" fmla="*/ 367 w 430"/>
                    <a:gd name="T35" fmla="*/ 321 h 726"/>
                    <a:gd name="T36" fmla="*/ 378 w 430"/>
                    <a:gd name="T37" fmla="*/ 333 h 726"/>
                    <a:gd name="T38" fmla="*/ 417 w 430"/>
                    <a:gd name="T39" fmla="*/ 356 h 726"/>
                    <a:gd name="T40" fmla="*/ 429 w 430"/>
                    <a:gd name="T41" fmla="*/ 403 h 726"/>
                    <a:gd name="T42" fmla="*/ 396 w 430"/>
                    <a:gd name="T43" fmla="*/ 431 h 726"/>
                    <a:gd name="T44" fmla="*/ 348 w 430"/>
                    <a:gd name="T45" fmla="*/ 460 h 726"/>
                    <a:gd name="T46" fmla="*/ 335 w 430"/>
                    <a:gd name="T47" fmla="*/ 503 h 726"/>
                    <a:gd name="T48" fmla="*/ 324 w 430"/>
                    <a:gd name="T49" fmla="*/ 557 h 726"/>
                    <a:gd name="T50" fmla="*/ 287 w 430"/>
                    <a:gd name="T51" fmla="*/ 630 h 726"/>
                    <a:gd name="T52" fmla="*/ 279 w 430"/>
                    <a:gd name="T53" fmla="*/ 693 h 726"/>
                    <a:gd name="T54" fmla="*/ 223 w 430"/>
                    <a:gd name="T55" fmla="*/ 716 h 726"/>
                    <a:gd name="T56" fmla="*/ 192 w 430"/>
                    <a:gd name="T57" fmla="*/ 723 h 726"/>
                    <a:gd name="T58" fmla="*/ 182 w 430"/>
                    <a:gd name="T59" fmla="*/ 711 h 726"/>
                    <a:gd name="T60" fmla="*/ 153 w 430"/>
                    <a:gd name="T61" fmla="*/ 715 h 726"/>
                    <a:gd name="T62" fmla="*/ 133 w 430"/>
                    <a:gd name="T63" fmla="*/ 726 h 726"/>
                    <a:gd name="T64" fmla="*/ 116 w 430"/>
                    <a:gd name="T65" fmla="*/ 681 h 726"/>
                    <a:gd name="T66" fmla="*/ 95 w 430"/>
                    <a:gd name="T67" fmla="*/ 674 h 726"/>
                    <a:gd name="T68" fmla="*/ 32 w 430"/>
                    <a:gd name="T69" fmla="*/ 672 h 726"/>
                    <a:gd name="T70" fmla="*/ 8 w 430"/>
                    <a:gd name="T71" fmla="*/ 635 h 726"/>
                    <a:gd name="T72" fmla="*/ 3 w 430"/>
                    <a:gd name="T73" fmla="*/ 578 h 726"/>
                    <a:gd name="T74" fmla="*/ 1 w 430"/>
                    <a:gd name="T75" fmla="*/ 536 h 726"/>
                    <a:gd name="T76" fmla="*/ 31 w 430"/>
                    <a:gd name="T77" fmla="*/ 532 h 726"/>
                    <a:gd name="T78" fmla="*/ 45 w 430"/>
                    <a:gd name="T79" fmla="*/ 518 h 726"/>
                    <a:gd name="T80" fmla="*/ 33 w 430"/>
                    <a:gd name="T81" fmla="*/ 431 h 726"/>
                    <a:gd name="T82" fmla="*/ 16 w 430"/>
                    <a:gd name="T83" fmla="*/ 290 h 726"/>
                    <a:gd name="T84" fmla="*/ 22 w 430"/>
                    <a:gd name="T85" fmla="*/ 275 h 726"/>
                    <a:gd name="T86" fmla="*/ 29 w 430"/>
                    <a:gd name="T87" fmla="*/ 259 h 726"/>
                    <a:gd name="T88" fmla="*/ 51 w 430"/>
                    <a:gd name="T89" fmla="*/ 271 h 726"/>
                    <a:gd name="T90" fmla="*/ 64 w 430"/>
                    <a:gd name="T91" fmla="*/ 280 h 726"/>
                    <a:gd name="T92" fmla="*/ 108 w 430"/>
                    <a:gd name="T93" fmla="*/ 270 h 726"/>
                    <a:gd name="T94" fmla="*/ 126 w 430"/>
                    <a:gd name="T95" fmla="*/ 252 h 726"/>
                    <a:gd name="T96" fmla="*/ 128 w 430"/>
                    <a:gd name="T97" fmla="*/ 200 h 726"/>
                    <a:gd name="T98" fmla="*/ 129 w 430"/>
                    <a:gd name="T99" fmla="*/ 174 h 726"/>
                    <a:gd name="T100" fmla="*/ 141 w 430"/>
                    <a:gd name="T101" fmla="*/ 165 h 726"/>
                    <a:gd name="T102" fmla="*/ 114 w 430"/>
                    <a:gd name="T103" fmla="*/ 146 h 726"/>
                    <a:gd name="T104" fmla="*/ 110 w 430"/>
                    <a:gd name="T105" fmla="*/ 131 h 726"/>
                    <a:gd name="T106" fmla="*/ 122 w 430"/>
                    <a:gd name="T107" fmla="*/ 85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0" h="726">
                      <a:moveTo>
                        <a:pt x="119" y="67"/>
                      </a:moveTo>
                      <a:lnTo>
                        <a:pt x="126" y="63"/>
                      </a:lnTo>
                      <a:lnTo>
                        <a:pt x="132" y="60"/>
                      </a:lnTo>
                      <a:lnTo>
                        <a:pt x="136" y="55"/>
                      </a:lnTo>
                      <a:lnTo>
                        <a:pt x="139" y="49"/>
                      </a:lnTo>
                      <a:lnTo>
                        <a:pt x="141" y="47"/>
                      </a:lnTo>
                      <a:lnTo>
                        <a:pt x="142" y="44"/>
                      </a:lnTo>
                      <a:lnTo>
                        <a:pt x="145" y="43"/>
                      </a:lnTo>
                      <a:lnTo>
                        <a:pt x="148" y="43"/>
                      </a:lnTo>
                      <a:lnTo>
                        <a:pt x="152" y="42"/>
                      </a:lnTo>
                      <a:lnTo>
                        <a:pt x="155" y="41"/>
                      </a:lnTo>
                      <a:lnTo>
                        <a:pt x="160" y="38"/>
                      </a:lnTo>
                      <a:lnTo>
                        <a:pt x="165" y="35"/>
                      </a:lnTo>
                      <a:lnTo>
                        <a:pt x="168" y="30"/>
                      </a:lnTo>
                      <a:lnTo>
                        <a:pt x="171" y="25"/>
                      </a:lnTo>
                      <a:lnTo>
                        <a:pt x="171" y="20"/>
                      </a:lnTo>
                      <a:lnTo>
                        <a:pt x="172" y="15"/>
                      </a:lnTo>
                      <a:lnTo>
                        <a:pt x="172" y="10"/>
                      </a:lnTo>
                      <a:lnTo>
                        <a:pt x="174" y="6"/>
                      </a:lnTo>
                      <a:lnTo>
                        <a:pt x="178" y="4"/>
                      </a:lnTo>
                      <a:lnTo>
                        <a:pt x="184" y="3"/>
                      </a:lnTo>
                      <a:lnTo>
                        <a:pt x="201" y="1"/>
                      </a:lnTo>
                      <a:lnTo>
                        <a:pt x="221" y="0"/>
                      </a:lnTo>
                      <a:lnTo>
                        <a:pt x="230" y="0"/>
                      </a:lnTo>
                      <a:lnTo>
                        <a:pt x="237" y="3"/>
                      </a:lnTo>
                      <a:lnTo>
                        <a:pt x="241" y="4"/>
                      </a:lnTo>
                      <a:lnTo>
                        <a:pt x="245" y="6"/>
                      </a:lnTo>
                      <a:lnTo>
                        <a:pt x="247" y="10"/>
                      </a:lnTo>
                      <a:lnTo>
                        <a:pt x="249" y="13"/>
                      </a:lnTo>
                      <a:lnTo>
                        <a:pt x="253" y="22"/>
                      </a:lnTo>
                      <a:lnTo>
                        <a:pt x="258" y="29"/>
                      </a:lnTo>
                      <a:lnTo>
                        <a:pt x="264" y="36"/>
                      </a:lnTo>
                      <a:lnTo>
                        <a:pt x="271" y="43"/>
                      </a:lnTo>
                      <a:lnTo>
                        <a:pt x="284" y="54"/>
                      </a:lnTo>
                      <a:lnTo>
                        <a:pt x="294" y="62"/>
                      </a:lnTo>
                      <a:lnTo>
                        <a:pt x="298" y="67"/>
                      </a:lnTo>
                      <a:lnTo>
                        <a:pt x="300" y="72"/>
                      </a:lnTo>
                      <a:lnTo>
                        <a:pt x="300" y="78"/>
                      </a:lnTo>
                      <a:lnTo>
                        <a:pt x="298" y="83"/>
                      </a:lnTo>
                      <a:lnTo>
                        <a:pt x="294" y="89"/>
                      </a:lnTo>
                      <a:lnTo>
                        <a:pt x="289" y="94"/>
                      </a:lnTo>
                      <a:lnTo>
                        <a:pt x="285" y="95"/>
                      </a:lnTo>
                      <a:lnTo>
                        <a:pt x="281" y="97"/>
                      </a:lnTo>
                      <a:lnTo>
                        <a:pt x="277" y="98"/>
                      </a:lnTo>
                      <a:lnTo>
                        <a:pt x="271" y="98"/>
                      </a:lnTo>
                      <a:lnTo>
                        <a:pt x="261" y="98"/>
                      </a:lnTo>
                      <a:lnTo>
                        <a:pt x="252" y="99"/>
                      </a:lnTo>
                      <a:lnTo>
                        <a:pt x="243" y="101"/>
                      </a:lnTo>
                      <a:lnTo>
                        <a:pt x="236" y="105"/>
                      </a:lnTo>
                      <a:lnTo>
                        <a:pt x="231" y="110"/>
                      </a:lnTo>
                      <a:lnTo>
                        <a:pt x="227" y="116"/>
                      </a:lnTo>
                      <a:lnTo>
                        <a:pt x="224" y="124"/>
                      </a:lnTo>
                      <a:lnTo>
                        <a:pt x="224" y="133"/>
                      </a:lnTo>
                      <a:lnTo>
                        <a:pt x="224" y="143"/>
                      </a:lnTo>
                      <a:lnTo>
                        <a:pt x="227" y="152"/>
                      </a:lnTo>
                      <a:lnTo>
                        <a:pt x="230" y="161"/>
                      </a:lnTo>
                      <a:lnTo>
                        <a:pt x="235" y="169"/>
                      </a:lnTo>
                      <a:lnTo>
                        <a:pt x="246" y="183"/>
                      </a:lnTo>
                      <a:lnTo>
                        <a:pt x="255" y="198"/>
                      </a:lnTo>
                      <a:lnTo>
                        <a:pt x="266" y="212"/>
                      </a:lnTo>
                      <a:lnTo>
                        <a:pt x="274" y="223"/>
                      </a:lnTo>
                      <a:lnTo>
                        <a:pt x="279" y="227"/>
                      </a:lnTo>
                      <a:lnTo>
                        <a:pt x="283" y="233"/>
                      </a:lnTo>
                      <a:lnTo>
                        <a:pt x="285" y="239"/>
                      </a:lnTo>
                      <a:lnTo>
                        <a:pt x="286" y="245"/>
                      </a:lnTo>
                      <a:lnTo>
                        <a:pt x="287" y="258"/>
                      </a:lnTo>
                      <a:lnTo>
                        <a:pt x="290" y="269"/>
                      </a:lnTo>
                      <a:lnTo>
                        <a:pt x="291" y="274"/>
                      </a:lnTo>
                      <a:lnTo>
                        <a:pt x="293" y="277"/>
                      </a:lnTo>
                      <a:lnTo>
                        <a:pt x="297" y="281"/>
                      </a:lnTo>
                      <a:lnTo>
                        <a:pt x="302" y="284"/>
                      </a:lnTo>
                      <a:lnTo>
                        <a:pt x="304" y="286"/>
                      </a:lnTo>
                      <a:lnTo>
                        <a:pt x="306" y="286"/>
                      </a:lnTo>
                      <a:lnTo>
                        <a:pt x="310" y="286"/>
                      </a:lnTo>
                      <a:lnTo>
                        <a:pt x="313" y="284"/>
                      </a:lnTo>
                      <a:lnTo>
                        <a:pt x="321" y="281"/>
                      </a:lnTo>
                      <a:lnTo>
                        <a:pt x="330" y="277"/>
                      </a:lnTo>
                      <a:lnTo>
                        <a:pt x="338" y="274"/>
                      </a:lnTo>
                      <a:lnTo>
                        <a:pt x="348" y="270"/>
                      </a:lnTo>
                      <a:lnTo>
                        <a:pt x="357" y="268"/>
                      </a:lnTo>
                      <a:lnTo>
                        <a:pt x="367" y="266"/>
                      </a:lnTo>
                      <a:lnTo>
                        <a:pt x="372" y="268"/>
                      </a:lnTo>
                      <a:lnTo>
                        <a:pt x="374" y="270"/>
                      </a:lnTo>
                      <a:lnTo>
                        <a:pt x="376" y="272"/>
                      </a:lnTo>
                      <a:lnTo>
                        <a:pt x="378" y="276"/>
                      </a:lnTo>
                      <a:lnTo>
                        <a:pt x="378" y="284"/>
                      </a:lnTo>
                      <a:lnTo>
                        <a:pt x="375" y="293"/>
                      </a:lnTo>
                      <a:lnTo>
                        <a:pt x="372" y="303"/>
                      </a:lnTo>
                      <a:lnTo>
                        <a:pt x="369" y="313"/>
                      </a:lnTo>
                      <a:lnTo>
                        <a:pt x="367" y="321"/>
                      </a:lnTo>
                      <a:lnTo>
                        <a:pt x="367" y="327"/>
                      </a:lnTo>
                      <a:lnTo>
                        <a:pt x="368" y="331"/>
                      </a:lnTo>
                      <a:lnTo>
                        <a:pt x="371" y="332"/>
                      </a:lnTo>
                      <a:lnTo>
                        <a:pt x="373" y="333"/>
                      </a:lnTo>
                      <a:lnTo>
                        <a:pt x="378" y="333"/>
                      </a:lnTo>
                      <a:lnTo>
                        <a:pt x="382" y="334"/>
                      </a:lnTo>
                      <a:lnTo>
                        <a:pt x="390" y="337"/>
                      </a:lnTo>
                      <a:lnTo>
                        <a:pt x="398" y="340"/>
                      </a:lnTo>
                      <a:lnTo>
                        <a:pt x="407" y="347"/>
                      </a:lnTo>
                      <a:lnTo>
                        <a:pt x="417" y="356"/>
                      </a:lnTo>
                      <a:lnTo>
                        <a:pt x="423" y="365"/>
                      </a:lnTo>
                      <a:lnTo>
                        <a:pt x="428" y="375"/>
                      </a:lnTo>
                      <a:lnTo>
                        <a:pt x="430" y="384"/>
                      </a:lnTo>
                      <a:lnTo>
                        <a:pt x="430" y="394"/>
                      </a:lnTo>
                      <a:lnTo>
                        <a:pt x="429" y="403"/>
                      </a:lnTo>
                      <a:lnTo>
                        <a:pt x="428" y="414"/>
                      </a:lnTo>
                      <a:lnTo>
                        <a:pt x="424" y="423"/>
                      </a:lnTo>
                      <a:lnTo>
                        <a:pt x="416" y="425"/>
                      </a:lnTo>
                      <a:lnTo>
                        <a:pt x="405" y="427"/>
                      </a:lnTo>
                      <a:lnTo>
                        <a:pt x="396" y="431"/>
                      </a:lnTo>
                      <a:lnTo>
                        <a:pt x="385" y="434"/>
                      </a:lnTo>
                      <a:lnTo>
                        <a:pt x="375" y="439"/>
                      </a:lnTo>
                      <a:lnTo>
                        <a:pt x="366" y="445"/>
                      </a:lnTo>
                      <a:lnTo>
                        <a:pt x="356" y="452"/>
                      </a:lnTo>
                      <a:lnTo>
                        <a:pt x="348" y="460"/>
                      </a:lnTo>
                      <a:lnTo>
                        <a:pt x="341" y="467"/>
                      </a:lnTo>
                      <a:lnTo>
                        <a:pt x="337" y="476"/>
                      </a:lnTo>
                      <a:lnTo>
                        <a:pt x="335" y="483"/>
                      </a:lnTo>
                      <a:lnTo>
                        <a:pt x="334" y="489"/>
                      </a:lnTo>
                      <a:lnTo>
                        <a:pt x="335" y="503"/>
                      </a:lnTo>
                      <a:lnTo>
                        <a:pt x="336" y="518"/>
                      </a:lnTo>
                      <a:lnTo>
                        <a:pt x="335" y="527"/>
                      </a:lnTo>
                      <a:lnTo>
                        <a:pt x="332" y="536"/>
                      </a:lnTo>
                      <a:lnTo>
                        <a:pt x="329" y="546"/>
                      </a:lnTo>
                      <a:lnTo>
                        <a:pt x="324" y="557"/>
                      </a:lnTo>
                      <a:lnTo>
                        <a:pt x="312" y="577"/>
                      </a:lnTo>
                      <a:lnTo>
                        <a:pt x="300" y="598"/>
                      </a:lnTo>
                      <a:lnTo>
                        <a:pt x="294" y="609"/>
                      </a:lnTo>
                      <a:lnTo>
                        <a:pt x="291" y="620"/>
                      </a:lnTo>
                      <a:lnTo>
                        <a:pt x="287" y="630"/>
                      </a:lnTo>
                      <a:lnTo>
                        <a:pt x="285" y="640"/>
                      </a:lnTo>
                      <a:lnTo>
                        <a:pt x="283" y="659"/>
                      </a:lnTo>
                      <a:lnTo>
                        <a:pt x="280" y="677"/>
                      </a:lnTo>
                      <a:lnTo>
                        <a:pt x="280" y="686"/>
                      </a:lnTo>
                      <a:lnTo>
                        <a:pt x="279" y="693"/>
                      </a:lnTo>
                      <a:lnTo>
                        <a:pt x="267" y="697"/>
                      </a:lnTo>
                      <a:lnTo>
                        <a:pt x="255" y="700"/>
                      </a:lnTo>
                      <a:lnTo>
                        <a:pt x="245" y="705"/>
                      </a:lnTo>
                      <a:lnTo>
                        <a:pt x="236" y="709"/>
                      </a:lnTo>
                      <a:lnTo>
                        <a:pt x="223" y="716"/>
                      </a:lnTo>
                      <a:lnTo>
                        <a:pt x="210" y="722"/>
                      </a:lnTo>
                      <a:lnTo>
                        <a:pt x="203" y="724"/>
                      </a:lnTo>
                      <a:lnTo>
                        <a:pt x="197" y="724"/>
                      </a:lnTo>
                      <a:lnTo>
                        <a:pt x="195" y="724"/>
                      </a:lnTo>
                      <a:lnTo>
                        <a:pt x="192" y="723"/>
                      </a:lnTo>
                      <a:lnTo>
                        <a:pt x="190" y="722"/>
                      </a:lnTo>
                      <a:lnTo>
                        <a:pt x="189" y="719"/>
                      </a:lnTo>
                      <a:lnTo>
                        <a:pt x="186" y="716"/>
                      </a:lnTo>
                      <a:lnTo>
                        <a:pt x="184" y="713"/>
                      </a:lnTo>
                      <a:lnTo>
                        <a:pt x="182" y="711"/>
                      </a:lnTo>
                      <a:lnTo>
                        <a:pt x="179" y="710"/>
                      </a:lnTo>
                      <a:lnTo>
                        <a:pt x="173" y="709"/>
                      </a:lnTo>
                      <a:lnTo>
                        <a:pt x="166" y="709"/>
                      </a:lnTo>
                      <a:lnTo>
                        <a:pt x="160" y="711"/>
                      </a:lnTo>
                      <a:lnTo>
                        <a:pt x="153" y="715"/>
                      </a:lnTo>
                      <a:lnTo>
                        <a:pt x="147" y="719"/>
                      </a:lnTo>
                      <a:lnTo>
                        <a:pt x="141" y="724"/>
                      </a:lnTo>
                      <a:lnTo>
                        <a:pt x="139" y="725"/>
                      </a:lnTo>
                      <a:lnTo>
                        <a:pt x="135" y="726"/>
                      </a:lnTo>
                      <a:lnTo>
                        <a:pt x="133" y="726"/>
                      </a:lnTo>
                      <a:lnTo>
                        <a:pt x="130" y="725"/>
                      </a:lnTo>
                      <a:lnTo>
                        <a:pt x="127" y="722"/>
                      </a:lnTo>
                      <a:lnTo>
                        <a:pt x="124" y="716"/>
                      </a:lnTo>
                      <a:lnTo>
                        <a:pt x="120" y="699"/>
                      </a:lnTo>
                      <a:lnTo>
                        <a:pt x="116" y="681"/>
                      </a:lnTo>
                      <a:lnTo>
                        <a:pt x="115" y="679"/>
                      </a:lnTo>
                      <a:lnTo>
                        <a:pt x="113" y="677"/>
                      </a:lnTo>
                      <a:lnTo>
                        <a:pt x="109" y="675"/>
                      </a:lnTo>
                      <a:lnTo>
                        <a:pt x="105" y="674"/>
                      </a:lnTo>
                      <a:lnTo>
                        <a:pt x="95" y="674"/>
                      </a:lnTo>
                      <a:lnTo>
                        <a:pt x="82" y="674"/>
                      </a:lnTo>
                      <a:lnTo>
                        <a:pt x="67" y="675"/>
                      </a:lnTo>
                      <a:lnTo>
                        <a:pt x="54" y="675"/>
                      </a:lnTo>
                      <a:lnTo>
                        <a:pt x="42" y="674"/>
                      </a:lnTo>
                      <a:lnTo>
                        <a:pt x="32" y="672"/>
                      </a:lnTo>
                      <a:lnTo>
                        <a:pt x="25" y="667"/>
                      </a:lnTo>
                      <a:lnTo>
                        <a:pt x="19" y="661"/>
                      </a:lnTo>
                      <a:lnTo>
                        <a:pt x="14" y="653"/>
                      </a:lnTo>
                      <a:lnTo>
                        <a:pt x="10" y="644"/>
                      </a:lnTo>
                      <a:lnTo>
                        <a:pt x="8" y="635"/>
                      </a:lnTo>
                      <a:lnTo>
                        <a:pt x="6" y="625"/>
                      </a:lnTo>
                      <a:lnTo>
                        <a:pt x="4" y="615"/>
                      </a:lnTo>
                      <a:lnTo>
                        <a:pt x="4" y="605"/>
                      </a:lnTo>
                      <a:lnTo>
                        <a:pt x="3" y="591"/>
                      </a:lnTo>
                      <a:lnTo>
                        <a:pt x="3" y="578"/>
                      </a:lnTo>
                      <a:lnTo>
                        <a:pt x="2" y="565"/>
                      </a:lnTo>
                      <a:lnTo>
                        <a:pt x="1" y="554"/>
                      </a:lnTo>
                      <a:lnTo>
                        <a:pt x="0" y="545"/>
                      </a:lnTo>
                      <a:lnTo>
                        <a:pt x="0" y="539"/>
                      </a:lnTo>
                      <a:lnTo>
                        <a:pt x="1" y="536"/>
                      </a:lnTo>
                      <a:lnTo>
                        <a:pt x="3" y="534"/>
                      </a:lnTo>
                      <a:lnTo>
                        <a:pt x="6" y="533"/>
                      </a:lnTo>
                      <a:lnTo>
                        <a:pt x="10" y="533"/>
                      </a:lnTo>
                      <a:lnTo>
                        <a:pt x="20" y="532"/>
                      </a:lnTo>
                      <a:lnTo>
                        <a:pt x="31" y="532"/>
                      </a:lnTo>
                      <a:lnTo>
                        <a:pt x="34" y="530"/>
                      </a:lnTo>
                      <a:lnTo>
                        <a:pt x="38" y="529"/>
                      </a:lnTo>
                      <a:lnTo>
                        <a:pt x="41" y="528"/>
                      </a:lnTo>
                      <a:lnTo>
                        <a:pt x="44" y="524"/>
                      </a:lnTo>
                      <a:lnTo>
                        <a:pt x="45" y="518"/>
                      </a:lnTo>
                      <a:lnTo>
                        <a:pt x="45" y="509"/>
                      </a:lnTo>
                      <a:lnTo>
                        <a:pt x="44" y="498"/>
                      </a:lnTo>
                      <a:lnTo>
                        <a:pt x="42" y="486"/>
                      </a:lnTo>
                      <a:lnTo>
                        <a:pt x="38" y="459"/>
                      </a:lnTo>
                      <a:lnTo>
                        <a:pt x="33" y="431"/>
                      </a:lnTo>
                      <a:lnTo>
                        <a:pt x="29" y="394"/>
                      </a:lnTo>
                      <a:lnTo>
                        <a:pt x="26" y="357"/>
                      </a:lnTo>
                      <a:lnTo>
                        <a:pt x="21" y="324"/>
                      </a:lnTo>
                      <a:lnTo>
                        <a:pt x="16" y="297"/>
                      </a:lnTo>
                      <a:lnTo>
                        <a:pt x="16" y="290"/>
                      </a:lnTo>
                      <a:lnTo>
                        <a:pt x="16" y="284"/>
                      </a:lnTo>
                      <a:lnTo>
                        <a:pt x="17" y="281"/>
                      </a:lnTo>
                      <a:lnTo>
                        <a:pt x="19" y="278"/>
                      </a:lnTo>
                      <a:lnTo>
                        <a:pt x="20" y="277"/>
                      </a:lnTo>
                      <a:lnTo>
                        <a:pt x="22" y="275"/>
                      </a:lnTo>
                      <a:lnTo>
                        <a:pt x="23" y="271"/>
                      </a:lnTo>
                      <a:lnTo>
                        <a:pt x="23" y="268"/>
                      </a:lnTo>
                      <a:lnTo>
                        <a:pt x="25" y="265"/>
                      </a:lnTo>
                      <a:lnTo>
                        <a:pt x="26" y="261"/>
                      </a:lnTo>
                      <a:lnTo>
                        <a:pt x="29" y="259"/>
                      </a:lnTo>
                      <a:lnTo>
                        <a:pt x="36" y="258"/>
                      </a:lnTo>
                      <a:lnTo>
                        <a:pt x="41" y="259"/>
                      </a:lnTo>
                      <a:lnTo>
                        <a:pt x="45" y="262"/>
                      </a:lnTo>
                      <a:lnTo>
                        <a:pt x="47" y="265"/>
                      </a:lnTo>
                      <a:lnTo>
                        <a:pt x="51" y="271"/>
                      </a:lnTo>
                      <a:lnTo>
                        <a:pt x="52" y="275"/>
                      </a:lnTo>
                      <a:lnTo>
                        <a:pt x="54" y="276"/>
                      </a:lnTo>
                      <a:lnTo>
                        <a:pt x="57" y="278"/>
                      </a:lnTo>
                      <a:lnTo>
                        <a:pt x="58" y="278"/>
                      </a:lnTo>
                      <a:lnTo>
                        <a:pt x="64" y="280"/>
                      </a:lnTo>
                      <a:lnTo>
                        <a:pt x="70" y="278"/>
                      </a:lnTo>
                      <a:lnTo>
                        <a:pt x="80" y="276"/>
                      </a:lnTo>
                      <a:lnTo>
                        <a:pt x="94" y="274"/>
                      </a:lnTo>
                      <a:lnTo>
                        <a:pt x="101" y="272"/>
                      </a:lnTo>
                      <a:lnTo>
                        <a:pt x="108" y="270"/>
                      </a:lnTo>
                      <a:lnTo>
                        <a:pt x="114" y="268"/>
                      </a:lnTo>
                      <a:lnTo>
                        <a:pt x="117" y="265"/>
                      </a:lnTo>
                      <a:lnTo>
                        <a:pt x="121" y="262"/>
                      </a:lnTo>
                      <a:lnTo>
                        <a:pt x="123" y="257"/>
                      </a:lnTo>
                      <a:lnTo>
                        <a:pt x="126" y="252"/>
                      </a:lnTo>
                      <a:lnTo>
                        <a:pt x="128" y="247"/>
                      </a:lnTo>
                      <a:lnTo>
                        <a:pt x="130" y="236"/>
                      </a:lnTo>
                      <a:lnTo>
                        <a:pt x="130" y="225"/>
                      </a:lnTo>
                      <a:lnTo>
                        <a:pt x="129" y="213"/>
                      </a:lnTo>
                      <a:lnTo>
                        <a:pt x="128" y="200"/>
                      </a:lnTo>
                      <a:lnTo>
                        <a:pt x="126" y="188"/>
                      </a:lnTo>
                      <a:lnTo>
                        <a:pt x="126" y="180"/>
                      </a:lnTo>
                      <a:lnTo>
                        <a:pt x="126" y="177"/>
                      </a:lnTo>
                      <a:lnTo>
                        <a:pt x="127" y="175"/>
                      </a:lnTo>
                      <a:lnTo>
                        <a:pt x="129" y="174"/>
                      </a:lnTo>
                      <a:lnTo>
                        <a:pt x="132" y="171"/>
                      </a:lnTo>
                      <a:lnTo>
                        <a:pt x="138" y="169"/>
                      </a:lnTo>
                      <a:lnTo>
                        <a:pt x="141" y="168"/>
                      </a:lnTo>
                      <a:lnTo>
                        <a:pt x="142" y="167"/>
                      </a:lnTo>
                      <a:lnTo>
                        <a:pt x="141" y="165"/>
                      </a:lnTo>
                      <a:lnTo>
                        <a:pt x="138" y="162"/>
                      </a:lnTo>
                      <a:lnTo>
                        <a:pt x="134" y="160"/>
                      </a:lnTo>
                      <a:lnTo>
                        <a:pt x="124" y="154"/>
                      </a:lnTo>
                      <a:lnTo>
                        <a:pt x="116" y="149"/>
                      </a:lnTo>
                      <a:lnTo>
                        <a:pt x="114" y="146"/>
                      </a:lnTo>
                      <a:lnTo>
                        <a:pt x="111" y="144"/>
                      </a:lnTo>
                      <a:lnTo>
                        <a:pt x="110" y="142"/>
                      </a:lnTo>
                      <a:lnTo>
                        <a:pt x="110" y="138"/>
                      </a:lnTo>
                      <a:lnTo>
                        <a:pt x="110" y="133"/>
                      </a:lnTo>
                      <a:lnTo>
                        <a:pt x="110" y="131"/>
                      </a:lnTo>
                      <a:lnTo>
                        <a:pt x="114" y="123"/>
                      </a:lnTo>
                      <a:lnTo>
                        <a:pt x="121" y="104"/>
                      </a:lnTo>
                      <a:lnTo>
                        <a:pt x="122" y="97"/>
                      </a:lnTo>
                      <a:lnTo>
                        <a:pt x="122" y="91"/>
                      </a:lnTo>
                      <a:lnTo>
                        <a:pt x="122" y="85"/>
                      </a:lnTo>
                      <a:lnTo>
                        <a:pt x="121" y="79"/>
                      </a:lnTo>
                      <a:lnTo>
                        <a:pt x="120" y="70"/>
                      </a:lnTo>
                      <a:lnTo>
                        <a:pt x="119" y="67"/>
                      </a:lnTo>
                      <a:close/>
                    </a:path>
                  </a:pathLst>
                </a:custGeom>
                <a:solidFill>
                  <a:schemeClr val="bg1">
                    <a:lumMod val="75000"/>
                  </a:schemeClr>
                </a:solidFill>
                <a:ln w="9525">
                  <a:solidFill>
                    <a:schemeClr val="bg1"/>
                  </a:solidFill>
                  <a:round/>
                </a:ln>
              </p:spPr>
              <p:txBody>
                <a:bodyPr/>
                <a:lstStyle/>
                <a:p>
                  <a:endParaRPr lang="zh-CN" altLang="en-US"/>
                </a:p>
              </p:txBody>
            </p:sp>
            <p:sp>
              <p:nvSpPr>
                <p:cNvPr id="23" name="北京"/>
                <p:cNvSpPr>
                  <a:spLocks noChangeAspect="1"/>
                </p:cNvSpPr>
                <p:nvPr/>
              </p:nvSpPr>
              <p:spPr bwMode="auto">
                <a:xfrm rot="489290">
                  <a:off x="2102908" y="5585925"/>
                  <a:ext cx="1051954" cy="1105710"/>
                </a:xfrm>
                <a:custGeom>
                  <a:avLst/>
                  <a:gdLst>
                    <a:gd name="T0" fmla="*/ 265 w 636"/>
                    <a:gd name="T1" fmla="*/ 650 h 711"/>
                    <a:gd name="T2" fmla="*/ 282 w 636"/>
                    <a:gd name="T3" fmla="*/ 694 h 711"/>
                    <a:gd name="T4" fmla="*/ 304 w 636"/>
                    <a:gd name="T5" fmla="*/ 711 h 711"/>
                    <a:gd name="T6" fmla="*/ 325 w 636"/>
                    <a:gd name="T7" fmla="*/ 696 h 711"/>
                    <a:gd name="T8" fmla="*/ 372 w 636"/>
                    <a:gd name="T9" fmla="*/ 646 h 711"/>
                    <a:gd name="T10" fmla="*/ 401 w 636"/>
                    <a:gd name="T11" fmla="*/ 633 h 711"/>
                    <a:gd name="T12" fmla="*/ 428 w 636"/>
                    <a:gd name="T13" fmla="*/ 631 h 711"/>
                    <a:gd name="T14" fmla="*/ 448 w 636"/>
                    <a:gd name="T15" fmla="*/ 625 h 711"/>
                    <a:gd name="T16" fmla="*/ 471 w 636"/>
                    <a:gd name="T17" fmla="*/ 626 h 711"/>
                    <a:gd name="T18" fmla="*/ 486 w 636"/>
                    <a:gd name="T19" fmla="*/ 568 h 711"/>
                    <a:gd name="T20" fmla="*/ 496 w 636"/>
                    <a:gd name="T21" fmla="*/ 535 h 711"/>
                    <a:gd name="T22" fmla="*/ 446 w 636"/>
                    <a:gd name="T23" fmla="*/ 513 h 711"/>
                    <a:gd name="T24" fmla="*/ 435 w 636"/>
                    <a:gd name="T25" fmla="*/ 469 h 711"/>
                    <a:gd name="T26" fmla="*/ 446 w 636"/>
                    <a:gd name="T27" fmla="*/ 441 h 711"/>
                    <a:gd name="T28" fmla="*/ 496 w 636"/>
                    <a:gd name="T29" fmla="*/ 436 h 711"/>
                    <a:gd name="T30" fmla="*/ 572 w 636"/>
                    <a:gd name="T31" fmla="*/ 416 h 711"/>
                    <a:gd name="T32" fmla="*/ 599 w 636"/>
                    <a:gd name="T33" fmla="*/ 391 h 711"/>
                    <a:gd name="T34" fmla="*/ 619 w 636"/>
                    <a:gd name="T35" fmla="*/ 366 h 711"/>
                    <a:gd name="T36" fmla="*/ 602 w 636"/>
                    <a:gd name="T37" fmla="*/ 320 h 711"/>
                    <a:gd name="T38" fmla="*/ 594 w 636"/>
                    <a:gd name="T39" fmla="*/ 270 h 711"/>
                    <a:gd name="T40" fmla="*/ 597 w 636"/>
                    <a:gd name="T41" fmla="*/ 248 h 711"/>
                    <a:gd name="T42" fmla="*/ 574 w 636"/>
                    <a:gd name="T43" fmla="*/ 252 h 711"/>
                    <a:gd name="T44" fmla="*/ 570 w 636"/>
                    <a:gd name="T45" fmla="*/ 220 h 711"/>
                    <a:gd name="T46" fmla="*/ 592 w 636"/>
                    <a:gd name="T47" fmla="*/ 199 h 711"/>
                    <a:gd name="T48" fmla="*/ 627 w 636"/>
                    <a:gd name="T49" fmla="*/ 194 h 711"/>
                    <a:gd name="T50" fmla="*/ 633 w 636"/>
                    <a:gd name="T51" fmla="*/ 161 h 711"/>
                    <a:gd name="T52" fmla="*/ 545 w 636"/>
                    <a:gd name="T53" fmla="*/ 147 h 711"/>
                    <a:gd name="T54" fmla="*/ 474 w 636"/>
                    <a:gd name="T55" fmla="*/ 142 h 711"/>
                    <a:gd name="T56" fmla="*/ 429 w 636"/>
                    <a:gd name="T57" fmla="*/ 93 h 711"/>
                    <a:gd name="T58" fmla="*/ 382 w 636"/>
                    <a:gd name="T59" fmla="*/ 49 h 711"/>
                    <a:gd name="T60" fmla="*/ 366 w 636"/>
                    <a:gd name="T61" fmla="*/ 3 h 711"/>
                    <a:gd name="T62" fmla="*/ 353 w 636"/>
                    <a:gd name="T63" fmla="*/ 3 h 711"/>
                    <a:gd name="T64" fmla="*/ 340 w 636"/>
                    <a:gd name="T65" fmla="*/ 28 h 711"/>
                    <a:gd name="T66" fmla="*/ 308 w 636"/>
                    <a:gd name="T67" fmla="*/ 34 h 711"/>
                    <a:gd name="T68" fmla="*/ 300 w 636"/>
                    <a:gd name="T69" fmla="*/ 51 h 711"/>
                    <a:gd name="T70" fmla="*/ 288 w 636"/>
                    <a:gd name="T71" fmla="*/ 63 h 711"/>
                    <a:gd name="T72" fmla="*/ 266 w 636"/>
                    <a:gd name="T73" fmla="*/ 72 h 711"/>
                    <a:gd name="T74" fmla="*/ 298 w 636"/>
                    <a:gd name="T75" fmla="*/ 108 h 711"/>
                    <a:gd name="T76" fmla="*/ 302 w 636"/>
                    <a:gd name="T77" fmla="*/ 129 h 711"/>
                    <a:gd name="T78" fmla="*/ 252 w 636"/>
                    <a:gd name="T79" fmla="*/ 139 h 711"/>
                    <a:gd name="T80" fmla="*/ 233 w 636"/>
                    <a:gd name="T81" fmla="*/ 131 h 711"/>
                    <a:gd name="T82" fmla="*/ 216 w 636"/>
                    <a:gd name="T83" fmla="*/ 173 h 711"/>
                    <a:gd name="T84" fmla="*/ 176 w 636"/>
                    <a:gd name="T85" fmla="*/ 217 h 711"/>
                    <a:gd name="T86" fmla="*/ 144 w 636"/>
                    <a:gd name="T87" fmla="*/ 209 h 711"/>
                    <a:gd name="T88" fmla="*/ 106 w 636"/>
                    <a:gd name="T89" fmla="*/ 227 h 711"/>
                    <a:gd name="T90" fmla="*/ 90 w 636"/>
                    <a:gd name="T91" fmla="*/ 271 h 711"/>
                    <a:gd name="T92" fmla="*/ 137 w 636"/>
                    <a:gd name="T93" fmla="*/ 318 h 711"/>
                    <a:gd name="T94" fmla="*/ 145 w 636"/>
                    <a:gd name="T95" fmla="*/ 374 h 711"/>
                    <a:gd name="T96" fmla="*/ 115 w 636"/>
                    <a:gd name="T97" fmla="*/ 416 h 711"/>
                    <a:gd name="T98" fmla="*/ 63 w 636"/>
                    <a:gd name="T99" fmla="*/ 432 h 711"/>
                    <a:gd name="T100" fmla="*/ 0 w 636"/>
                    <a:gd name="T101" fmla="*/ 481 h 711"/>
                    <a:gd name="T102" fmla="*/ 10 w 636"/>
                    <a:gd name="T103" fmla="*/ 516 h 711"/>
                    <a:gd name="T104" fmla="*/ 39 w 636"/>
                    <a:gd name="T105" fmla="*/ 566 h 711"/>
                    <a:gd name="T106" fmla="*/ 17 w 636"/>
                    <a:gd name="T107" fmla="*/ 575 h 711"/>
                    <a:gd name="T108" fmla="*/ 25 w 636"/>
                    <a:gd name="T109" fmla="*/ 607 h 711"/>
                    <a:gd name="T110" fmla="*/ 37 w 636"/>
                    <a:gd name="T111" fmla="*/ 646 h 711"/>
                    <a:gd name="T112" fmla="*/ 64 w 636"/>
                    <a:gd name="T113" fmla="*/ 662 h 711"/>
                    <a:gd name="T114" fmla="*/ 93 w 636"/>
                    <a:gd name="T115" fmla="*/ 663 h 711"/>
                    <a:gd name="T116" fmla="*/ 118 w 636"/>
                    <a:gd name="T117" fmla="*/ 689 h 711"/>
                    <a:gd name="T118" fmla="*/ 157 w 636"/>
                    <a:gd name="T119" fmla="*/ 675 h 711"/>
                    <a:gd name="T120" fmla="*/ 201 w 636"/>
                    <a:gd name="T121" fmla="*/ 649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6" h="711">
                      <a:moveTo>
                        <a:pt x="237" y="646"/>
                      </a:moveTo>
                      <a:lnTo>
                        <a:pt x="245" y="646"/>
                      </a:lnTo>
                      <a:lnTo>
                        <a:pt x="252" y="646"/>
                      </a:lnTo>
                      <a:lnTo>
                        <a:pt x="257" y="646"/>
                      </a:lnTo>
                      <a:lnTo>
                        <a:pt x="262" y="648"/>
                      </a:lnTo>
                      <a:lnTo>
                        <a:pt x="265" y="650"/>
                      </a:lnTo>
                      <a:lnTo>
                        <a:pt x="268" y="655"/>
                      </a:lnTo>
                      <a:lnTo>
                        <a:pt x="270" y="659"/>
                      </a:lnTo>
                      <a:lnTo>
                        <a:pt x="272" y="668"/>
                      </a:lnTo>
                      <a:lnTo>
                        <a:pt x="275" y="678"/>
                      </a:lnTo>
                      <a:lnTo>
                        <a:pt x="279" y="689"/>
                      </a:lnTo>
                      <a:lnTo>
                        <a:pt x="282" y="694"/>
                      </a:lnTo>
                      <a:lnTo>
                        <a:pt x="285" y="699"/>
                      </a:lnTo>
                      <a:lnTo>
                        <a:pt x="289" y="703"/>
                      </a:lnTo>
                      <a:lnTo>
                        <a:pt x="291" y="706"/>
                      </a:lnTo>
                      <a:lnTo>
                        <a:pt x="296" y="708"/>
                      </a:lnTo>
                      <a:lnTo>
                        <a:pt x="300" y="709"/>
                      </a:lnTo>
                      <a:lnTo>
                        <a:pt x="304" y="711"/>
                      </a:lnTo>
                      <a:lnTo>
                        <a:pt x="308" y="711"/>
                      </a:lnTo>
                      <a:lnTo>
                        <a:pt x="312" y="711"/>
                      </a:lnTo>
                      <a:lnTo>
                        <a:pt x="315" y="708"/>
                      </a:lnTo>
                      <a:lnTo>
                        <a:pt x="319" y="707"/>
                      </a:lnTo>
                      <a:lnTo>
                        <a:pt x="321" y="703"/>
                      </a:lnTo>
                      <a:lnTo>
                        <a:pt x="325" y="696"/>
                      </a:lnTo>
                      <a:lnTo>
                        <a:pt x="331" y="689"/>
                      </a:lnTo>
                      <a:lnTo>
                        <a:pt x="337" y="681"/>
                      </a:lnTo>
                      <a:lnTo>
                        <a:pt x="344" y="675"/>
                      </a:lnTo>
                      <a:lnTo>
                        <a:pt x="354" y="664"/>
                      </a:lnTo>
                      <a:lnTo>
                        <a:pt x="364" y="655"/>
                      </a:lnTo>
                      <a:lnTo>
                        <a:pt x="372" y="646"/>
                      </a:lnTo>
                      <a:lnTo>
                        <a:pt x="379" y="639"/>
                      </a:lnTo>
                      <a:lnTo>
                        <a:pt x="383" y="637"/>
                      </a:lnTo>
                      <a:lnTo>
                        <a:pt x="386" y="635"/>
                      </a:lnTo>
                      <a:lnTo>
                        <a:pt x="390" y="633"/>
                      </a:lnTo>
                      <a:lnTo>
                        <a:pt x="394" y="633"/>
                      </a:lnTo>
                      <a:lnTo>
                        <a:pt x="401" y="633"/>
                      </a:lnTo>
                      <a:lnTo>
                        <a:pt x="409" y="636"/>
                      </a:lnTo>
                      <a:lnTo>
                        <a:pt x="413" y="637"/>
                      </a:lnTo>
                      <a:lnTo>
                        <a:pt x="416" y="637"/>
                      </a:lnTo>
                      <a:lnTo>
                        <a:pt x="420" y="636"/>
                      </a:lnTo>
                      <a:lnTo>
                        <a:pt x="422" y="636"/>
                      </a:lnTo>
                      <a:lnTo>
                        <a:pt x="428" y="631"/>
                      </a:lnTo>
                      <a:lnTo>
                        <a:pt x="434" y="625"/>
                      </a:lnTo>
                      <a:lnTo>
                        <a:pt x="436" y="623"/>
                      </a:lnTo>
                      <a:lnTo>
                        <a:pt x="439" y="621"/>
                      </a:lnTo>
                      <a:lnTo>
                        <a:pt x="441" y="621"/>
                      </a:lnTo>
                      <a:lnTo>
                        <a:pt x="444" y="621"/>
                      </a:lnTo>
                      <a:lnTo>
                        <a:pt x="448" y="625"/>
                      </a:lnTo>
                      <a:lnTo>
                        <a:pt x="453" y="631"/>
                      </a:lnTo>
                      <a:lnTo>
                        <a:pt x="457" y="632"/>
                      </a:lnTo>
                      <a:lnTo>
                        <a:pt x="460" y="633"/>
                      </a:lnTo>
                      <a:lnTo>
                        <a:pt x="464" y="632"/>
                      </a:lnTo>
                      <a:lnTo>
                        <a:pt x="467" y="630"/>
                      </a:lnTo>
                      <a:lnTo>
                        <a:pt x="471" y="626"/>
                      </a:lnTo>
                      <a:lnTo>
                        <a:pt x="474" y="621"/>
                      </a:lnTo>
                      <a:lnTo>
                        <a:pt x="477" y="615"/>
                      </a:lnTo>
                      <a:lnTo>
                        <a:pt x="478" y="608"/>
                      </a:lnTo>
                      <a:lnTo>
                        <a:pt x="479" y="593"/>
                      </a:lnTo>
                      <a:lnTo>
                        <a:pt x="482" y="580"/>
                      </a:lnTo>
                      <a:lnTo>
                        <a:pt x="486" y="568"/>
                      </a:lnTo>
                      <a:lnTo>
                        <a:pt x="492" y="556"/>
                      </a:lnTo>
                      <a:lnTo>
                        <a:pt x="499" y="547"/>
                      </a:lnTo>
                      <a:lnTo>
                        <a:pt x="503" y="542"/>
                      </a:lnTo>
                      <a:lnTo>
                        <a:pt x="503" y="539"/>
                      </a:lnTo>
                      <a:lnTo>
                        <a:pt x="501" y="537"/>
                      </a:lnTo>
                      <a:lnTo>
                        <a:pt x="496" y="535"/>
                      </a:lnTo>
                      <a:lnTo>
                        <a:pt x="489" y="532"/>
                      </a:lnTo>
                      <a:lnTo>
                        <a:pt x="478" y="528"/>
                      </a:lnTo>
                      <a:lnTo>
                        <a:pt x="467" y="524"/>
                      </a:lnTo>
                      <a:lnTo>
                        <a:pt x="458" y="519"/>
                      </a:lnTo>
                      <a:lnTo>
                        <a:pt x="449" y="516"/>
                      </a:lnTo>
                      <a:lnTo>
                        <a:pt x="446" y="513"/>
                      </a:lnTo>
                      <a:lnTo>
                        <a:pt x="442" y="509"/>
                      </a:lnTo>
                      <a:lnTo>
                        <a:pt x="440" y="504"/>
                      </a:lnTo>
                      <a:lnTo>
                        <a:pt x="438" y="499"/>
                      </a:lnTo>
                      <a:lnTo>
                        <a:pt x="435" y="488"/>
                      </a:lnTo>
                      <a:lnTo>
                        <a:pt x="435" y="479"/>
                      </a:lnTo>
                      <a:lnTo>
                        <a:pt x="435" y="469"/>
                      </a:lnTo>
                      <a:lnTo>
                        <a:pt x="434" y="460"/>
                      </a:lnTo>
                      <a:lnTo>
                        <a:pt x="434" y="455"/>
                      </a:lnTo>
                      <a:lnTo>
                        <a:pt x="435" y="450"/>
                      </a:lnTo>
                      <a:lnTo>
                        <a:pt x="436" y="447"/>
                      </a:lnTo>
                      <a:lnTo>
                        <a:pt x="440" y="444"/>
                      </a:lnTo>
                      <a:lnTo>
                        <a:pt x="446" y="441"/>
                      </a:lnTo>
                      <a:lnTo>
                        <a:pt x="454" y="436"/>
                      </a:lnTo>
                      <a:lnTo>
                        <a:pt x="460" y="435"/>
                      </a:lnTo>
                      <a:lnTo>
                        <a:pt x="465" y="434"/>
                      </a:lnTo>
                      <a:lnTo>
                        <a:pt x="472" y="434"/>
                      </a:lnTo>
                      <a:lnTo>
                        <a:pt x="480" y="435"/>
                      </a:lnTo>
                      <a:lnTo>
                        <a:pt x="496" y="436"/>
                      </a:lnTo>
                      <a:lnTo>
                        <a:pt x="510" y="435"/>
                      </a:lnTo>
                      <a:lnTo>
                        <a:pt x="523" y="432"/>
                      </a:lnTo>
                      <a:lnTo>
                        <a:pt x="534" y="428"/>
                      </a:lnTo>
                      <a:lnTo>
                        <a:pt x="546" y="423"/>
                      </a:lnTo>
                      <a:lnTo>
                        <a:pt x="559" y="419"/>
                      </a:lnTo>
                      <a:lnTo>
                        <a:pt x="572" y="416"/>
                      </a:lnTo>
                      <a:lnTo>
                        <a:pt x="583" y="410"/>
                      </a:lnTo>
                      <a:lnTo>
                        <a:pt x="589" y="404"/>
                      </a:lnTo>
                      <a:lnTo>
                        <a:pt x="592" y="397"/>
                      </a:lnTo>
                      <a:lnTo>
                        <a:pt x="593" y="394"/>
                      </a:lnTo>
                      <a:lnTo>
                        <a:pt x="596" y="392"/>
                      </a:lnTo>
                      <a:lnTo>
                        <a:pt x="599" y="391"/>
                      </a:lnTo>
                      <a:lnTo>
                        <a:pt x="604" y="390"/>
                      </a:lnTo>
                      <a:lnTo>
                        <a:pt x="612" y="388"/>
                      </a:lnTo>
                      <a:lnTo>
                        <a:pt x="617" y="386"/>
                      </a:lnTo>
                      <a:lnTo>
                        <a:pt x="619" y="381"/>
                      </a:lnTo>
                      <a:lnTo>
                        <a:pt x="619" y="374"/>
                      </a:lnTo>
                      <a:lnTo>
                        <a:pt x="619" y="366"/>
                      </a:lnTo>
                      <a:lnTo>
                        <a:pt x="619" y="358"/>
                      </a:lnTo>
                      <a:lnTo>
                        <a:pt x="617" y="348"/>
                      </a:lnTo>
                      <a:lnTo>
                        <a:pt x="615" y="341"/>
                      </a:lnTo>
                      <a:lnTo>
                        <a:pt x="614" y="334"/>
                      </a:lnTo>
                      <a:lnTo>
                        <a:pt x="611" y="330"/>
                      </a:lnTo>
                      <a:lnTo>
                        <a:pt x="602" y="320"/>
                      </a:lnTo>
                      <a:lnTo>
                        <a:pt x="592" y="306"/>
                      </a:lnTo>
                      <a:lnTo>
                        <a:pt x="589" y="299"/>
                      </a:lnTo>
                      <a:lnTo>
                        <a:pt x="586" y="293"/>
                      </a:lnTo>
                      <a:lnTo>
                        <a:pt x="584" y="287"/>
                      </a:lnTo>
                      <a:lnTo>
                        <a:pt x="583" y="281"/>
                      </a:lnTo>
                      <a:lnTo>
                        <a:pt x="594" y="270"/>
                      </a:lnTo>
                      <a:lnTo>
                        <a:pt x="606" y="260"/>
                      </a:lnTo>
                      <a:lnTo>
                        <a:pt x="606" y="257"/>
                      </a:lnTo>
                      <a:lnTo>
                        <a:pt x="605" y="254"/>
                      </a:lnTo>
                      <a:lnTo>
                        <a:pt x="603" y="252"/>
                      </a:lnTo>
                      <a:lnTo>
                        <a:pt x="600" y="249"/>
                      </a:lnTo>
                      <a:lnTo>
                        <a:pt x="597" y="248"/>
                      </a:lnTo>
                      <a:lnTo>
                        <a:pt x="593" y="248"/>
                      </a:lnTo>
                      <a:lnTo>
                        <a:pt x="589" y="249"/>
                      </a:lnTo>
                      <a:lnTo>
                        <a:pt x="585" y="252"/>
                      </a:lnTo>
                      <a:lnTo>
                        <a:pt x="580" y="253"/>
                      </a:lnTo>
                      <a:lnTo>
                        <a:pt x="577" y="253"/>
                      </a:lnTo>
                      <a:lnTo>
                        <a:pt x="574" y="252"/>
                      </a:lnTo>
                      <a:lnTo>
                        <a:pt x="572" y="248"/>
                      </a:lnTo>
                      <a:lnTo>
                        <a:pt x="570" y="245"/>
                      </a:lnTo>
                      <a:lnTo>
                        <a:pt x="568" y="239"/>
                      </a:lnTo>
                      <a:lnTo>
                        <a:pt x="568" y="233"/>
                      </a:lnTo>
                      <a:lnTo>
                        <a:pt x="568" y="227"/>
                      </a:lnTo>
                      <a:lnTo>
                        <a:pt x="570" y="220"/>
                      </a:lnTo>
                      <a:lnTo>
                        <a:pt x="573" y="215"/>
                      </a:lnTo>
                      <a:lnTo>
                        <a:pt x="575" y="210"/>
                      </a:lnTo>
                      <a:lnTo>
                        <a:pt x="579" y="205"/>
                      </a:lnTo>
                      <a:lnTo>
                        <a:pt x="584" y="203"/>
                      </a:lnTo>
                      <a:lnTo>
                        <a:pt x="589" y="201"/>
                      </a:lnTo>
                      <a:lnTo>
                        <a:pt x="592" y="199"/>
                      </a:lnTo>
                      <a:lnTo>
                        <a:pt x="597" y="198"/>
                      </a:lnTo>
                      <a:lnTo>
                        <a:pt x="606" y="198"/>
                      </a:lnTo>
                      <a:lnTo>
                        <a:pt x="615" y="198"/>
                      </a:lnTo>
                      <a:lnTo>
                        <a:pt x="619" y="197"/>
                      </a:lnTo>
                      <a:lnTo>
                        <a:pt x="623" y="196"/>
                      </a:lnTo>
                      <a:lnTo>
                        <a:pt x="627" y="194"/>
                      </a:lnTo>
                      <a:lnTo>
                        <a:pt x="629" y="191"/>
                      </a:lnTo>
                      <a:lnTo>
                        <a:pt x="633" y="184"/>
                      </a:lnTo>
                      <a:lnTo>
                        <a:pt x="635" y="177"/>
                      </a:lnTo>
                      <a:lnTo>
                        <a:pt x="636" y="171"/>
                      </a:lnTo>
                      <a:lnTo>
                        <a:pt x="635" y="165"/>
                      </a:lnTo>
                      <a:lnTo>
                        <a:pt x="633" y="161"/>
                      </a:lnTo>
                      <a:lnTo>
                        <a:pt x="629" y="158"/>
                      </a:lnTo>
                      <a:lnTo>
                        <a:pt x="623" y="154"/>
                      </a:lnTo>
                      <a:lnTo>
                        <a:pt x="615" y="152"/>
                      </a:lnTo>
                      <a:lnTo>
                        <a:pt x="592" y="148"/>
                      </a:lnTo>
                      <a:lnTo>
                        <a:pt x="567" y="147"/>
                      </a:lnTo>
                      <a:lnTo>
                        <a:pt x="545" y="147"/>
                      </a:lnTo>
                      <a:lnTo>
                        <a:pt x="530" y="147"/>
                      </a:lnTo>
                      <a:lnTo>
                        <a:pt x="518" y="150"/>
                      </a:lnTo>
                      <a:lnTo>
                        <a:pt x="508" y="151"/>
                      </a:lnTo>
                      <a:lnTo>
                        <a:pt x="498" y="150"/>
                      </a:lnTo>
                      <a:lnTo>
                        <a:pt x="486" y="147"/>
                      </a:lnTo>
                      <a:lnTo>
                        <a:pt x="474" y="142"/>
                      </a:lnTo>
                      <a:lnTo>
                        <a:pt x="464" y="135"/>
                      </a:lnTo>
                      <a:lnTo>
                        <a:pt x="454" y="127"/>
                      </a:lnTo>
                      <a:lnTo>
                        <a:pt x="448" y="117"/>
                      </a:lnTo>
                      <a:lnTo>
                        <a:pt x="442" y="109"/>
                      </a:lnTo>
                      <a:lnTo>
                        <a:pt x="436" y="101"/>
                      </a:lnTo>
                      <a:lnTo>
                        <a:pt x="429" y="93"/>
                      </a:lnTo>
                      <a:lnTo>
                        <a:pt x="422" y="87"/>
                      </a:lnTo>
                      <a:lnTo>
                        <a:pt x="413" y="79"/>
                      </a:lnTo>
                      <a:lnTo>
                        <a:pt x="404" y="73"/>
                      </a:lnTo>
                      <a:lnTo>
                        <a:pt x="396" y="66"/>
                      </a:lnTo>
                      <a:lnTo>
                        <a:pt x="388" y="58"/>
                      </a:lnTo>
                      <a:lnTo>
                        <a:pt x="382" y="49"/>
                      </a:lnTo>
                      <a:lnTo>
                        <a:pt x="377" y="40"/>
                      </a:lnTo>
                      <a:lnTo>
                        <a:pt x="373" y="31"/>
                      </a:lnTo>
                      <a:lnTo>
                        <a:pt x="371" y="21"/>
                      </a:lnTo>
                      <a:lnTo>
                        <a:pt x="370" y="13"/>
                      </a:lnTo>
                      <a:lnTo>
                        <a:pt x="367" y="6"/>
                      </a:lnTo>
                      <a:lnTo>
                        <a:pt x="366" y="3"/>
                      </a:lnTo>
                      <a:lnTo>
                        <a:pt x="364" y="1"/>
                      </a:lnTo>
                      <a:lnTo>
                        <a:pt x="361" y="0"/>
                      </a:lnTo>
                      <a:lnTo>
                        <a:pt x="359" y="0"/>
                      </a:lnTo>
                      <a:lnTo>
                        <a:pt x="357" y="0"/>
                      </a:lnTo>
                      <a:lnTo>
                        <a:pt x="354" y="1"/>
                      </a:lnTo>
                      <a:lnTo>
                        <a:pt x="353" y="3"/>
                      </a:lnTo>
                      <a:lnTo>
                        <a:pt x="352" y="6"/>
                      </a:lnTo>
                      <a:lnTo>
                        <a:pt x="350" y="10"/>
                      </a:lnTo>
                      <a:lnTo>
                        <a:pt x="348" y="16"/>
                      </a:lnTo>
                      <a:lnTo>
                        <a:pt x="346" y="22"/>
                      </a:lnTo>
                      <a:lnTo>
                        <a:pt x="342" y="27"/>
                      </a:lnTo>
                      <a:lnTo>
                        <a:pt x="340" y="28"/>
                      </a:lnTo>
                      <a:lnTo>
                        <a:pt x="337" y="30"/>
                      </a:lnTo>
                      <a:lnTo>
                        <a:pt x="332" y="31"/>
                      </a:lnTo>
                      <a:lnTo>
                        <a:pt x="325" y="31"/>
                      </a:lnTo>
                      <a:lnTo>
                        <a:pt x="318" y="32"/>
                      </a:lnTo>
                      <a:lnTo>
                        <a:pt x="313" y="32"/>
                      </a:lnTo>
                      <a:lnTo>
                        <a:pt x="308" y="34"/>
                      </a:lnTo>
                      <a:lnTo>
                        <a:pt x="304" y="35"/>
                      </a:lnTo>
                      <a:lnTo>
                        <a:pt x="303" y="38"/>
                      </a:lnTo>
                      <a:lnTo>
                        <a:pt x="301" y="40"/>
                      </a:lnTo>
                      <a:lnTo>
                        <a:pt x="301" y="44"/>
                      </a:lnTo>
                      <a:lnTo>
                        <a:pt x="301" y="47"/>
                      </a:lnTo>
                      <a:lnTo>
                        <a:pt x="300" y="51"/>
                      </a:lnTo>
                      <a:lnTo>
                        <a:pt x="300" y="53"/>
                      </a:lnTo>
                      <a:lnTo>
                        <a:pt x="297" y="57"/>
                      </a:lnTo>
                      <a:lnTo>
                        <a:pt x="296" y="59"/>
                      </a:lnTo>
                      <a:lnTo>
                        <a:pt x="294" y="62"/>
                      </a:lnTo>
                      <a:lnTo>
                        <a:pt x="290" y="63"/>
                      </a:lnTo>
                      <a:lnTo>
                        <a:pt x="288" y="63"/>
                      </a:lnTo>
                      <a:lnTo>
                        <a:pt x="284" y="63"/>
                      </a:lnTo>
                      <a:lnTo>
                        <a:pt x="276" y="63"/>
                      </a:lnTo>
                      <a:lnTo>
                        <a:pt x="270" y="65"/>
                      </a:lnTo>
                      <a:lnTo>
                        <a:pt x="269" y="68"/>
                      </a:lnTo>
                      <a:lnTo>
                        <a:pt x="266" y="70"/>
                      </a:lnTo>
                      <a:lnTo>
                        <a:pt x="266" y="72"/>
                      </a:lnTo>
                      <a:lnTo>
                        <a:pt x="268" y="76"/>
                      </a:lnTo>
                      <a:lnTo>
                        <a:pt x="272" y="84"/>
                      </a:lnTo>
                      <a:lnTo>
                        <a:pt x="279" y="93"/>
                      </a:lnTo>
                      <a:lnTo>
                        <a:pt x="287" y="101"/>
                      </a:lnTo>
                      <a:lnTo>
                        <a:pt x="295" y="106"/>
                      </a:lnTo>
                      <a:lnTo>
                        <a:pt x="298" y="108"/>
                      </a:lnTo>
                      <a:lnTo>
                        <a:pt x="301" y="112"/>
                      </a:lnTo>
                      <a:lnTo>
                        <a:pt x="303" y="116"/>
                      </a:lnTo>
                      <a:lnTo>
                        <a:pt x="304" y="120"/>
                      </a:lnTo>
                      <a:lnTo>
                        <a:pt x="306" y="123"/>
                      </a:lnTo>
                      <a:lnTo>
                        <a:pt x="304" y="127"/>
                      </a:lnTo>
                      <a:lnTo>
                        <a:pt x="302" y="129"/>
                      </a:lnTo>
                      <a:lnTo>
                        <a:pt x="300" y="131"/>
                      </a:lnTo>
                      <a:lnTo>
                        <a:pt x="282" y="132"/>
                      </a:lnTo>
                      <a:lnTo>
                        <a:pt x="268" y="136"/>
                      </a:lnTo>
                      <a:lnTo>
                        <a:pt x="262" y="138"/>
                      </a:lnTo>
                      <a:lnTo>
                        <a:pt x="255" y="139"/>
                      </a:lnTo>
                      <a:lnTo>
                        <a:pt x="252" y="139"/>
                      </a:lnTo>
                      <a:lnTo>
                        <a:pt x="249" y="138"/>
                      </a:lnTo>
                      <a:lnTo>
                        <a:pt x="245" y="136"/>
                      </a:lnTo>
                      <a:lnTo>
                        <a:pt x="243" y="134"/>
                      </a:lnTo>
                      <a:lnTo>
                        <a:pt x="238" y="129"/>
                      </a:lnTo>
                      <a:lnTo>
                        <a:pt x="234" y="128"/>
                      </a:lnTo>
                      <a:lnTo>
                        <a:pt x="233" y="131"/>
                      </a:lnTo>
                      <a:lnTo>
                        <a:pt x="232" y="138"/>
                      </a:lnTo>
                      <a:lnTo>
                        <a:pt x="232" y="146"/>
                      </a:lnTo>
                      <a:lnTo>
                        <a:pt x="230" y="153"/>
                      </a:lnTo>
                      <a:lnTo>
                        <a:pt x="227" y="159"/>
                      </a:lnTo>
                      <a:lnTo>
                        <a:pt x="222" y="165"/>
                      </a:lnTo>
                      <a:lnTo>
                        <a:pt x="216" y="173"/>
                      </a:lnTo>
                      <a:lnTo>
                        <a:pt x="212" y="183"/>
                      </a:lnTo>
                      <a:lnTo>
                        <a:pt x="205" y="194"/>
                      </a:lnTo>
                      <a:lnTo>
                        <a:pt x="194" y="205"/>
                      </a:lnTo>
                      <a:lnTo>
                        <a:pt x="187" y="211"/>
                      </a:lnTo>
                      <a:lnTo>
                        <a:pt x="181" y="215"/>
                      </a:lnTo>
                      <a:lnTo>
                        <a:pt x="176" y="217"/>
                      </a:lnTo>
                      <a:lnTo>
                        <a:pt x="170" y="219"/>
                      </a:lnTo>
                      <a:lnTo>
                        <a:pt x="165" y="219"/>
                      </a:lnTo>
                      <a:lnTo>
                        <a:pt x="161" y="217"/>
                      </a:lnTo>
                      <a:lnTo>
                        <a:pt x="156" y="215"/>
                      </a:lnTo>
                      <a:lnTo>
                        <a:pt x="150" y="211"/>
                      </a:lnTo>
                      <a:lnTo>
                        <a:pt x="144" y="209"/>
                      </a:lnTo>
                      <a:lnTo>
                        <a:pt x="138" y="209"/>
                      </a:lnTo>
                      <a:lnTo>
                        <a:pt x="132" y="210"/>
                      </a:lnTo>
                      <a:lnTo>
                        <a:pt x="125" y="213"/>
                      </a:lnTo>
                      <a:lnTo>
                        <a:pt x="118" y="216"/>
                      </a:lnTo>
                      <a:lnTo>
                        <a:pt x="112" y="221"/>
                      </a:lnTo>
                      <a:lnTo>
                        <a:pt x="106" y="227"/>
                      </a:lnTo>
                      <a:lnTo>
                        <a:pt x="101" y="232"/>
                      </a:lnTo>
                      <a:lnTo>
                        <a:pt x="98" y="239"/>
                      </a:lnTo>
                      <a:lnTo>
                        <a:pt x="94" y="246"/>
                      </a:lnTo>
                      <a:lnTo>
                        <a:pt x="93" y="254"/>
                      </a:lnTo>
                      <a:lnTo>
                        <a:pt x="92" y="262"/>
                      </a:lnTo>
                      <a:lnTo>
                        <a:pt x="90" y="271"/>
                      </a:lnTo>
                      <a:lnTo>
                        <a:pt x="92" y="278"/>
                      </a:lnTo>
                      <a:lnTo>
                        <a:pt x="94" y="285"/>
                      </a:lnTo>
                      <a:lnTo>
                        <a:pt x="99" y="290"/>
                      </a:lnTo>
                      <a:lnTo>
                        <a:pt x="112" y="301"/>
                      </a:lnTo>
                      <a:lnTo>
                        <a:pt x="130" y="312"/>
                      </a:lnTo>
                      <a:lnTo>
                        <a:pt x="137" y="318"/>
                      </a:lnTo>
                      <a:lnTo>
                        <a:pt x="142" y="323"/>
                      </a:lnTo>
                      <a:lnTo>
                        <a:pt x="145" y="328"/>
                      </a:lnTo>
                      <a:lnTo>
                        <a:pt x="148" y="337"/>
                      </a:lnTo>
                      <a:lnTo>
                        <a:pt x="149" y="349"/>
                      </a:lnTo>
                      <a:lnTo>
                        <a:pt x="148" y="362"/>
                      </a:lnTo>
                      <a:lnTo>
                        <a:pt x="145" y="374"/>
                      </a:lnTo>
                      <a:lnTo>
                        <a:pt x="142" y="386"/>
                      </a:lnTo>
                      <a:lnTo>
                        <a:pt x="137" y="396"/>
                      </a:lnTo>
                      <a:lnTo>
                        <a:pt x="132" y="404"/>
                      </a:lnTo>
                      <a:lnTo>
                        <a:pt x="126" y="409"/>
                      </a:lnTo>
                      <a:lnTo>
                        <a:pt x="121" y="413"/>
                      </a:lnTo>
                      <a:lnTo>
                        <a:pt x="115" y="416"/>
                      </a:lnTo>
                      <a:lnTo>
                        <a:pt x="111" y="417"/>
                      </a:lnTo>
                      <a:lnTo>
                        <a:pt x="104" y="417"/>
                      </a:lnTo>
                      <a:lnTo>
                        <a:pt x="95" y="418"/>
                      </a:lnTo>
                      <a:lnTo>
                        <a:pt x="87" y="421"/>
                      </a:lnTo>
                      <a:lnTo>
                        <a:pt x="76" y="424"/>
                      </a:lnTo>
                      <a:lnTo>
                        <a:pt x="63" y="432"/>
                      </a:lnTo>
                      <a:lnTo>
                        <a:pt x="44" y="443"/>
                      </a:lnTo>
                      <a:lnTo>
                        <a:pt x="26" y="456"/>
                      </a:lnTo>
                      <a:lnTo>
                        <a:pt x="11" y="466"/>
                      </a:lnTo>
                      <a:lnTo>
                        <a:pt x="6" y="470"/>
                      </a:lnTo>
                      <a:lnTo>
                        <a:pt x="2" y="475"/>
                      </a:lnTo>
                      <a:lnTo>
                        <a:pt x="0" y="481"/>
                      </a:lnTo>
                      <a:lnTo>
                        <a:pt x="0" y="486"/>
                      </a:lnTo>
                      <a:lnTo>
                        <a:pt x="0" y="492"/>
                      </a:lnTo>
                      <a:lnTo>
                        <a:pt x="0" y="497"/>
                      </a:lnTo>
                      <a:lnTo>
                        <a:pt x="1" y="501"/>
                      </a:lnTo>
                      <a:lnTo>
                        <a:pt x="4" y="506"/>
                      </a:lnTo>
                      <a:lnTo>
                        <a:pt x="10" y="516"/>
                      </a:lnTo>
                      <a:lnTo>
                        <a:pt x="19" y="528"/>
                      </a:lnTo>
                      <a:lnTo>
                        <a:pt x="29" y="539"/>
                      </a:lnTo>
                      <a:lnTo>
                        <a:pt x="35" y="549"/>
                      </a:lnTo>
                      <a:lnTo>
                        <a:pt x="38" y="557"/>
                      </a:lnTo>
                      <a:lnTo>
                        <a:pt x="41" y="563"/>
                      </a:lnTo>
                      <a:lnTo>
                        <a:pt x="39" y="566"/>
                      </a:lnTo>
                      <a:lnTo>
                        <a:pt x="39" y="567"/>
                      </a:lnTo>
                      <a:lnTo>
                        <a:pt x="37" y="569"/>
                      </a:lnTo>
                      <a:lnTo>
                        <a:pt x="33" y="569"/>
                      </a:lnTo>
                      <a:lnTo>
                        <a:pt x="25" y="570"/>
                      </a:lnTo>
                      <a:lnTo>
                        <a:pt x="19" y="574"/>
                      </a:lnTo>
                      <a:lnTo>
                        <a:pt x="17" y="575"/>
                      </a:lnTo>
                      <a:lnTo>
                        <a:pt x="14" y="577"/>
                      </a:lnTo>
                      <a:lnTo>
                        <a:pt x="13" y="581"/>
                      </a:lnTo>
                      <a:lnTo>
                        <a:pt x="13" y="585"/>
                      </a:lnTo>
                      <a:lnTo>
                        <a:pt x="17" y="593"/>
                      </a:lnTo>
                      <a:lnTo>
                        <a:pt x="22" y="602"/>
                      </a:lnTo>
                      <a:lnTo>
                        <a:pt x="25" y="607"/>
                      </a:lnTo>
                      <a:lnTo>
                        <a:pt x="29" y="611"/>
                      </a:lnTo>
                      <a:lnTo>
                        <a:pt x="30" y="615"/>
                      </a:lnTo>
                      <a:lnTo>
                        <a:pt x="31" y="620"/>
                      </a:lnTo>
                      <a:lnTo>
                        <a:pt x="33" y="631"/>
                      </a:lnTo>
                      <a:lnTo>
                        <a:pt x="35" y="642"/>
                      </a:lnTo>
                      <a:lnTo>
                        <a:pt x="37" y="646"/>
                      </a:lnTo>
                      <a:lnTo>
                        <a:pt x="39" y="651"/>
                      </a:lnTo>
                      <a:lnTo>
                        <a:pt x="42" y="655"/>
                      </a:lnTo>
                      <a:lnTo>
                        <a:pt x="45" y="658"/>
                      </a:lnTo>
                      <a:lnTo>
                        <a:pt x="50" y="659"/>
                      </a:lnTo>
                      <a:lnTo>
                        <a:pt x="57" y="661"/>
                      </a:lnTo>
                      <a:lnTo>
                        <a:pt x="64" y="662"/>
                      </a:lnTo>
                      <a:lnTo>
                        <a:pt x="71" y="662"/>
                      </a:lnTo>
                      <a:lnTo>
                        <a:pt x="79" y="661"/>
                      </a:lnTo>
                      <a:lnTo>
                        <a:pt x="86" y="659"/>
                      </a:lnTo>
                      <a:lnTo>
                        <a:pt x="88" y="661"/>
                      </a:lnTo>
                      <a:lnTo>
                        <a:pt x="90" y="662"/>
                      </a:lnTo>
                      <a:lnTo>
                        <a:pt x="93" y="663"/>
                      </a:lnTo>
                      <a:lnTo>
                        <a:pt x="95" y="667"/>
                      </a:lnTo>
                      <a:lnTo>
                        <a:pt x="99" y="671"/>
                      </a:lnTo>
                      <a:lnTo>
                        <a:pt x="102" y="677"/>
                      </a:lnTo>
                      <a:lnTo>
                        <a:pt x="107" y="682"/>
                      </a:lnTo>
                      <a:lnTo>
                        <a:pt x="112" y="687"/>
                      </a:lnTo>
                      <a:lnTo>
                        <a:pt x="118" y="689"/>
                      </a:lnTo>
                      <a:lnTo>
                        <a:pt x="123" y="689"/>
                      </a:lnTo>
                      <a:lnTo>
                        <a:pt x="128" y="689"/>
                      </a:lnTo>
                      <a:lnTo>
                        <a:pt x="134" y="688"/>
                      </a:lnTo>
                      <a:lnTo>
                        <a:pt x="144" y="683"/>
                      </a:lnTo>
                      <a:lnTo>
                        <a:pt x="150" y="680"/>
                      </a:lnTo>
                      <a:lnTo>
                        <a:pt x="157" y="675"/>
                      </a:lnTo>
                      <a:lnTo>
                        <a:pt x="163" y="669"/>
                      </a:lnTo>
                      <a:lnTo>
                        <a:pt x="171" y="663"/>
                      </a:lnTo>
                      <a:lnTo>
                        <a:pt x="180" y="657"/>
                      </a:lnTo>
                      <a:lnTo>
                        <a:pt x="187" y="654"/>
                      </a:lnTo>
                      <a:lnTo>
                        <a:pt x="194" y="650"/>
                      </a:lnTo>
                      <a:lnTo>
                        <a:pt x="201" y="649"/>
                      </a:lnTo>
                      <a:lnTo>
                        <a:pt x="213" y="648"/>
                      </a:lnTo>
                      <a:lnTo>
                        <a:pt x="225" y="646"/>
                      </a:lnTo>
                      <a:lnTo>
                        <a:pt x="237" y="646"/>
                      </a:lnTo>
                      <a:close/>
                    </a:path>
                  </a:pathLst>
                </a:custGeom>
                <a:solidFill>
                  <a:schemeClr val="bg1">
                    <a:lumMod val="75000"/>
                  </a:schemeClr>
                </a:solidFill>
                <a:ln w="9525">
                  <a:solidFill>
                    <a:schemeClr val="bg1"/>
                  </a:solidFill>
                  <a:round/>
                </a:ln>
              </p:spPr>
              <p:txBody>
                <a:bodyPr/>
                <a:lstStyle/>
                <a:p>
                  <a:endParaRPr lang="zh-CN" altLang="en-US"/>
                </a:p>
              </p:txBody>
            </p:sp>
            <p:grpSp>
              <p:nvGrpSpPr>
                <p:cNvPr id="24" name="组合 23"/>
                <p:cNvGrpSpPr>
                  <a:grpSpLocks noChangeAspect="1"/>
                </p:cNvGrpSpPr>
                <p:nvPr/>
              </p:nvGrpSpPr>
              <p:grpSpPr>
                <a:xfrm>
                  <a:off x="1045029" y="4735845"/>
                  <a:ext cx="3164114" cy="4030784"/>
                  <a:chOff x="2984500" y="2438400"/>
                  <a:chExt cx="2714625" cy="3305175"/>
                </a:xfrm>
                <a:solidFill>
                  <a:schemeClr val="bg1">
                    <a:lumMod val="75000"/>
                  </a:schemeClr>
                </a:solidFill>
              </p:grpSpPr>
              <p:sp>
                <p:nvSpPr>
                  <p:cNvPr id="25" name="张家口"/>
                  <p:cNvSpPr/>
                  <p:nvPr/>
                </p:nvSpPr>
                <p:spPr bwMode="auto">
                  <a:xfrm rot="2029057">
                    <a:off x="3222625" y="2533650"/>
                    <a:ext cx="1095375" cy="1371600"/>
                  </a:xfrm>
                  <a:custGeom>
                    <a:avLst/>
                    <a:gdLst>
                      <a:gd name="T0" fmla="*/ 302 w 332"/>
                      <a:gd name="T1" fmla="*/ 126 h 433"/>
                      <a:gd name="T2" fmla="*/ 297 w 332"/>
                      <a:gd name="T3" fmla="*/ 123 h 433"/>
                      <a:gd name="T4" fmla="*/ 281 w 332"/>
                      <a:gd name="T5" fmla="*/ 117 h 433"/>
                      <a:gd name="T6" fmla="*/ 266 w 332"/>
                      <a:gd name="T7" fmla="*/ 102 h 433"/>
                      <a:gd name="T8" fmla="*/ 252 w 332"/>
                      <a:gd name="T9" fmla="*/ 89 h 433"/>
                      <a:gd name="T10" fmla="*/ 230 w 332"/>
                      <a:gd name="T11" fmla="*/ 85 h 433"/>
                      <a:gd name="T12" fmla="*/ 198 w 332"/>
                      <a:gd name="T13" fmla="*/ 24 h 433"/>
                      <a:gd name="T14" fmla="*/ 185 w 332"/>
                      <a:gd name="T15" fmla="*/ 18 h 433"/>
                      <a:gd name="T16" fmla="*/ 130 w 332"/>
                      <a:gd name="T17" fmla="*/ 75 h 433"/>
                      <a:gd name="T18" fmla="*/ 135 w 332"/>
                      <a:gd name="T19" fmla="*/ 92 h 433"/>
                      <a:gd name="T20" fmla="*/ 116 w 332"/>
                      <a:gd name="T21" fmla="*/ 102 h 433"/>
                      <a:gd name="T22" fmla="*/ 98 w 332"/>
                      <a:gd name="T23" fmla="*/ 111 h 433"/>
                      <a:gd name="T24" fmla="*/ 87 w 332"/>
                      <a:gd name="T25" fmla="*/ 103 h 433"/>
                      <a:gd name="T26" fmla="*/ 77 w 332"/>
                      <a:gd name="T27" fmla="*/ 82 h 433"/>
                      <a:gd name="T28" fmla="*/ 62 w 332"/>
                      <a:gd name="T29" fmla="*/ 63 h 433"/>
                      <a:gd name="T30" fmla="*/ 35 w 332"/>
                      <a:gd name="T31" fmla="*/ 51 h 433"/>
                      <a:gd name="T32" fmla="*/ 19 w 332"/>
                      <a:gd name="T33" fmla="*/ 82 h 433"/>
                      <a:gd name="T34" fmla="*/ 5 w 332"/>
                      <a:gd name="T35" fmla="*/ 109 h 433"/>
                      <a:gd name="T36" fmla="*/ 17 w 332"/>
                      <a:gd name="T37" fmla="*/ 146 h 433"/>
                      <a:gd name="T38" fmla="*/ 28 w 332"/>
                      <a:gd name="T39" fmla="*/ 164 h 433"/>
                      <a:gd name="T40" fmla="*/ 3 w 332"/>
                      <a:gd name="T41" fmla="*/ 188 h 433"/>
                      <a:gd name="T42" fmla="*/ 14 w 332"/>
                      <a:gd name="T43" fmla="*/ 214 h 433"/>
                      <a:gd name="T44" fmla="*/ 30 w 332"/>
                      <a:gd name="T45" fmla="*/ 234 h 433"/>
                      <a:gd name="T46" fmla="*/ 38 w 332"/>
                      <a:gd name="T47" fmla="*/ 259 h 433"/>
                      <a:gd name="T48" fmla="*/ 54 w 332"/>
                      <a:gd name="T49" fmla="*/ 269 h 433"/>
                      <a:gd name="T50" fmla="*/ 68 w 332"/>
                      <a:gd name="T51" fmla="*/ 286 h 433"/>
                      <a:gd name="T52" fmla="*/ 105 w 332"/>
                      <a:gd name="T53" fmla="*/ 304 h 433"/>
                      <a:gd name="T54" fmla="*/ 141 w 332"/>
                      <a:gd name="T55" fmla="*/ 330 h 433"/>
                      <a:gd name="T56" fmla="*/ 132 w 332"/>
                      <a:gd name="T57" fmla="*/ 369 h 433"/>
                      <a:gd name="T58" fmla="*/ 127 w 332"/>
                      <a:gd name="T59" fmla="*/ 384 h 433"/>
                      <a:gd name="T60" fmla="*/ 119 w 332"/>
                      <a:gd name="T61" fmla="*/ 393 h 433"/>
                      <a:gd name="T62" fmla="*/ 126 w 332"/>
                      <a:gd name="T63" fmla="*/ 408 h 433"/>
                      <a:gd name="T64" fmla="*/ 133 w 332"/>
                      <a:gd name="T65" fmla="*/ 412 h 433"/>
                      <a:gd name="T66" fmla="*/ 154 w 332"/>
                      <a:gd name="T67" fmla="*/ 408 h 433"/>
                      <a:gd name="T68" fmla="*/ 171 w 332"/>
                      <a:gd name="T69" fmla="*/ 407 h 433"/>
                      <a:gd name="T70" fmla="*/ 198 w 332"/>
                      <a:gd name="T71" fmla="*/ 430 h 433"/>
                      <a:gd name="T72" fmla="*/ 219 w 332"/>
                      <a:gd name="T73" fmla="*/ 433 h 433"/>
                      <a:gd name="T74" fmla="*/ 219 w 332"/>
                      <a:gd name="T75" fmla="*/ 429 h 433"/>
                      <a:gd name="T76" fmla="*/ 227 w 332"/>
                      <a:gd name="T77" fmla="*/ 427 h 433"/>
                      <a:gd name="T78" fmla="*/ 233 w 332"/>
                      <a:gd name="T79" fmla="*/ 418 h 433"/>
                      <a:gd name="T80" fmla="*/ 248 w 332"/>
                      <a:gd name="T81" fmla="*/ 407 h 433"/>
                      <a:gd name="T82" fmla="*/ 261 w 332"/>
                      <a:gd name="T83" fmla="*/ 385 h 433"/>
                      <a:gd name="T84" fmla="*/ 281 w 332"/>
                      <a:gd name="T85" fmla="*/ 316 h 433"/>
                      <a:gd name="T86" fmla="*/ 313 w 332"/>
                      <a:gd name="T87" fmla="*/ 266 h 433"/>
                      <a:gd name="T88" fmla="*/ 278 w 332"/>
                      <a:gd name="T89" fmla="*/ 227 h 433"/>
                      <a:gd name="T90" fmla="*/ 304 w 332"/>
                      <a:gd name="T91" fmla="*/ 156 h 433"/>
                      <a:gd name="T92" fmla="*/ 316 w 332"/>
                      <a:gd name="T93" fmla="*/ 136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32" h="433">
                        <a:moveTo>
                          <a:pt x="316" y="136"/>
                        </a:moveTo>
                        <a:cubicBezTo>
                          <a:pt x="299" y="134"/>
                          <a:pt x="302" y="126"/>
                          <a:pt x="302" y="126"/>
                        </a:cubicBezTo>
                        <a:cubicBezTo>
                          <a:pt x="301" y="126"/>
                          <a:pt x="301" y="126"/>
                          <a:pt x="301" y="126"/>
                        </a:cubicBezTo>
                        <a:cubicBezTo>
                          <a:pt x="297" y="123"/>
                          <a:pt x="297" y="123"/>
                          <a:pt x="297" y="123"/>
                        </a:cubicBezTo>
                        <a:cubicBezTo>
                          <a:pt x="290" y="120"/>
                          <a:pt x="290" y="120"/>
                          <a:pt x="290" y="120"/>
                        </a:cubicBezTo>
                        <a:cubicBezTo>
                          <a:pt x="281" y="117"/>
                          <a:pt x="281" y="117"/>
                          <a:pt x="281" y="117"/>
                        </a:cubicBezTo>
                        <a:cubicBezTo>
                          <a:pt x="276" y="113"/>
                          <a:pt x="276" y="113"/>
                          <a:pt x="276" y="113"/>
                        </a:cubicBezTo>
                        <a:cubicBezTo>
                          <a:pt x="266" y="102"/>
                          <a:pt x="266" y="102"/>
                          <a:pt x="266" y="102"/>
                        </a:cubicBezTo>
                        <a:cubicBezTo>
                          <a:pt x="258" y="95"/>
                          <a:pt x="258" y="95"/>
                          <a:pt x="258" y="95"/>
                        </a:cubicBezTo>
                        <a:cubicBezTo>
                          <a:pt x="252" y="89"/>
                          <a:pt x="252" y="89"/>
                          <a:pt x="252" y="89"/>
                        </a:cubicBezTo>
                        <a:cubicBezTo>
                          <a:pt x="247" y="83"/>
                          <a:pt x="247" y="83"/>
                          <a:pt x="247" y="83"/>
                        </a:cubicBezTo>
                        <a:cubicBezTo>
                          <a:pt x="247" y="83"/>
                          <a:pt x="239" y="78"/>
                          <a:pt x="230" y="85"/>
                        </a:cubicBezTo>
                        <a:cubicBezTo>
                          <a:pt x="230" y="85"/>
                          <a:pt x="230" y="76"/>
                          <a:pt x="217" y="75"/>
                        </a:cubicBezTo>
                        <a:cubicBezTo>
                          <a:pt x="217" y="75"/>
                          <a:pt x="188" y="63"/>
                          <a:pt x="198" y="24"/>
                        </a:cubicBezTo>
                        <a:cubicBezTo>
                          <a:pt x="198" y="24"/>
                          <a:pt x="198" y="24"/>
                          <a:pt x="198" y="24"/>
                        </a:cubicBezTo>
                        <a:cubicBezTo>
                          <a:pt x="196" y="25"/>
                          <a:pt x="190" y="27"/>
                          <a:pt x="185" y="18"/>
                        </a:cubicBezTo>
                        <a:cubicBezTo>
                          <a:pt x="185" y="18"/>
                          <a:pt x="173" y="0"/>
                          <a:pt x="162" y="15"/>
                        </a:cubicBezTo>
                        <a:cubicBezTo>
                          <a:pt x="162" y="15"/>
                          <a:pt x="136" y="75"/>
                          <a:pt x="130" y="75"/>
                        </a:cubicBezTo>
                        <a:cubicBezTo>
                          <a:pt x="130" y="75"/>
                          <a:pt x="127" y="83"/>
                          <a:pt x="136" y="85"/>
                        </a:cubicBezTo>
                        <a:cubicBezTo>
                          <a:pt x="145" y="86"/>
                          <a:pt x="141" y="92"/>
                          <a:pt x="135" y="92"/>
                        </a:cubicBezTo>
                        <a:cubicBezTo>
                          <a:pt x="130" y="92"/>
                          <a:pt x="128" y="100"/>
                          <a:pt x="128" y="100"/>
                        </a:cubicBezTo>
                        <a:cubicBezTo>
                          <a:pt x="128" y="100"/>
                          <a:pt x="120" y="104"/>
                          <a:pt x="116" y="102"/>
                        </a:cubicBezTo>
                        <a:cubicBezTo>
                          <a:pt x="113" y="99"/>
                          <a:pt x="109" y="108"/>
                          <a:pt x="109" y="108"/>
                        </a:cubicBezTo>
                        <a:cubicBezTo>
                          <a:pt x="98" y="111"/>
                          <a:pt x="98" y="111"/>
                          <a:pt x="98" y="111"/>
                        </a:cubicBezTo>
                        <a:cubicBezTo>
                          <a:pt x="98" y="111"/>
                          <a:pt x="88" y="126"/>
                          <a:pt x="88" y="110"/>
                        </a:cubicBezTo>
                        <a:cubicBezTo>
                          <a:pt x="87" y="103"/>
                          <a:pt x="87" y="103"/>
                          <a:pt x="87" y="103"/>
                        </a:cubicBezTo>
                        <a:cubicBezTo>
                          <a:pt x="87" y="103"/>
                          <a:pt x="78" y="93"/>
                          <a:pt x="77" y="93"/>
                        </a:cubicBezTo>
                        <a:cubicBezTo>
                          <a:pt x="77" y="82"/>
                          <a:pt x="77" y="82"/>
                          <a:pt x="77" y="82"/>
                        </a:cubicBezTo>
                        <a:cubicBezTo>
                          <a:pt x="69" y="75"/>
                          <a:pt x="69" y="75"/>
                          <a:pt x="69" y="75"/>
                        </a:cubicBezTo>
                        <a:cubicBezTo>
                          <a:pt x="69" y="75"/>
                          <a:pt x="68" y="64"/>
                          <a:pt x="62" y="63"/>
                        </a:cubicBezTo>
                        <a:cubicBezTo>
                          <a:pt x="53" y="56"/>
                          <a:pt x="53" y="56"/>
                          <a:pt x="53" y="56"/>
                        </a:cubicBezTo>
                        <a:cubicBezTo>
                          <a:pt x="53" y="56"/>
                          <a:pt x="39" y="28"/>
                          <a:pt x="35" y="51"/>
                        </a:cubicBezTo>
                        <a:cubicBezTo>
                          <a:pt x="35" y="51"/>
                          <a:pt x="36" y="57"/>
                          <a:pt x="26" y="57"/>
                        </a:cubicBezTo>
                        <a:cubicBezTo>
                          <a:pt x="16" y="57"/>
                          <a:pt x="8" y="73"/>
                          <a:pt x="19" y="82"/>
                        </a:cubicBezTo>
                        <a:cubicBezTo>
                          <a:pt x="19" y="82"/>
                          <a:pt x="23" y="92"/>
                          <a:pt x="16" y="95"/>
                        </a:cubicBezTo>
                        <a:cubicBezTo>
                          <a:pt x="16" y="95"/>
                          <a:pt x="1" y="101"/>
                          <a:pt x="5" y="109"/>
                        </a:cubicBezTo>
                        <a:cubicBezTo>
                          <a:pt x="6" y="128"/>
                          <a:pt x="6" y="128"/>
                          <a:pt x="6" y="128"/>
                        </a:cubicBezTo>
                        <a:cubicBezTo>
                          <a:pt x="6" y="128"/>
                          <a:pt x="11" y="144"/>
                          <a:pt x="17" y="146"/>
                        </a:cubicBezTo>
                        <a:cubicBezTo>
                          <a:pt x="23" y="148"/>
                          <a:pt x="22" y="156"/>
                          <a:pt x="22" y="156"/>
                        </a:cubicBezTo>
                        <a:cubicBezTo>
                          <a:pt x="22" y="156"/>
                          <a:pt x="27" y="163"/>
                          <a:pt x="28" y="164"/>
                        </a:cubicBezTo>
                        <a:cubicBezTo>
                          <a:pt x="29" y="164"/>
                          <a:pt x="32" y="174"/>
                          <a:pt x="26" y="175"/>
                        </a:cubicBezTo>
                        <a:cubicBezTo>
                          <a:pt x="21" y="177"/>
                          <a:pt x="5" y="175"/>
                          <a:pt x="3" y="188"/>
                        </a:cubicBezTo>
                        <a:cubicBezTo>
                          <a:pt x="0" y="201"/>
                          <a:pt x="1" y="208"/>
                          <a:pt x="12" y="207"/>
                        </a:cubicBezTo>
                        <a:cubicBezTo>
                          <a:pt x="14" y="214"/>
                          <a:pt x="14" y="214"/>
                          <a:pt x="14" y="214"/>
                        </a:cubicBezTo>
                        <a:cubicBezTo>
                          <a:pt x="21" y="226"/>
                          <a:pt x="21" y="226"/>
                          <a:pt x="21" y="226"/>
                        </a:cubicBezTo>
                        <a:cubicBezTo>
                          <a:pt x="21" y="226"/>
                          <a:pt x="36" y="225"/>
                          <a:pt x="30" y="234"/>
                        </a:cubicBezTo>
                        <a:cubicBezTo>
                          <a:pt x="30" y="234"/>
                          <a:pt x="19" y="252"/>
                          <a:pt x="30" y="260"/>
                        </a:cubicBezTo>
                        <a:cubicBezTo>
                          <a:pt x="38" y="259"/>
                          <a:pt x="38" y="259"/>
                          <a:pt x="38" y="259"/>
                        </a:cubicBezTo>
                        <a:cubicBezTo>
                          <a:pt x="43" y="263"/>
                          <a:pt x="43" y="263"/>
                          <a:pt x="43" y="263"/>
                        </a:cubicBezTo>
                        <a:cubicBezTo>
                          <a:pt x="54" y="269"/>
                          <a:pt x="54" y="269"/>
                          <a:pt x="54" y="269"/>
                        </a:cubicBezTo>
                        <a:cubicBezTo>
                          <a:pt x="64" y="274"/>
                          <a:pt x="64" y="274"/>
                          <a:pt x="64" y="274"/>
                        </a:cubicBezTo>
                        <a:cubicBezTo>
                          <a:pt x="68" y="286"/>
                          <a:pt x="68" y="286"/>
                          <a:pt x="68" y="286"/>
                        </a:cubicBezTo>
                        <a:cubicBezTo>
                          <a:pt x="77" y="288"/>
                          <a:pt x="77" y="288"/>
                          <a:pt x="77" y="288"/>
                        </a:cubicBezTo>
                        <a:cubicBezTo>
                          <a:pt x="105" y="304"/>
                          <a:pt x="105" y="304"/>
                          <a:pt x="105" y="304"/>
                        </a:cubicBezTo>
                        <a:cubicBezTo>
                          <a:pt x="114" y="311"/>
                          <a:pt x="114" y="311"/>
                          <a:pt x="114" y="311"/>
                        </a:cubicBezTo>
                        <a:cubicBezTo>
                          <a:pt x="114" y="311"/>
                          <a:pt x="127" y="336"/>
                          <a:pt x="141" y="330"/>
                        </a:cubicBezTo>
                        <a:cubicBezTo>
                          <a:pt x="141" y="330"/>
                          <a:pt x="170" y="318"/>
                          <a:pt x="149" y="348"/>
                        </a:cubicBezTo>
                        <a:cubicBezTo>
                          <a:pt x="149" y="348"/>
                          <a:pt x="133" y="361"/>
                          <a:pt x="132" y="369"/>
                        </a:cubicBezTo>
                        <a:cubicBezTo>
                          <a:pt x="128" y="374"/>
                          <a:pt x="128" y="374"/>
                          <a:pt x="128" y="374"/>
                        </a:cubicBezTo>
                        <a:cubicBezTo>
                          <a:pt x="128" y="374"/>
                          <a:pt x="119" y="375"/>
                          <a:pt x="127" y="384"/>
                        </a:cubicBezTo>
                        <a:cubicBezTo>
                          <a:pt x="134" y="394"/>
                          <a:pt x="121" y="393"/>
                          <a:pt x="121" y="393"/>
                        </a:cubicBezTo>
                        <a:cubicBezTo>
                          <a:pt x="119" y="393"/>
                          <a:pt x="119" y="393"/>
                          <a:pt x="119" y="393"/>
                        </a:cubicBezTo>
                        <a:cubicBezTo>
                          <a:pt x="119" y="406"/>
                          <a:pt x="119" y="406"/>
                          <a:pt x="119" y="406"/>
                        </a:cubicBezTo>
                        <a:cubicBezTo>
                          <a:pt x="119" y="406"/>
                          <a:pt x="121" y="408"/>
                          <a:pt x="126" y="408"/>
                        </a:cubicBezTo>
                        <a:cubicBezTo>
                          <a:pt x="130" y="408"/>
                          <a:pt x="130" y="408"/>
                          <a:pt x="130" y="408"/>
                        </a:cubicBezTo>
                        <a:cubicBezTo>
                          <a:pt x="133" y="412"/>
                          <a:pt x="133" y="412"/>
                          <a:pt x="133" y="412"/>
                        </a:cubicBezTo>
                        <a:cubicBezTo>
                          <a:pt x="144" y="412"/>
                          <a:pt x="144" y="412"/>
                          <a:pt x="144" y="412"/>
                        </a:cubicBezTo>
                        <a:cubicBezTo>
                          <a:pt x="144" y="412"/>
                          <a:pt x="153" y="408"/>
                          <a:pt x="154" y="408"/>
                        </a:cubicBezTo>
                        <a:cubicBezTo>
                          <a:pt x="156" y="408"/>
                          <a:pt x="163" y="411"/>
                          <a:pt x="163" y="411"/>
                        </a:cubicBezTo>
                        <a:cubicBezTo>
                          <a:pt x="163" y="411"/>
                          <a:pt x="170" y="408"/>
                          <a:pt x="171" y="407"/>
                        </a:cubicBezTo>
                        <a:cubicBezTo>
                          <a:pt x="173" y="405"/>
                          <a:pt x="180" y="401"/>
                          <a:pt x="187" y="408"/>
                        </a:cubicBezTo>
                        <a:cubicBezTo>
                          <a:pt x="198" y="430"/>
                          <a:pt x="198" y="430"/>
                          <a:pt x="198" y="430"/>
                        </a:cubicBezTo>
                        <a:cubicBezTo>
                          <a:pt x="198" y="430"/>
                          <a:pt x="208" y="429"/>
                          <a:pt x="211" y="429"/>
                        </a:cubicBezTo>
                        <a:cubicBezTo>
                          <a:pt x="212" y="429"/>
                          <a:pt x="215" y="430"/>
                          <a:pt x="219" y="433"/>
                        </a:cubicBezTo>
                        <a:cubicBezTo>
                          <a:pt x="219" y="433"/>
                          <a:pt x="219" y="433"/>
                          <a:pt x="219" y="433"/>
                        </a:cubicBezTo>
                        <a:cubicBezTo>
                          <a:pt x="219" y="429"/>
                          <a:pt x="219" y="429"/>
                          <a:pt x="219" y="429"/>
                        </a:cubicBezTo>
                        <a:cubicBezTo>
                          <a:pt x="223" y="428"/>
                          <a:pt x="223" y="428"/>
                          <a:pt x="223" y="428"/>
                        </a:cubicBezTo>
                        <a:cubicBezTo>
                          <a:pt x="227" y="427"/>
                          <a:pt x="227" y="427"/>
                          <a:pt x="227" y="427"/>
                        </a:cubicBezTo>
                        <a:cubicBezTo>
                          <a:pt x="227" y="425"/>
                          <a:pt x="227" y="425"/>
                          <a:pt x="227" y="425"/>
                        </a:cubicBezTo>
                        <a:cubicBezTo>
                          <a:pt x="224" y="418"/>
                          <a:pt x="233" y="418"/>
                          <a:pt x="233" y="418"/>
                        </a:cubicBezTo>
                        <a:cubicBezTo>
                          <a:pt x="234" y="407"/>
                          <a:pt x="234" y="407"/>
                          <a:pt x="234" y="407"/>
                        </a:cubicBezTo>
                        <a:cubicBezTo>
                          <a:pt x="237" y="408"/>
                          <a:pt x="248" y="407"/>
                          <a:pt x="248" y="407"/>
                        </a:cubicBezTo>
                        <a:cubicBezTo>
                          <a:pt x="251" y="396"/>
                          <a:pt x="251" y="396"/>
                          <a:pt x="251" y="396"/>
                        </a:cubicBezTo>
                        <a:cubicBezTo>
                          <a:pt x="260" y="396"/>
                          <a:pt x="261" y="385"/>
                          <a:pt x="261" y="385"/>
                        </a:cubicBezTo>
                        <a:cubicBezTo>
                          <a:pt x="273" y="379"/>
                          <a:pt x="273" y="379"/>
                          <a:pt x="273" y="379"/>
                        </a:cubicBezTo>
                        <a:cubicBezTo>
                          <a:pt x="288" y="377"/>
                          <a:pt x="282" y="327"/>
                          <a:pt x="281" y="316"/>
                        </a:cubicBezTo>
                        <a:cubicBezTo>
                          <a:pt x="280" y="305"/>
                          <a:pt x="294" y="287"/>
                          <a:pt x="294" y="287"/>
                        </a:cubicBezTo>
                        <a:cubicBezTo>
                          <a:pt x="309" y="283"/>
                          <a:pt x="313" y="266"/>
                          <a:pt x="313" y="266"/>
                        </a:cubicBezTo>
                        <a:cubicBezTo>
                          <a:pt x="322" y="233"/>
                          <a:pt x="288" y="234"/>
                          <a:pt x="288" y="234"/>
                        </a:cubicBezTo>
                        <a:cubicBezTo>
                          <a:pt x="278" y="227"/>
                          <a:pt x="278" y="227"/>
                          <a:pt x="278" y="227"/>
                        </a:cubicBezTo>
                        <a:cubicBezTo>
                          <a:pt x="265" y="210"/>
                          <a:pt x="286" y="199"/>
                          <a:pt x="286" y="199"/>
                        </a:cubicBezTo>
                        <a:cubicBezTo>
                          <a:pt x="306" y="199"/>
                          <a:pt x="304" y="156"/>
                          <a:pt x="304" y="156"/>
                        </a:cubicBezTo>
                        <a:cubicBezTo>
                          <a:pt x="306" y="152"/>
                          <a:pt x="306" y="152"/>
                          <a:pt x="306" y="152"/>
                        </a:cubicBezTo>
                        <a:cubicBezTo>
                          <a:pt x="320" y="154"/>
                          <a:pt x="332" y="138"/>
                          <a:pt x="316" y="136"/>
                        </a:cubicBezTo>
                        <a:close/>
                      </a:path>
                    </a:pathLst>
                  </a:custGeom>
                  <a:grpFill/>
                  <a:ln w="9252" cap="flat" cmpd="sng">
                    <a:solidFill>
                      <a:schemeClr val="bg1"/>
                    </a:solidFill>
                    <a:round/>
                  </a:ln>
                </p:spPr>
                <p:txBody>
                  <a:bodyPr/>
                  <a:lstStyle/>
                  <a:p>
                    <a:endParaRPr lang="zh-CN" altLang="en-US"/>
                  </a:p>
                </p:txBody>
              </p:sp>
              <p:sp>
                <p:nvSpPr>
                  <p:cNvPr id="26" name="石家庄"/>
                  <p:cNvSpPr/>
                  <p:nvPr/>
                </p:nvSpPr>
                <p:spPr bwMode="auto">
                  <a:xfrm rot="2029057">
                    <a:off x="2984500" y="4381500"/>
                    <a:ext cx="866775" cy="628650"/>
                  </a:xfrm>
                  <a:custGeom>
                    <a:avLst/>
                    <a:gdLst>
                      <a:gd name="T0" fmla="*/ 262 w 266"/>
                      <a:gd name="T1" fmla="*/ 90 h 200"/>
                      <a:gd name="T2" fmla="*/ 261 w 266"/>
                      <a:gd name="T3" fmla="*/ 73 h 200"/>
                      <a:gd name="T4" fmla="*/ 252 w 266"/>
                      <a:gd name="T5" fmla="*/ 52 h 200"/>
                      <a:gd name="T6" fmla="*/ 254 w 266"/>
                      <a:gd name="T7" fmla="*/ 32 h 200"/>
                      <a:gd name="T8" fmla="*/ 250 w 266"/>
                      <a:gd name="T9" fmla="*/ 26 h 200"/>
                      <a:gd name="T10" fmla="*/ 243 w 266"/>
                      <a:gd name="T11" fmla="*/ 15 h 200"/>
                      <a:gd name="T12" fmla="*/ 227 w 266"/>
                      <a:gd name="T13" fmla="*/ 14 h 200"/>
                      <a:gd name="T14" fmla="*/ 212 w 266"/>
                      <a:gd name="T15" fmla="*/ 4 h 200"/>
                      <a:gd name="T16" fmla="*/ 212 w 266"/>
                      <a:gd name="T17" fmla="*/ 4 h 200"/>
                      <a:gd name="T18" fmla="*/ 204 w 266"/>
                      <a:gd name="T19" fmla="*/ 10 h 200"/>
                      <a:gd name="T20" fmla="*/ 189 w 266"/>
                      <a:gd name="T21" fmla="*/ 15 h 200"/>
                      <a:gd name="T22" fmla="*/ 185 w 266"/>
                      <a:gd name="T23" fmla="*/ 23 h 200"/>
                      <a:gd name="T24" fmla="*/ 179 w 266"/>
                      <a:gd name="T25" fmla="*/ 25 h 200"/>
                      <a:gd name="T26" fmla="*/ 168 w 266"/>
                      <a:gd name="T27" fmla="*/ 32 h 200"/>
                      <a:gd name="T28" fmla="*/ 165 w 266"/>
                      <a:gd name="T29" fmla="*/ 21 h 200"/>
                      <a:gd name="T30" fmla="*/ 153 w 266"/>
                      <a:gd name="T31" fmla="*/ 14 h 200"/>
                      <a:gd name="T32" fmla="*/ 145 w 266"/>
                      <a:gd name="T33" fmla="*/ 11 h 200"/>
                      <a:gd name="T34" fmla="*/ 132 w 266"/>
                      <a:gd name="T35" fmla="*/ 12 h 200"/>
                      <a:gd name="T36" fmla="*/ 115 w 266"/>
                      <a:gd name="T37" fmla="*/ 12 h 200"/>
                      <a:gd name="T38" fmla="*/ 69 w 266"/>
                      <a:gd name="T39" fmla="*/ 6 h 200"/>
                      <a:gd name="T40" fmla="*/ 54 w 266"/>
                      <a:gd name="T41" fmla="*/ 22 h 200"/>
                      <a:gd name="T42" fmla="*/ 15 w 266"/>
                      <a:gd name="T43" fmla="*/ 31 h 200"/>
                      <a:gd name="T44" fmla="*/ 10 w 266"/>
                      <a:gd name="T45" fmla="*/ 36 h 200"/>
                      <a:gd name="T46" fmla="*/ 8 w 266"/>
                      <a:gd name="T47" fmla="*/ 48 h 200"/>
                      <a:gd name="T48" fmla="*/ 6 w 266"/>
                      <a:gd name="T49" fmla="*/ 50 h 200"/>
                      <a:gd name="T50" fmla="*/ 0 w 266"/>
                      <a:gd name="T51" fmla="*/ 63 h 200"/>
                      <a:gd name="T52" fmla="*/ 9 w 266"/>
                      <a:gd name="T53" fmla="*/ 88 h 200"/>
                      <a:gd name="T54" fmla="*/ 14 w 266"/>
                      <a:gd name="T55" fmla="*/ 103 h 200"/>
                      <a:gd name="T56" fmla="*/ 26 w 266"/>
                      <a:gd name="T57" fmla="*/ 116 h 200"/>
                      <a:gd name="T58" fmla="*/ 41 w 266"/>
                      <a:gd name="T59" fmla="*/ 118 h 200"/>
                      <a:gd name="T60" fmla="*/ 50 w 266"/>
                      <a:gd name="T61" fmla="*/ 122 h 200"/>
                      <a:gd name="T62" fmla="*/ 54 w 266"/>
                      <a:gd name="T63" fmla="*/ 123 h 200"/>
                      <a:gd name="T64" fmla="*/ 64 w 266"/>
                      <a:gd name="T65" fmla="*/ 119 h 200"/>
                      <a:gd name="T66" fmla="*/ 67 w 266"/>
                      <a:gd name="T67" fmla="*/ 127 h 200"/>
                      <a:gd name="T68" fmla="*/ 78 w 266"/>
                      <a:gd name="T69" fmla="*/ 132 h 200"/>
                      <a:gd name="T70" fmla="*/ 87 w 266"/>
                      <a:gd name="T71" fmla="*/ 143 h 200"/>
                      <a:gd name="T72" fmla="*/ 107 w 266"/>
                      <a:gd name="T73" fmla="*/ 154 h 200"/>
                      <a:gd name="T74" fmla="*/ 109 w 266"/>
                      <a:gd name="T75" fmla="*/ 156 h 200"/>
                      <a:gd name="T76" fmla="*/ 117 w 266"/>
                      <a:gd name="T77" fmla="*/ 170 h 200"/>
                      <a:gd name="T78" fmla="*/ 120 w 266"/>
                      <a:gd name="T79" fmla="*/ 171 h 200"/>
                      <a:gd name="T80" fmla="*/ 144 w 266"/>
                      <a:gd name="T81" fmla="*/ 183 h 200"/>
                      <a:gd name="T82" fmla="*/ 144 w 266"/>
                      <a:gd name="T83" fmla="*/ 200 h 200"/>
                      <a:gd name="T84" fmla="*/ 162 w 266"/>
                      <a:gd name="T85" fmla="*/ 183 h 200"/>
                      <a:gd name="T86" fmla="*/ 184 w 266"/>
                      <a:gd name="T87" fmla="*/ 164 h 200"/>
                      <a:gd name="T88" fmla="*/ 198 w 266"/>
                      <a:gd name="T89" fmla="*/ 152 h 200"/>
                      <a:gd name="T90" fmla="*/ 214 w 266"/>
                      <a:gd name="T91" fmla="*/ 117 h 200"/>
                      <a:gd name="T92" fmla="*/ 224 w 266"/>
                      <a:gd name="T93" fmla="*/ 103 h 200"/>
                      <a:gd name="T94" fmla="*/ 231 w 266"/>
                      <a:gd name="T95" fmla="*/ 94 h 200"/>
                      <a:gd name="T96" fmla="*/ 238 w 266"/>
                      <a:gd name="T97" fmla="*/ 86 h 200"/>
                      <a:gd name="T98" fmla="*/ 249 w 266"/>
                      <a:gd name="T99" fmla="*/ 91 h 200"/>
                      <a:gd name="T100" fmla="*/ 259 w 266"/>
                      <a:gd name="T101" fmla="*/ 98 h 200"/>
                      <a:gd name="T102" fmla="*/ 259 w 266"/>
                      <a:gd name="T103" fmla="*/ 97 h 200"/>
                      <a:gd name="T104" fmla="*/ 262 w 266"/>
                      <a:gd name="T105" fmla="*/ 9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6" h="200">
                        <a:moveTo>
                          <a:pt x="262" y="90"/>
                        </a:moveTo>
                        <a:cubicBezTo>
                          <a:pt x="266" y="82"/>
                          <a:pt x="261" y="73"/>
                          <a:pt x="261" y="73"/>
                        </a:cubicBezTo>
                        <a:cubicBezTo>
                          <a:pt x="261" y="73"/>
                          <a:pt x="249" y="59"/>
                          <a:pt x="252" y="52"/>
                        </a:cubicBezTo>
                        <a:cubicBezTo>
                          <a:pt x="255" y="45"/>
                          <a:pt x="254" y="32"/>
                          <a:pt x="254" y="32"/>
                        </a:cubicBezTo>
                        <a:cubicBezTo>
                          <a:pt x="250" y="26"/>
                          <a:pt x="250" y="26"/>
                          <a:pt x="250" y="26"/>
                        </a:cubicBezTo>
                        <a:cubicBezTo>
                          <a:pt x="252" y="15"/>
                          <a:pt x="243" y="15"/>
                          <a:pt x="243" y="15"/>
                        </a:cubicBezTo>
                        <a:cubicBezTo>
                          <a:pt x="227" y="14"/>
                          <a:pt x="227" y="14"/>
                          <a:pt x="227" y="14"/>
                        </a:cubicBezTo>
                        <a:cubicBezTo>
                          <a:pt x="221" y="7"/>
                          <a:pt x="212" y="4"/>
                          <a:pt x="212" y="4"/>
                        </a:cubicBezTo>
                        <a:cubicBezTo>
                          <a:pt x="212" y="4"/>
                          <a:pt x="212" y="4"/>
                          <a:pt x="212" y="4"/>
                        </a:cubicBezTo>
                        <a:cubicBezTo>
                          <a:pt x="210" y="5"/>
                          <a:pt x="206" y="6"/>
                          <a:pt x="204" y="10"/>
                        </a:cubicBezTo>
                        <a:cubicBezTo>
                          <a:pt x="204" y="10"/>
                          <a:pt x="202" y="17"/>
                          <a:pt x="189" y="15"/>
                        </a:cubicBezTo>
                        <a:cubicBezTo>
                          <a:pt x="189" y="15"/>
                          <a:pt x="186" y="14"/>
                          <a:pt x="185" y="23"/>
                        </a:cubicBezTo>
                        <a:cubicBezTo>
                          <a:pt x="185" y="23"/>
                          <a:pt x="181" y="25"/>
                          <a:pt x="179" y="25"/>
                        </a:cubicBezTo>
                        <a:cubicBezTo>
                          <a:pt x="177" y="25"/>
                          <a:pt x="168" y="32"/>
                          <a:pt x="168" y="32"/>
                        </a:cubicBezTo>
                        <a:cubicBezTo>
                          <a:pt x="165" y="21"/>
                          <a:pt x="165" y="21"/>
                          <a:pt x="165" y="21"/>
                        </a:cubicBezTo>
                        <a:cubicBezTo>
                          <a:pt x="165" y="21"/>
                          <a:pt x="157" y="14"/>
                          <a:pt x="153" y="14"/>
                        </a:cubicBezTo>
                        <a:cubicBezTo>
                          <a:pt x="150" y="14"/>
                          <a:pt x="145" y="11"/>
                          <a:pt x="145" y="11"/>
                        </a:cubicBezTo>
                        <a:cubicBezTo>
                          <a:pt x="145" y="11"/>
                          <a:pt x="135" y="10"/>
                          <a:pt x="132" y="12"/>
                        </a:cubicBezTo>
                        <a:cubicBezTo>
                          <a:pt x="129" y="15"/>
                          <a:pt x="121" y="18"/>
                          <a:pt x="115" y="12"/>
                        </a:cubicBezTo>
                        <a:cubicBezTo>
                          <a:pt x="109" y="6"/>
                          <a:pt x="79" y="0"/>
                          <a:pt x="69" y="6"/>
                        </a:cubicBezTo>
                        <a:cubicBezTo>
                          <a:pt x="59" y="12"/>
                          <a:pt x="54" y="22"/>
                          <a:pt x="54" y="22"/>
                        </a:cubicBezTo>
                        <a:cubicBezTo>
                          <a:pt x="54" y="22"/>
                          <a:pt x="41" y="40"/>
                          <a:pt x="15" y="31"/>
                        </a:cubicBezTo>
                        <a:cubicBezTo>
                          <a:pt x="15" y="33"/>
                          <a:pt x="13" y="34"/>
                          <a:pt x="10" y="36"/>
                        </a:cubicBezTo>
                        <a:cubicBezTo>
                          <a:pt x="10" y="36"/>
                          <a:pt x="13" y="47"/>
                          <a:pt x="8" y="48"/>
                        </a:cubicBezTo>
                        <a:cubicBezTo>
                          <a:pt x="6" y="50"/>
                          <a:pt x="6" y="50"/>
                          <a:pt x="6" y="50"/>
                        </a:cubicBezTo>
                        <a:cubicBezTo>
                          <a:pt x="6" y="50"/>
                          <a:pt x="11" y="60"/>
                          <a:pt x="0" y="63"/>
                        </a:cubicBezTo>
                        <a:cubicBezTo>
                          <a:pt x="0" y="63"/>
                          <a:pt x="2" y="80"/>
                          <a:pt x="9" y="88"/>
                        </a:cubicBezTo>
                        <a:cubicBezTo>
                          <a:pt x="14" y="103"/>
                          <a:pt x="14" y="103"/>
                          <a:pt x="14" y="103"/>
                        </a:cubicBezTo>
                        <a:cubicBezTo>
                          <a:pt x="26" y="116"/>
                          <a:pt x="26" y="116"/>
                          <a:pt x="26" y="116"/>
                        </a:cubicBezTo>
                        <a:cubicBezTo>
                          <a:pt x="41" y="118"/>
                          <a:pt x="41" y="118"/>
                          <a:pt x="41" y="118"/>
                        </a:cubicBezTo>
                        <a:cubicBezTo>
                          <a:pt x="50" y="122"/>
                          <a:pt x="50" y="122"/>
                          <a:pt x="50" y="122"/>
                        </a:cubicBezTo>
                        <a:cubicBezTo>
                          <a:pt x="54" y="123"/>
                          <a:pt x="54" y="123"/>
                          <a:pt x="54" y="123"/>
                        </a:cubicBezTo>
                        <a:cubicBezTo>
                          <a:pt x="64" y="119"/>
                          <a:pt x="64" y="119"/>
                          <a:pt x="64" y="119"/>
                        </a:cubicBezTo>
                        <a:cubicBezTo>
                          <a:pt x="67" y="127"/>
                          <a:pt x="67" y="127"/>
                          <a:pt x="67" y="127"/>
                        </a:cubicBezTo>
                        <a:cubicBezTo>
                          <a:pt x="67" y="127"/>
                          <a:pt x="75" y="127"/>
                          <a:pt x="78" y="132"/>
                        </a:cubicBezTo>
                        <a:cubicBezTo>
                          <a:pt x="81" y="136"/>
                          <a:pt x="87" y="143"/>
                          <a:pt x="87" y="143"/>
                        </a:cubicBezTo>
                        <a:cubicBezTo>
                          <a:pt x="87" y="143"/>
                          <a:pt x="97" y="142"/>
                          <a:pt x="107" y="154"/>
                        </a:cubicBezTo>
                        <a:cubicBezTo>
                          <a:pt x="109" y="156"/>
                          <a:pt x="109" y="156"/>
                          <a:pt x="109" y="156"/>
                        </a:cubicBezTo>
                        <a:cubicBezTo>
                          <a:pt x="109" y="156"/>
                          <a:pt x="122" y="148"/>
                          <a:pt x="117" y="170"/>
                        </a:cubicBezTo>
                        <a:cubicBezTo>
                          <a:pt x="120" y="171"/>
                          <a:pt x="120" y="171"/>
                          <a:pt x="120" y="171"/>
                        </a:cubicBezTo>
                        <a:cubicBezTo>
                          <a:pt x="120" y="171"/>
                          <a:pt x="145" y="151"/>
                          <a:pt x="144" y="183"/>
                        </a:cubicBezTo>
                        <a:cubicBezTo>
                          <a:pt x="144" y="190"/>
                          <a:pt x="144" y="196"/>
                          <a:pt x="144" y="200"/>
                        </a:cubicBezTo>
                        <a:cubicBezTo>
                          <a:pt x="147" y="193"/>
                          <a:pt x="159" y="184"/>
                          <a:pt x="162" y="183"/>
                        </a:cubicBezTo>
                        <a:cubicBezTo>
                          <a:pt x="166" y="182"/>
                          <a:pt x="184" y="164"/>
                          <a:pt x="184" y="164"/>
                        </a:cubicBezTo>
                        <a:cubicBezTo>
                          <a:pt x="198" y="152"/>
                          <a:pt x="198" y="152"/>
                          <a:pt x="198" y="152"/>
                        </a:cubicBezTo>
                        <a:cubicBezTo>
                          <a:pt x="211" y="151"/>
                          <a:pt x="214" y="123"/>
                          <a:pt x="214" y="117"/>
                        </a:cubicBezTo>
                        <a:cubicBezTo>
                          <a:pt x="214" y="111"/>
                          <a:pt x="224" y="103"/>
                          <a:pt x="224" y="103"/>
                        </a:cubicBezTo>
                        <a:cubicBezTo>
                          <a:pt x="224" y="103"/>
                          <a:pt x="230" y="98"/>
                          <a:pt x="231" y="94"/>
                        </a:cubicBezTo>
                        <a:cubicBezTo>
                          <a:pt x="232" y="90"/>
                          <a:pt x="238" y="86"/>
                          <a:pt x="238" y="86"/>
                        </a:cubicBezTo>
                        <a:cubicBezTo>
                          <a:pt x="238" y="86"/>
                          <a:pt x="244" y="92"/>
                          <a:pt x="249" y="91"/>
                        </a:cubicBezTo>
                        <a:cubicBezTo>
                          <a:pt x="254" y="91"/>
                          <a:pt x="259" y="98"/>
                          <a:pt x="259" y="98"/>
                        </a:cubicBezTo>
                        <a:cubicBezTo>
                          <a:pt x="259" y="97"/>
                          <a:pt x="259" y="97"/>
                          <a:pt x="259" y="97"/>
                        </a:cubicBezTo>
                        <a:cubicBezTo>
                          <a:pt x="260" y="96"/>
                          <a:pt x="261" y="93"/>
                          <a:pt x="262" y="90"/>
                        </a:cubicBezTo>
                        <a:close/>
                      </a:path>
                    </a:pathLst>
                  </a:custGeom>
                  <a:grpFill/>
                  <a:ln w="9252" cap="flat" cmpd="sng">
                    <a:solidFill>
                      <a:schemeClr val="bg1"/>
                    </a:solidFill>
                    <a:round/>
                  </a:ln>
                </p:spPr>
                <p:txBody>
                  <a:bodyPr/>
                  <a:lstStyle/>
                  <a:p>
                    <a:endParaRPr lang="zh-CN" altLang="en-US"/>
                  </a:p>
                </p:txBody>
              </p:sp>
              <p:sp>
                <p:nvSpPr>
                  <p:cNvPr id="27" name="衡水"/>
                  <p:cNvSpPr/>
                  <p:nvPr/>
                </p:nvSpPr>
                <p:spPr bwMode="auto">
                  <a:xfrm rot="2029057">
                    <a:off x="3660775" y="4572000"/>
                    <a:ext cx="628650" cy="561975"/>
                  </a:xfrm>
                  <a:custGeom>
                    <a:avLst/>
                    <a:gdLst>
                      <a:gd name="T0" fmla="*/ 179 w 189"/>
                      <a:gd name="T1" fmla="*/ 112 h 181"/>
                      <a:gd name="T2" fmla="*/ 173 w 189"/>
                      <a:gd name="T3" fmla="*/ 79 h 181"/>
                      <a:gd name="T4" fmla="*/ 166 w 189"/>
                      <a:gd name="T5" fmla="*/ 46 h 181"/>
                      <a:gd name="T6" fmla="*/ 163 w 189"/>
                      <a:gd name="T7" fmla="*/ 28 h 181"/>
                      <a:gd name="T8" fmla="*/ 160 w 189"/>
                      <a:gd name="T9" fmla="*/ 3 h 181"/>
                      <a:gd name="T10" fmla="*/ 149 w 189"/>
                      <a:gd name="T11" fmla="*/ 6 h 181"/>
                      <a:gd name="T12" fmla="*/ 136 w 189"/>
                      <a:gd name="T13" fmla="*/ 18 h 181"/>
                      <a:gd name="T14" fmla="*/ 130 w 189"/>
                      <a:gd name="T15" fmla="*/ 30 h 181"/>
                      <a:gd name="T16" fmla="*/ 119 w 189"/>
                      <a:gd name="T17" fmla="*/ 41 h 181"/>
                      <a:gd name="T18" fmla="*/ 113 w 189"/>
                      <a:gd name="T19" fmla="*/ 41 h 181"/>
                      <a:gd name="T20" fmla="*/ 108 w 189"/>
                      <a:gd name="T21" fmla="*/ 37 h 181"/>
                      <a:gd name="T22" fmla="*/ 101 w 189"/>
                      <a:gd name="T23" fmla="*/ 33 h 181"/>
                      <a:gd name="T24" fmla="*/ 98 w 189"/>
                      <a:gd name="T25" fmla="*/ 31 h 181"/>
                      <a:gd name="T26" fmla="*/ 93 w 189"/>
                      <a:gd name="T27" fmla="*/ 21 h 181"/>
                      <a:gd name="T28" fmla="*/ 92 w 189"/>
                      <a:gd name="T29" fmla="*/ 18 h 181"/>
                      <a:gd name="T30" fmla="*/ 90 w 189"/>
                      <a:gd name="T31" fmla="*/ 16 h 181"/>
                      <a:gd name="T32" fmla="*/ 88 w 189"/>
                      <a:gd name="T33" fmla="*/ 17 h 181"/>
                      <a:gd name="T34" fmla="*/ 81 w 189"/>
                      <a:gd name="T35" fmla="*/ 20 h 181"/>
                      <a:gd name="T36" fmla="*/ 78 w 189"/>
                      <a:gd name="T37" fmla="*/ 20 h 181"/>
                      <a:gd name="T38" fmla="*/ 76 w 189"/>
                      <a:gd name="T39" fmla="*/ 19 h 181"/>
                      <a:gd name="T40" fmla="*/ 74 w 189"/>
                      <a:gd name="T41" fmla="*/ 17 h 181"/>
                      <a:gd name="T42" fmla="*/ 67 w 189"/>
                      <a:gd name="T43" fmla="*/ 18 h 181"/>
                      <a:gd name="T44" fmla="*/ 65 w 189"/>
                      <a:gd name="T45" fmla="*/ 18 h 181"/>
                      <a:gd name="T46" fmla="*/ 62 w 189"/>
                      <a:gd name="T47" fmla="*/ 16 h 181"/>
                      <a:gd name="T48" fmla="*/ 61 w 189"/>
                      <a:gd name="T49" fmla="*/ 14 h 181"/>
                      <a:gd name="T50" fmla="*/ 59 w 189"/>
                      <a:gd name="T51" fmla="*/ 12 h 181"/>
                      <a:gd name="T52" fmla="*/ 53 w 189"/>
                      <a:gd name="T53" fmla="*/ 8 h 181"/>
                      <a:gd name="T54" fmla="*/ 51 w 189"/>
                      <a:gd name="T55" fmla="*/ 8 h 181"/>
                      <a:gd name="T56" fmla="*/ 46 w 189"/>
                      <a:gd name="T57" fmla="*/ 9 h 181"/>
                      <a:gd name="T58" fmla="*/ 42 w 189"/>
                      <a:gd name="T59" fmla="*/ 11 h 181"/>
                      <a:gd name="T60" fmla="*/ 39 w 189"/>
                      <a:gd name="T61" fmla="*/ 11 h 181"/>
                      <a:gd name="T62" fmla="*/ 36 w 189"/>
                      <a:gd name="T63" fmla="*/ 11 h 181"/>
                      <a:gd name="T64" fmla="*/ 35 w 189"/>
                      <a:gd name="T65" fmla="*/ 11 h 181"/>
                      <a:gd name="T66" fmla="*/ 28 w 189"/>
                      <a:gd name="T67" fmla="*/ 25 h 181"/>
                      <a:gd name="T68" fmla="*/ 6 w 189"/>
                      <a:gd name="T69" fmla="*/ 41 h 181"/>
                      <a:gd name="T70" fmla="*/ 1 w 189"/>
                      <a:gd name="T71" fmla="*/ 49 h 181"/>
                      <a:gd name="T72" fmla="*/ 0 w 189"/>
                      <a:gd name="T73" fmla="*/ 49 h 181"/>
                      <a:gd name="T74" fmla="*/ 15 w 189"/>
                      <a:gd name="T75" fmla="*/ 59 h 181"/>
                      <a:gd name="T76" fmla="*/ 31 w 189"/>
                      <a:gd name="T77" fmla="*/ 60 h 181"/>
                      <a:gd name="T78" fmla="*/ 38 w 189"/>
                      <a:gd name="T79" fmla="*/ 71 h 181"/>
                      <a:gd name="T80" fmla="*/ 41 w 189"/>
                      <a:gd name="T81" fmla="*/ 77 h 181"/>
                      <a:gd name="T82" fmla="*/ 40 w 189"/>
                      <a:gd name="T83" fmla="*/ 97 h 181"/>
                      <a:gd name="T84" fmla="*/ 48 w 189"/>
                      <a:gd name="T85" fmla="*/ 118 h 181"/>
                      <a:gd name="T86" fmla="*/ 50 w 189"/>
                      <a:gd name="T87" fmla="*/ 135 h 181"/>
                      <a:gd name="T88" fmla="*/ 45 w 189"/>
                      <a:gd name="T89" fmla="*/ 147 h 181"/>
                      <a:gd name="T90" fmla="*/ 57 w 189"/>
                      <a:gd name="T91" fmla="*/ 154 h 181"/>
                      <a:gd name="T92" fmla="*/ 76 w 189"/>
                      <a:gd name="T93" fmla="*/ 155 h 181"/>
                      <a:gd name="T94" fmla="*/ 76 w 189"/>
                      <a:gd name="T95" fmla="*/ 164 h 181"/>
                      <a:gd name="T96" fmla="*/ 100 w 189"/>
                      <a:gd name="T97" fmla="*/ 169 h 181"/>
                      <a:gd name="T98" fmla="*/ 108 w 189"/>
                      <a:gd name="T99" fmla="*/ 167 h 181"/>
                      <a:gd name="T100" fmla="*/ 119 w 189"/>
                      <a:gd name="T101" fmla="*/ 168 h 181"/>
                      <a:gd name="T102" fmla="*/ 128 w 189"/>
                      <a:gd name="T103" fmla="*/ 170 h 181"/>
                      <a:gd name="T104" fmla="*/ 134 w 189"/>
                      <a:gd name="T105" fmla="*/ 170 h 181"/>
                      <a:gd name="T106" fmla="*/ 146 w 189"/>
                      <a:gd name="T107" fmla="*/ 177 h 181"/>
                      <a:gd name="T108" fmla="*/ 150 w 189"/>
                      <a:gd name="T109" fmla="*/ 181 h 181"/>
                      <a:gd name="T110" fmla="*/ 155 w 189"/>
                      <a:gd name="T111" fmla="*/ 180 h 181"/>
                      <a:gd name="T112" fmla="*/ 164 w 189"/>
                      <a:gd name="T113" fmla="*/ 179 h 181"/>
                      <a:gd name="T114" fmla="*/ 167 w 189"/>
                      <a:gd name="T115" fmla="*/ 178 h 181"/>
                      <a:gd name="T116" fmla="*/ 167 w 189"/>
                      <a:gd name="T117" fmla="*/ 178 h 181"/>
                      <a:gd name="T118" fmla="*/ 163 w 189"/>
                      <a:gd name="T119" fmla="*/ 171 h 181"/>
                      <a:gd name="T120" fmla="*/ 161 w 189"/>
                      <a:gd name="T121" fmla="*/ 150 h 181"/>
                      <a:gd name="T122" fmla="*/ 179 w 189"/>
                      <a:gd name="T123" fmla="*/ 120 h 181"/>
                      <a:gd name="T124" fmla="*/ 179 w 189"/>
                      <a:gd name="T125" fmla="*/ 11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 h="181">
                        <a:moveTo>
                          <a:pt x="179" y="112"/>
                        </a:moveTo>
                        <a:cubicBezTo>
                          <a:pt x="179" y="112"/>
                          <a:pt x="165" y="103"/>
                          <a:pt x="173" y="79"/>
                        </a:cubicBezTo>
                        <a:cubicBezTo>
                          <a:pt x="173" y="79"/>
                          <a:pt x="163" y="66"/>
                          <a:pt x="166" y="46"/>
                        </a:cubicBezTo>
                        <a:cubicBezTo>
                          <a:pt x="166" y="46"/>
                          <a:pt x="164" y="33"/>
                          <a:pt x="163" y="28"/>
                        </a:cubicBezTo>
                        <a:cubicBezTo>
                          <a:pt x="162" y="22"/>
                          <a:pt x="160" y="3"/>
                          <a:pt x="160" y="3"/>
                        </a:cubicBezTo>
                        <a:cubicBezTo>
                          <a:pt x="160" y="3"/>
                          <a:pt x="157" y="0"/>
                          <a:pt x="149" y="6"/>
                        </a:cubicBezTo>
                        <a:cubicBezTo>
                          <a:pt x="140" y="13"/>
                          <a:pt x="136" y="18"/>
                          <a:pt x="136" y="18"/>
                        </a:cubicBezTo>
                        <a:cubicBezTo>
                          <a:pt x="136" y="18"/>
                          <a:pt x="134" y="26"/>
                          <a:pt x="130" y="30"/>
                        </a:cubicBezTo>
                        <a:cubicBezTo>
                          <a:pt x="126" y="34"/>
                          <a:pt x="119" y="41"/>
                          <a:pt x="119" y="41"/>
                        </a:cubicBezTo>
                        <a:cubicBezTo>
                          <a:pt x="113" y="41"/>
                          <a:pt x="113" y="41"/>
                          <a:pt x="113" y="41"/>
                        </a:cubicBezTo>
                        <a:cubicBezTo>
                          <a:pt x="113" y="41"/>
                          <a:pt x="110" y="38"/>
                          <a:pt x="108" y="37"/>
                        </a:cubicBezTo>
                        <a:cubicBezTo>
                          <a:pt x="106" y="36"/>
                          <a:pt x="101" y="33"/>
                          <a:pt x="101" y="33"/>
                        </a:cubicBezTo>
                        <a:cubicBezTo>
                          <a:pt x="98" y="31"/>
                          <a:pt x="98" y="31"/>
                          <a:pt x="98" y="31"/>
                        </a:cubicBezTo>
                        <a:cubicBezTo>
                          <a:pt x="93" y="21"/>
                          <a:pt x="93" y="21"/>
                          <a:pt x="93" y="21"/>
                        </a:cubicBezTo>
                        <a:cubicBezTo>
                          <a:pt x="92" y="18"/>
                          <a:pt x="92" y="18"/>
                          <a:pt x="92" y="18"/>
                        </a:cubicBezTo>
                        <a:cubicBezTo>
                          <a:pt x="90" y="16"/>
                          <a:pt x="90" y="16"/>
                          <a:pt x="90" y="16"/>
                        </a:cubicBezTo>
                        <a:cubicBezTo>
                          <a:pt x="88" y="17"/>
                          <a:pt x="88" y="17"/>
                          <a:pt x="88" y="17"/>
                        </a:cubicBezTo>
                        <a:cubicBezTo>
                          <a:pt x="81" y="20"/>
                          <a:pt x="81" y="20"/>
                          <a:pt x="81" y="20"/>
                        </a:cubicBezTo>
                        <a:cubicBezTo>
                          <a:pt x="81" y="20"/>
                          <a:pt x="80" y="21"/>
                          <a:pt x="78" y="20"/>
                        </a:cubicBezTo>
                        <a:cubicBezTo>
                          <a:pt x="76" y="19"/>
                          <a:pt x="76" y="19"/>
                          <a:pt x="76" y="19"/>
                        </a:cubicBezTo>
                        <a:cubicBezTo>
                          <a:pt x="74" y="17"/>
                          <a:pt x="74" y="17"/>
                          <a:pt x="74" y="17"/>
                        </a:cubicBezTo>
                        <a:cubicBezTo>
                          <a:pt x="67" y="18"/>
                          <a:pt x="67" y="18"/>
                          <a:pt x="67" y="18"/>
                        </a:cubicBezTo>
                        <a:cubicBezTo>
                          <a:pt x="65" y="18"/>
                          <a:pt x="65" y="18"/>
                          <a:pt x="65" y="18"/>
                        </a:cubicBezTo>
                        <a:cubicBezTo>
                          <a:pt x="65" y="18"/>
                          <a:pt x="63" y="17"/>
                          <a:pt x="62" y="16"/>
                        </a:cubicBezTo>
                        <a:cubicBezTo>
                          <a:pt x="61" y="14"/>
                          <a:pt x="61" y="14"/>
                          <a:pt x="61" y="14"/>
                        </a:cubicBezTo>
                        <a:cubicBezTo>
                          <a:pt x="59" y="12"/>
                          <a:pt x="59" y="12"/>
                          <a:pt x="59" y="12"/>
                        </a:cubicBezTo>
                        <a:cubicBezTo>
                          <a:pt x="53" y="8"/>
                          <a:pt x="53" y="8"/>
                          <a:pt x="53" y="8"/>
                        </a:cubicBezTo>
                        <a:cubicBezTo>
                          <a:pt x="51" y="8"/>
                          <a:pt x="51" y="8"/>
                          <a:pt x="51" y="8"/>
                        </a:cubicBezTo>
                        <a:cubicBezTo>
                          <a:pt x="46" y="9"/>
                          <a:pt x="46" y="9"/>
                          <a:pt x="46" y="9"/>
                        </a:cubicBezTo>
                        <a:cubicBezTo>
                          <a:pt x="42" y="11"/>
                          <a:pt x="42" y="11"/>
                          <a:pt x="42" y="11"/>
                        </a:cubicBezTo>
                        <a:cubicBezTo>
                          <a:pt x="39" y="11"/>
                          <a:pt x="39" y="11"/>
                          <a:pt x="39" y="11"/>
                        </a:cubicBezTo>
                        <a:cubicBezTo>
                          <a:pt x="36" y="11"/>
                          <a:pt x="36" y="11"/>
                          <a:pt x="36" y="11"/>
                        </a:cubicBezTo>
                        <a:cubicBezTo>
                          <a:pt x="35" y="11"/>
                          <a:pt x="35" y="11"/>
                          <a:pt x="35" y="11"/>
                        </a:cubicBezTo>
                        <a:cubicBezTo>
                          <a:pt x="36" y="16"/>
                          <a:pt x="36" y="24"/>
                          <a:pt x="28" y="25"/>
                        </a:cubicBezTo>
                        <a:cubicBezTo>
                          <a:pt x="15" y="28"/>
                          <a:pt x="6" y="41"/>
                          <a:pt x="6" y="41"/>
                        </a:cubicBezTo>
                        <a:cubicBezTo>
                          <a:pt x="6" y="41"/>
                          <a:pt x="4" y="49"/>
                          <a:pt x="1" y="49"/>
                        </a:cubicBezTo>
                        <a:cubicBezTo>
                          <a:pt x="0" y="49"/>
                          <a:pt x="0" y="49"/>
                          <a:pt x="0" y="49"/>
                        </a:cubicBezTo>
                        <a:cubicBezTo>
                          <a:pt x="0" y="49"/>
                          <a:pt x="9" y="52"/>
                          <a:pt x="15" y="59"/>
                        </a:cubicBezTo>
                        <a:cubicBezTo>
                          <a:pt x="31" y="60"/>
                          <a:pt x="31" y="60"/>
                          <a:pt x="31" y="60"/>
                        </a:cubicBezTo>
                        <a:cubicBezTo>
                          <a:pt x="31" y="60"/>
                          <a:pt x="40" y="60"/>
                          <a:pt x="38" y="71"/>
                        </a:cubicBezTo>
                        <a:cubicBezTo>
                          <a:pt x="41" y="77"/>
                          <a:pt x="41" y="77"/>
                          <a:pt x="41" y="77"/>
                        </a:cubicBezTo>
                        <a:cubicBezTo>
                          <a:pt x="41" y="77"/>
                          <a:pt x="43" y="90"/>
                          <a:pt x="40" y="97"/>
                        </a:cubicBezTo>
                        <a:cubicBezTo>
                          <a:pt x="37" y="104"/>
                          <a:pt x="48" y="118"/>
                          <a:pt x="48" y="118"/>
                        </a:cubicBezTo>
                        <a:cubicBezTo>
                          <a:pt x="48" y="118"/>
                          <a:pt x="54" y="127"/>
                          <a:pt x="50" y="135"/>
                        </a:cubicBezTo>
                        <a:cubicBezTo>
                          <a:pt x="46" y="144"/>
                          <a:pt x="45" y="145"/>
                          <a:pt x="45" y="147"/>
                        </a:cubicBezTo>
                        <a:cubicBezTo>
                          <a:pt x="45" y="149"/>
                          <a:pt x="50" y="159"/>
                          <a:pt x="57" y="154"/>
                        </a:cubicBezTo>
                        <a:cubicBezTo>
                          <a:pt x="64" y="149"/>
                          <a:pt x="76" y="138"/>
                          <a:pt x="76" y="155"/>
                        </a:cubicBezTo>
                        <a:cubicBezTo>
                          <a:pt x="76" y="164"/>
                          <a:pt x="76" y="164"/>
                          <a:pt x="76" y="164"/>
                        </a:cubicBezTo>
                        <a:cubicBezTo>
                          <a:pt x="100" y="169"/>
                          <a:pt x="100" y="169"/>
                          <a:pt x="100" y="169"/>
                        </a:cubicBezTo>
                        <a:cubicBezTo>
                          <a:pt x="108" y="167"/>
                          <a:pt x="108" y="167"/>
                          <a:pt x="108" y="167"/>
                        </a:cubicBezTo>
                        <a:cubicBezTo>
                          <a:pt x="108" y="167"/>
                          <a:pt x="118" y="164"/>
                          <a:pt x="119" y="168"/>
                        </a:cubicBezTo>
                        <a:cubicBezTo>
                          <a:pt x="119" y="168"/>
                          <a:pt x="125" y="171"/>
                          <a:pt x="128" y="170"/>
                        </a:cubicBezTo>
                        <a:cubicBezTo>
                          <a:pt x="130" y="169"/>
                          <a:pt x="134" y="168"/>
                          <a:pt x="134" y="170"/>
                        </a:cubicBezTo>
                        <a:cubicBezTo>
                          <a:pt x="135" y="171"/>
                          <a:pt x="146" y="175"/>
                          <a:pt x="146" y="177"/>
                        </a:cubicBezTo>
                        <a:cubicBezTo>
                          <a:pt x="146" y="179"/>
                          <a:pt x="150" y="181"/>
                          <a:pt x="150" y="181"/>
                        </a:cubicBezTo>
                        <a:cubicBezTo>
                          <a:pt x="155" y="180"/>
                          <a:pt x="155" y="180"/>
                          <a:pt x="155" y="180"/>
                        </a:cubicBezTo>
                        <a:cubicBezTo>
                          <a:pt x="164" y="179"/>
                          <a:pt x="164" y="179"/>
                          <a:pt x="164" y="179"/>
                        </a:cubicBezTo>
                        <a:cubicBezTo>
                          <a:pt x="167" y="178"/>
                          <a:pt x="167" y="178"/>
                          <a:pt x="167" y="178"/>
                        </a:cubicBezTo>
                        <a:cubicBezTo>
                          <a:pt x="167" y="178"/>
                          <a:pt x="167" y="178"/>
                          <a:pt x="167" y="178"/>
                        </a:cubicBezTo>
                        <a:cubicBezTo>
                          <a:pt x="166" y="176"/>
                          <a:pt x="164" y="172"/>
                          <a:pt x="163" y="171"/>
                        </a:cubicBezTo>
                        <a:cubicBezTo>
                          <a:pt x="163" y="171"/>
                          <a:pt x="165" y="154"/>
                          <a:pt x="161" y="150"/>
                        </a:cubicBezTo>
                        <a:cubicBezTo>
                          <a:pt x="161" y="150"/>
                          <a:pt x="158" y="124"/>
                          <a:pt x="179" y="120"/>
                        </a:cubicBezTo>
                        <a:cubicBezTo>
                          <a:pt x="179" y="120"/>
                          <a:pt x="189" y="115"/>
                          <a:pt x="179" y="112"/>
                        </a:cubicBezTo>
                        <a:close/>
                      </a:path>
                    </a:pathLst>
                  </a:custGeom>
                  <a:grpFill/>
                  <a:ln w="9252" cap="flat" cmpd="sng">
                    <a:solidFill>
                      <a:schemeClr val="bg1"/>
                    </a:solidFill>
                    <a:round/>
                  </a:ln>
                </p:spPr>
                <p:txBody>
                  <a:bodyPr/>
                  <a:lstStyle/>
                  <a:p>
                    <a:endParaRPr lang="zh-CN" altLang="en-US"/>
                  </a:p>
                </p:txBody>
              </p:sp>
              <p:sp>
                <p:nvSpPr>
                  <p:cNvPr id="28" name="秦皇岛"/>
                  <p:cNvSpPr/>
                  <p:nvPr/>
                </p:nvSpPr>
                <p:spPr bwMode="auto">
                  <a:xfrm rot="2029057">
                    <a:off x="5118100" y="3448050"/>
                    <a:ext cx="581025" cy="561975"/>
                  </a:xfrm>
                  <a:custGeom>
                    <a:avLst/>
                    <a:gdLst>
                      <a:gd name="T0" fmla="*/ 142 w 177"/>
                      <a:gd name="T1" fmla="*/ 40 h 182"/>
                      <a:gd name="T2" fmla="*/ 107 w 177"/>
                      <a:gd name="T3" fmla="*/ 29 h 182"/>
                      <a:gd name="T4" fmla="*/ 92 w 177"/>
                      <a:gd name="T5" fmla="*/ 7 h 182"/>
                      <a:gd name="T6" fmla="*/ 69 w 177"/>
                      <a:gd name="T7" fmla="*/ 15 h 182"/>
                      <a:gd name="T8" fmla="*/ 52 w 177"/>
                      <a:gd name="T9" fmla="*/ 17 h 182"/>
                      <a:gd name="T10" fmla="*/ 40 w 177"/>
                      <a:gd name="T11" fmla="*/ 12 h 182"/>
                      <a:gd name="T12" fmla="*/ 33 w 177"/>
                      <a:gd name="T13" fmla="*/ 22 h 182"/>
                      <a:gd name="T14" fmla="*/ 18 w 177"/>
                      <a:gd name="T15" fmla="*/ 49 h 182"/>
                      <a:gd name="T16" fmla="*/ 6 w 177"/>
                      <a:gd name="T17" fmla="*/ 65 h 182"/>
                      <a:gd name="T18" fmla="*/ 0 w 177"/>
                      <a:gd name="T19" fmla="*/ 76 h 182"/>
                      <a:gd name="T20" fmla="*/ 1 w 177"/>
                      <a:gd name="T21" fmla="*/ 83 h 182"/>
                      <a:gd name="T22" fmla="*/ 5 w 177"/>
                      <a:gd name="T23" fmla="*/ 89 h 182"/>
                      <a:gd name="T24" fmla="*/ 7 w 177"/>
                      <a:gd name="T25" fmla="*/ 95 h 182"/>
                      <a:gd name="T26" fmla="*/ 11 w 177"/>
                      <a:gd name="T27" fmla="*/ 98 h 182"/>
                      <a:gd name="T28" fmla="*/ 34 w 177"/>
                      <a:gd name="T29" fmla="*/ 95 h 182"/>
                      <a:gd name="T30" fmla="*/ 54 w 177"/>
                      <a:gd name="T31" fmla="*/ 102 h 182"/>
                      <a:gd name="T32" fmla="*/ 57 w 177"/>
                      <a:gd name="T33" fmla="*/ 110 h 182"/>
                      <a:gd name="T34" fmla="*/ 62 w 177"/>
                      <a:gd name="T35" fmla="*/ 118 h 182"/>
                      <a:gd name="T36" fmla="*/ 65 w 177"/>
                      <a:gd name="T37" fmla="*/ 122 h 182"/>
                      <a:gd name="T38" fmla="*/ 67 w 177"/>
                      <a:gd name="T39" fmla="*/ 127 h 182"/>
                      <a:gd name="T40" fmla="*/ 69 w 177"/>
                      <a:gd name="T41" fmla="*/ 139 h 182"/>
                      <a:gd name="T42" fmla="*/ 77 w 177"/>
                      <a:gd name="T43" fmla="*/ 160 h 182"/>
                      <a:gd name="T44" fmla="*/ 80 w 177"/>
                      <a:gd name="T45" fmla="*/ 168 h 182"/>
                      <a:gd name="T46" fmla="*/ 85 w 177"/>
                      <a:gd name="T47" fmla="*/ 172 h 182"/>
                      <a:gd name="T48" fmla="*/ 91 w 177"/>
                      <a:gd name="T49" fmla="*/ 172 h 182"/>
                      <a:gd name="T50" fmla="*/ 96 w 177"/>
                      <a:gd name="T51" fmla="*/ 174 h 182"/>
                      <a:gd name="T52" fmla="*/ 101 w 177"/>
                      <a:gd name="T53" fmla="*/ 179 h 182"/>
                      <a:gd name="T54" fmla="*/ 109 w 177"/>
                      <a:gd name="T55" fmla="*/ 181 h 182"/>
                      <a:gd name="T56" fmla="*/ 119 w 177"/>
                      <a:gd name="T57" fmla="*/ 181 h 182"/>
                      <a:gd name="T58" fmla="*/ 150 w 177"/>
                      <a:gd name="T59" fmla="*/ 167 h 182"/>
                      <a:gd name="T60" fmla="*/ 148 w 177"/>
                      <a:gd name="T61" fmla="*/ 154 h 182"/>
                      <a:gd name="T62" fmla="*/ 141 w 177"/>
                      <a:gd name="T63" fmla="*/ 156 h 182"/>
                      <a:gd name="T64" fmla="*/ 140 w 177"/>
                      <a:gd name="T65" fmla="*/ 138 h 182"/>
                      <a:gd name="T66" fmla="*/ 147 w 177"/>
                      <a:gd name="T67" fmla="*/ 108 h 182"/>
                      <a:gd name="T68" fmla="*/ 146 w 177"/>
                      <a:gd name="T69" fmla="*/ 98 h 182"/>
                      <a:gd name="T70" fmla="*/ 154 w 177"/>
                      <a:gd name="T71" fmla="*/ 85 h 182"/>
                      <a:gd name="T72" fmla="*/ 163 w 177"/>
                      <a:gd name="T73" fmla="*/ 67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7" h="182">
                        <a:moveTo>
                          <a:pt x="160" y="52"/>
                        </a:moveTo>
                        <a:cubicBezTo>
                          <a:pt x="148" y="52"/>
                          <a:pt x="142" y="40"/>
                          <a:pt x="142" y="40"/>
                        </a:cubicBezTo>
                        <a:cubicBezTo>
                          <a:pt x="142" y="40"/>
                          <a:pt x="134" y="44"/>
                          <a:pt x="129" y="39"/>
                        </a:cubicBezTo>
                        <a:cubicBezTo>
                          <a:pt x="125" y="33"/>
                          <a:pt x="117" y="25"/>
                          <a:pt x="107" y="29"/>
                        </a:cubicBezTo>
                        <a:cubicBezTo>
                          <a:pt x="105" y="28"/>
                          <a:pt x="105" y="28"/>
                          <a:pt x="105" y="28"/>
                        </a:cubicBezTo>
                        <a:cubicBezTo>
                          <a:pt x="105" y="28"/>
                          <a:pt x="107" y="7"/>
                          <a:pt x="92" y="7"/>
                        </a:cubicBezTo>
                        <a:cubicBezTo>
                          <a:pt x="85" y="0"/>
                          <a:pt x="85" y="0"/>
                          <a:pt x="85" y="0"/>
                        </a:cubicBezTo>
                        <a:cubicBezTo>
                          <a:pt x="85" y="0"/>
                          <a:pt x="73" y="13"/>
                          <a:pt x="69" y="15"/>
                        </a:cubicBezTo>
                        <a:cubicBezTo>
                          <a:pt x="65" y="17"/>
                          <a:pt x="59" y="22"/>
                          <a:pt x="53" y="19"/>
                        </a:cubicBezTo>
                        <a:cubicBezTo>
                          <a:pt x="52" y="17"/>
                          <a:pt x="52" y="17"/>
                          <a:pt x="52" y="17"/>
                        </a:cubicBezTo>
                        <a:cubicBezTo>
                          <a:pt x="44" y="18"/>
                          <a:pt x="44" y="18"/>
                          <a:pt x="44" y="18"/>
                        </a:cubicBezTo>
                        <a:cubicBezTo>
                          <a:pt x="44" y="18"/>
                          <a:pt x="42" y="17"/>
                          <a:pt x="40" y="12"/>
                        </a:cubicBezTo>
                        <a:cubicBezTo>
                          <a:pt x="40" y="13"/>
                          <a:pt x="39" y="14"/>
                          <a:pt x="39" y="15"/>
                        </a:cubicBezTo>
                        <a:cubicBezTo>
                          <a:pt x="37" y="19"/>
                          <a:pt x="33" y="22"/>
                          <a:pt x="33" y="22"/>
                        </a:cubicBezTo>
                        <a:cubicBezTo>
                          <a:pt x="23" y="25"/>
                          <a:pt x="22" y="31"/>
                          <a:pt x="22" y="31"/>
                        </a:cubicBezTo>
                        <a:cubicBezTo>
                          <a:pt x="22" y="40"/>
                          <a:pt x="18" y="49"/>
                          <a:pt x="18" y="49"/>
                        </a:cubicBezTo>
                        <a:cubicBezTo>
                          <a:pt x="10" y="58"/>
                          <a:pt x="10" y="58"/>
                          <a:pt x="10" y="58"/>
                        </a:cubicBezTo>
                        <a:cubicBezTo>
                          <a:pt x="6" y="65"/>
                          <a:pt x="6" y="65"/>
                          <a:pt x="6" y="65"/>
                        </a:cubicBezTo>
                        <a:cubicBezTo>
                          <a:pt x="4" y="70"/>
                          <a:pt x="4" y="70"/>
                          <a:pt x="4" y="70"/>
                        </a:cubicBezTo>
                        <a:cubicBezTo>
                          <a:pt x="4" y="70"/>
                          <a:pt x="0" y="75"/>
                          <a:pt x="0" y="76"/>
                        </a:cubicBezTo>
                        <a:cubicBezTo>
                          <a:pt x="0" y="78"/>
                          <a:pt x="0" y="79"/>
                          <a:pt x="0" y="79"/>
                        </a:cubicBezTo>
                        <a:cubicBezTo>
                          <a:pt x="1" y="83"/>
                          <a:pt x="1" y="83"/>
                          <a:pt x="1" y="83"/>
                        </a:cubicBezTo>
                        <a:cubicBezTo>
                          <a:pt x="3" y="85"/>
                          <a:pt x="3" y="85"/>
                          <a:pt x="3" y="85"/>
                        </a:cubicBezTo>
                        <a:cubicBezTo>
                          <a:pt x="5" y="89"/>
                          <a:pt x="5" y="89"/>
                          <a:pt x="5" y="89"/>
                        </a:cubicBezTo>
                        <a:cubicBezTo>
                          <a:pt x="5" y="89"/>
                          <a:pt x="5" y="89"/>
                          <a:pt x="6" y="91"/>
                        </a:cubicBezTo>
                        <a:cubicBezTo>
                          <a:pt x="7" y="94"/>
                          <a:pt x="6" y="94"/>
                          <a:pt x="7" y="95"/>
                        </a:cubicBezTo>
                        <a:cubicBezTo>
                          <a:pt x="7" y="97"/>
                          <a:pt x="8" y="97"/>
                          <a:pt x="8" y="97"/>
                        </a:cubicBezTo>
                        <a:cubicBezTo>
                          <a:pt x="11" y="98"/>
                          <a:pt x="11" y="98"/>
                          <a:pt x="11" y="98"/>
                        </a:cubicBezTo>
                        <a:cubicBezTo>
                          <a:pt x="17" y="97"/>
                          <a:pt x="17" y="97"/>
                          <a:pt x="17" y="97"/>
                        </a:cubicBezTo>
                        <a:cubicBezTo>
                          <a:pt x="34" y="95"/>
                          <a:pt x="34" y="95"/>
                          <a:pt x="34" y="95"/>
                        </a:cubicBezTo>
                        <a:cubicBezTo>
                          <a:pt x="42" y="92"/>
                          <a:pt x="42" y="92"/>
                          <a:pt x="42" y="92"/>
                        </a:cubicBezTo>
                        <a:cubicBezTo>
                          <a:pt x="51" y="91"/>
                          <a:pt x="54" y="102"/>
                          <a:pt x="54" y="102"/>
                        </a:cubicBezTo>
                        <a:cubicBezTo>
                          <a:pt x="56" y="106"/>
                          <a:pt x="56" y="106"/>
                          <a:pt x="56" y="106"/>
                        </a:cubicBezTo>
                        <a:cubicBezTo>
                          <a:pt x="57" y="110"/>
                          <a:pt x="57" y="110"/>
                          <a:pt x="57" y="110"/>
                        </a:cubicBezTo>
                        <a:cubicBezTo>
                          <a:pt x="60" y="116"/>
                          <a:pt x="60" y="116"/>
                          <a:pt x="60" y="116"/>
                        </a:cubicBezTo>
                        <a:cubicBezTo>
                          <a:pt x="62" y="118"/>
                          <a:pt x="62" y="118"/>
                          <a:pt x="62" y="118"/>
                        </a:cubicBezTo>
                        <a:cubicBezTo>
                          <a:pt x="63" y="120"/>
                          <a:pt x="63" y="120"/>
                          <a:pt x="63" y="120"/>
                        </a:cubicBezTo>
                        <a:cubicBezTo>
                          <a:pt x="65" y="122"/>
                          <a:pt x="65" y="122"/>
                          <a:pt x="65" y="122"/>
                        </a:cubicBezTo>
                        <a:cubicBezTo>
                          <a:pt x="66" y="124"/>
                          <a:pt x="66" y="124"/>
                          <a:pt x="66" y="124"/>
                        </a:cubicBezTo>
                        <a:cubicBezTo>
                          <a:pt x="67" y="127"/>
                          <a:pt x="67" y="127"/>
                          <a:pt x="67" y="127"/>
                        </a:cubicBezTo>
                        <a:cubicBezTo>
                          <a:pt x="68" y="133"/>
                          <a:pt x="68" y="133"/>
                          <a:pt x="68" y="133"/>
                        </a:cubicBezTo>
                        <a:cubicBezTo>
                          <a:pt x="69" y="139"/>
                          <a:pt x="69" y="139"/>
                          <a:pt x="69" y="139"/>
                        </a:cubicBezTo>
                        <a:cubicBezTo>
                          <a:pt x="75" y="151"/>
                          <a:pt x="75" y="151"/>
                          <a:pt x="75" y="151"/>
                        </a:cubicBezTo>
                        <a:cubicBezTo>
                          <a:pt x="77" y="160"/>
                          <a:pt x="77" y="160"/>
                          <a:pt x="77" y="160"/>
                        </a:cubicBezTo>
                        <a:cubicBezTo>
                          <a:pt x="79" y="165"/>
                          <a:pt x="79" y="165"/>
                          <a:pt x="79" y="165"/>
                        </a:cubicBezTo>
                        <a:cubicBezTo>
                          <a:pt x="80" y="168"/>
                          <a:pt x="80" y="168"/>
                          <a:pt x="80" y="168"/>
                        </a:cubicBezTo>
                        <a:cubicBezTo>
                          <a:pt x="84" y="171"/>
                          <a:pt x="84" y="171"/>
                          <a:pt x="84" y="171"/>
                        </a:cubicBezTo>
                        <a:cubicBezTo>
                          <a:pt x="85" y="172"/>
                          <a:pt x="85" y="172"/>
                          <a:pt x="85" y="172"/>
                        </a:cubicBezTo>
                        <a:cubicBezTo>
                          <a:pt x="89" y="172"/>
                          <a:pt x="89" y="172"/>
                          <a:pt x="89" y="172"/>
                        </a:cubicBezTo>
                        <a:cubicBezTo>
                          <a:pt x="89" y="172"/>
                          <a:pt x="89" y="172"/>
                          <a:pt x="91" y="172"/>
                        </a:cubicBezTo>
                        <a:cubicBezTo>
                          <a:pt x="92" y="172"/>
                          <a:pt x="93" y="172"/>
                          <a:pt x="93" y="172"/>
                        </a:cubicBezTo>
                        <a:cubicBezTo>
                          <a:pt x="96" y="174"/>
                          <a:pt x="96" y="174"/>
                          <a:pt x="96" y="174"/>
                        </a:cubicBezTo>
                        <a:cubicBezTo>
                          <a:pt x="97" y="176"/>
                          <a:pt x="97" y="176"/>
                          <a:pt x="97" y="176"/>
                        </a:cubicBezTo>
                        <a:cubicBezTo>
                          <a:pt x="101" y="179"/>
                          <a:pt x="101" y="179"/>
                          <a:pt x="101" y="179"/>
                        </a:cubicBezTo>
                        <a:cubicBezTo>
                          <a:pt x="105" y="181"/>
                          <a:pt x="105" y="181"/>
                          <a:pt x="105" y="181"/>
                        </a:cubicBezTo>
                        <a:cubicBezTo>
                          <a:pt x="109" y="181"/>
                          <a:pt x="109" y="181"/>
                          <a:pt x="109" y="181"/>
                        </a:cubicBezTo>
                        <a:cubicBezTo>
                          <a:pt x="110" y="177"/>
                          <a:pt x="110" y="177"/>
                          <a:pt x="110" y="177"/>
                        </a:cubicBezTo>
                        <a:cubicBezTo>
                          <a:pt x="113" y="172"/>
                          <a:pt x="119" y="181"/>
                          <a:pt x="119" y="181"/>
                        </a:cubicBezTo>
                        <a:cubicBezTo>
                          <a:pt x="123" y="182"/>
                          <a:pt x="123" y="182"/>
                          <a:pt x="123" y="182"/>
                        </a:cubicBezTo>
                        <a:cubicBezTo>
                          <a:pt x="150" y="167"/>
                          <a:pt x="150" y="167"/>
                          <a:pt x="150" y="167"/>
                        </a:cubicBezTo>
                        <a:cubicBezTo>
                          <a:pt x="149" y="164"/>
                          <a:pt x="149" y="164"/>
                          <a:pt x="149" y="164"/>
                        </a:cubicBezTo>
                        <a:cubicBezTo>
                          <a:pt x="148" y="154"/>
                          <a:pt x="148" y="154"/>
                          <a:pt x="148" y="154"/>
                        </a:cubicBezTo>
                        <a:cubicBezTo>
                          <a:pt x="148" y="154"/>
                          <a:pt x="148" y="153"/>
                          <a:pt x="146" y="153"/>
                        </a:cubicBezTo>
                        <a:cubicBezTo>
                          <a:pt x="144" y="154"/>
                          <a:pt x="141" y="156"/>
                          <a:pt x="141" y="156"/>
                        </a:cubicBezTo>
                        <a:cubicBezTo>
                          <a:pt x="141" y="156"/>
                          <a:pt x="135" y="157"/>
                          <a:pt x="141" y="151"/>
                        </a:cubicBezTo>
                        <a:cubicBezTo>
                          <a:pt x="141" y="151"/>
                          <a:pt x="150" y="144"/>
                          <a:pt x="140" y="138"/>
                        </a:cubicBezTo>
                        <a:cubicBezTo>
                          <a:pt x="140" y="120"/>
                          <a:pt x="140" y="120"/>
                          <a:pt x="140" y="120"/>
                        </a:cubicBezTo>
                        <a:cubicBezTo>
                          <a:pt x="140" y="120"/>
                          <a:pt x="144" y="108"/>
                          <a:pt x="147" y="108"/>
                        </a:cubicBezTo>
                        <a:cubicBezTo>
                          <a:pt x="147" y="108"/>
                          <a:pt x="152" y="104"/>
                          <a:pt x="148" y="101"/>
                        </a:cubicBezTo>
                        <a:cubicBezTo>
                          <a:pt x="146" y="98"/>
                          <a:pt x="146" y="98"/>
                          <a:pt x="146" y="98"/>
                        </a:cubicBezTo>
                        <a:cubicBezTo>
                          <a:pt x="146" y="89"/>
                          <a:pt x="146" y="89"/>
                          <a:pt x="146" y="89"/>
                        </a:cubicBezTo>
                        <a:cubicBezTo>
                          <a:pt x="146" y="89"/>
                          <a:pt x="152" y="85"/>
                          <a:pt x="154" y="85"/>
                        </a:cubicBezTo>
                        <a:cubicBezTo>
                          <a:pt x="154" y="79"/>
                          <a:pt x="154" y="79"/>
                          <a:pt x="154" y="79"/>
                        </a:cubicBezTo>
                        <a:cubicBezTo>
                          <a:pt x="154" y="79"/>
                          <a:pt x="164" y="72"/>
                          <a:pt x="163" y="67"/>
                        </a:cubicBezTo>
                        <a:cubicBezTo>
                          <a:pt x="163" y="67"/>
                          <a:pt x="177" y="52"/>
                          <a:pt x="160" y="52"/>
                        </a:cubicBezTo>
                        <a:close/>
                      </a:path>
                    </a:pathLst>
                  </a:custGeom>
                  <a:grpFill/>
                  <a:ln w="9252" cap="flat" cmpd="sng">
                    <a:solidFill>
                      <a:schemeClr val="bg1"/>
                    </a:solidFill>
                    <a:round/>
                  </a:ln>
                </p:spPr>
                <p:txBody>
                  <a:bodyPr/>
                  <a:lstStyle/>
                  <a:p>
                    <a:endParaRPr lang="zh-CN" altLang="en-US"/>
                  </a:p>
                </p:txBody>
              </p:sp>
              <p:sp>
                <p:nvSpPr>
                  <p:cNvPr id="29" name="承德"/>
                  <p:cNvSpPr/>
                  <p:nvPr/>
                </p:nvSpPr>
                <p:spPr bwMode="auto">
                  <a:xfrm rot="2029057">
                    <a:off x="4127500" y="2438400"/>
                    <a:ext cx="1428750" cy="1162050"/>
                  </a:xfrm>
                  <a:custGeom>
                    <a:avLst/>
                    <a:gdLst>
                      <a:gd name="T0" fmla="*/ 261 w 430"/>
                      <a:gd name="T1" fmla="*/ 363 h 368"/>
                      <a:gd name="T2" fmla="*/ 288 w 430"/>
                      <a:gd name="T3" fmla="*/ 367 h 368"/>
                      <a:gd name="T4" fmla="*/ 333 w 430"/>
                      <a:gd name="T5" fmla="*/ 317 h 368"/>
                      <a:gd name="T6" fmla="*/ 353 w 430"/>
                      <a:gd name="T7" fmla="*/ 278 h 368"/>
                      <a:gd name="T8" fmla="*/ 386 w 430"/>
                      <a:gd name="T9" fmla="*/ 268 h 368"/>
                      <a:gd name="T10" fmla="*/ 397 w 430"/>
                      <a:gd name="T11" fmla="*/ 278 h 368"/>
                      <a:gd name="T12" fmla="*/ 396 w 430"/>
                      <a:gd name="T13" fmla="*/ 273 h 368"/>
                      <a:gd name="T14" fmla="*/ 393 w 430"/>
                      <a:gd name="T15" fmla="*/ 267 h 368"/>
                      <a:gd name="T16" fmla="*/ 390 w 430"/>
                      <a:gd name="T17" fmla="*/ 261 h 368"/>
                      <a:gd name="T18" fmla="*/ 394 w 430"/>
                      <a:gd name="T19" fmla="*/ 252 h 368"/>
                      <a:gd name="T20" fmla="*/ 400 w 430"/>
                      <a:gd name="T21" fmla="*/ 240 h 368"/>
                      <a:gd name="T22" fmla="*/ 412 w 430"/>
                      <a:gd name="T23" fmla="*/ 213 h 368"/>
                      <a:gd name="T24" fmla="*/ 429 w 430"/>
                      <a:gd name="T25" fmla="*/ 197 h 368"/>
                      <a:gd name="T26" fmla="*/ 428 w 430"/>
                      <a:gd name="T27" fmla="*/ 189 h 368"/>
                      <a:gd name="T28" fmla="*/ 404 w 430"/>
                      <a:gd name="T29" fmla="*/ 197 h 368"/>
                      <a:gd name="T30" fmla="*/ 380 w 430"/>
                      <a:gd name="T31" fmla="*/ 186 h 368"/>
                      <a:gd name="T32" fmla="*/ 375 w 430"/>
                      <a:gd name="T33" fmla="*/ 173 h 368"/>
                      <a:gd name="T34" fmla="*/ 383 w 430"/>
                      <a:gd name="T35" fmla="*/ 161 h 368"/>
                      <a:gd name="T36" fmla="*/ 373 w 430"/>
                      <a:gd name="T37" fmla="*/ 155 h 368"/>
                      <a:gd name="T38" fmla="*/ 373 w 430"/>
                      <a:gd name="T39" fmla="*/ 146 h 368"/>
                      <a:gd name="T40" fmla="*/ 376 w 430"/>
                      <a:gd name="T41" fmla="*/ 117 h 368"/>
                      <a:gd name="T42" fmla="*/ 375 w 430"/>
                      <a:gd name="T43" fmla="*/ 95 h 368"/>
                      <a:gd name="T44" fmla="*/ 322 w 430"/>
                      <a:gd name="T45" fmla="*/ 125 h 368"/>
                      <a:gd name="T46" fmla="*/ 295 w 430"/>
                      <a:gd name="T47" fmla="*/ 148 h 368"/>
                      <a:gd name="T48" fmla="*/ 268 w 430"/>
                      <a:gd name="T49" fmla="*/ 136 h 368"/>
                      <a:gd name="T50" fmla="*/ 245 w 430"/>
                      <a:gd name="T51" fmla="*/ 117 h 368"/>
                      <a:gd name="T52" fmla="*/ 231 w 430"/>
                      <a:gd name="T53" fmla="*/ 93 h 368"/>
                      <a:gd name="T54" fmla="*/ 230 w 430"/>
                      <a:gd name="T55" fmla="*/ 72 h 368"/>
                      <a:gd name="T56" fmla="*/ 215 w 430"/>
                      <a:gd name="T57" fmla="*/ 47 h 368"/>
                      <a:gd name="T58" fmla="*/ 199 w 430"/>
                      <a:gd name="T59" fmla="*/ 61 h 368"/>
                      <a:gd name="T60" fmla="*/ 183 w 430"/>
                      <a:gd name="T61" fmla="*/ 45 h 368"/>
                      <a:gd name="T62" fmla="*/ 171 w 430"/>
                      <a:gd name="T63" fmla="*/ 32 h 368"/>
                      <a:gd name="T64" fmla="*/ 150 w 430"/>
                      <a:gd name="T65" fmla="*/ 14 h 368"/>
                      <a:gd name="T66" fmla="*/ 117 w 430"/>
                      <a:gd name="T67" fmla="*/ 6 h 368"/>
                      <a:gd name="T68" fmla="*/ 95 w 430"/>
                      <a:gd name="T69" fmla="*/ 22 h 368"/>
                      <a:gd name="T70" fmla="*/ 79 w 430"/>
                      <a:gd name="T71" fmla="*/ 55 h 368"/>
                      <a:gd name="T72" fmla="*/ 50 w 430"/>
                      <a:gd name="T73" fmla="*/ 99 h 368"/>
                      <a:gd name="T74" fmla="*/ 59 w 430"/>
                      <a:gd name="T75" fmla="*/ 126 h 368"/>
                      <a:gd name="T76" fmla="*/ 65 w 430"/>
                      <a:gd name="T77" fmla="*/ 166 h 368"/>
                      <a:gd name="T78" fmla="*/ 30 w 430"/>
                      <a:gd name="T79" fmla="*/ 181 h 368"/>
                      <a:gd name="T80" fmla="*/ 14 w 430"/>
                      <a:gd name="T81" fmla="*/ 202 h 368"/>
                      <a:gd name="T82" fmla="*/ 12 w 430"/>
                      <a:gd name="T83" fmla="*/ 229 h 368"/>
                      <a:gd name="T84" fmla="*/ 10 w 430"/>
                      <a:gd name="T85" fmla="*/ 231 h 368"/>
                      <a:gd name="T86" fmla="*/ 42 w 430"/>
                      <a:gd name="T87" fmla="*/ 292 h 368"/>
                      <a:gd name="T88" fmla="*/ 64 w 430"/>
                      <a:gd name="T89" fmla="*/ 296 h 368"/>
                      <a:gd name="T90" fmla="*/ 78 w 430"/>
                      <a:gd name="T91" fmla="*/ 309 h 368"/>
                      <a:gd name="T92" fmla="*/ 93 w 430"/>
                      <a:gd name="T93" fmla="*/ 324 h 368"/>
                      <a:gd name="T94" fmla="*/ 109 w 430"/>
                      <a:gd name="T95" fmla="*/ 330 h 368"/>
                      <a:gd name="T96" fmla="*/ 121 w 430"/>
                      <a:gd name="T97" fmla="*/ 332 h 368"/>
                      <a:gd name="T98" fmla="*/ 124 w 430"/>
                      <a:gd name="T99" fmla="*/ 318 h 368"/>
                      <a:gd name="T100" fmla="*/ 138 w 430"/>
                      <a:gd name="T101" fmla="*/ 297 h 368"/>
                      <a:gd name="T102" fmla="*/ 191 w 430"/>
                      <a:gd name="T103" fmla="*/ 324 h 368"/>
                      <a:gd name="T104" fmla="*/ 236 w 430"/>
                      <a:gd name="T105" fmla="*/ 312 h 368"/>
                      <a:gd name="T106" fmla="*/ 256 w 430"/>
                      <a:gd name="T107" fmla="*/ 311 h 368"/>
                      <a:gd name="T108" fmla="*/ 242 w 430"/>
                      <a:gd name="T109" fmla="*/ 333 h 368"/>
                      <a:gd name="T110" fmla="*/ 243 w 430"/>
                      <a:gd name="T111" fmla="*/ 348 h 368"/>
                      <a:gd name="T112" fmla="*/ 252 w 430"/>
                      <a:gd name="T113" fmla="*/ 35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0" h="368">
                        <a:moveTo>
                          <a:pt x="255" y="361"/>
                        </a:moveTo>
                        <a:cubicBezTo>
                          <a:pt x="255" y="361"/>
                          <a:pt x="258" y="362"/>
                          <a:pt x="261" y="363"/>
                        </a:cubicBezTo>
                        <a:cubicBezTo>
                          <a:pt x="264" y="364"/>
                          <a:pt x="278" y="367"/>
                          <a:pt x="278" y="367"/>
                        </a:cubicBezTo>
                        <a:cubicBezTo>
                          <a:pt x="278" y="367"/>
                          <a:pt x="283" y="368"/>
                          <a:pt x="288" y="367"/>
                        </a:cubicBezTo>
                        <a:cubicBezTo>
                          <a:pt x="291" y="367"/>
                          <a:pt x="293" y="366"/>
                          <a:pt x="296" y="365"/>
                        </a:cubicBezTo>
                        <a:cubicBezTo>
                          <a:pt x="333" y="317"/>
                          <a:pt x="333" y="317"/>
                          <a:pt x="333" y="317"/>
                        </a:cubicBezTo>
                        <a:cubicBezTo>
                          <a:pt x="333" y="317"/>
                          <a:pt x="342" y="315"/>
                          <a:pt x="339" y="300"/>
                        </a:cubicBezTo>
                        <a:cubicBezTo>
                          <a:pt x="336" y="284"/>
                          <a:pt x="353" y="278"/>
                          <a:pt x="353" y="278"/>
                        </a:cubicBezTo>
                        <a:cubicBezTo>
                          <a:pt x="353" y="278"/>
                          <a:pt x="373" y="268"/>
                          <a:pt x="377" y="260"/>
                        </a:cubicBezTo>
                        <a:cubicBezTo>
                          <a:pt x="380" y="255"/>
                          <a:pt x="386" y="266"/>
                          <a:pt x="386" y="268"/>
                        </a:cubicBezTo>
                        <a:cubicBezTo>
                          <a:pt x="386" y="268"/>
                          <a:pt x="392" y="279"/>
                          <a:pt x="397" y="279"/>
                        </a:cubicBezTo>
                        <a:cubicBezTo>
                          <a:pt x="397" y="278"/>
                          <a:pt x="397" y="278"/>
                          <a:pt x="397" y="278"/>
                        </a:cubicBezTo>
                        <a:cubicBezTo>
                          <a:pt x="397" y="278"/>
                          <a:pt x="397" y="278"/>
                          <a:pt x="397" y="277"/>
                        </a:cubicBezTo>
                        <a:cubicBezTo>
                          <a:pt x="396" y="276"/>
                          <a:pt x="397" y="276"/>
                          <a:pt x="396" y="273"/>
                        </a:cubicBezTo>
                        <a:cubicBezTo>
                          <a:pt x="395" y="271"/>
                          <a:pt x="395" y="271"/>
                          <a:pt x="395" y="271"/>
                        </a:cubicBezTo>
                        <a:cubicBezTo>
                          <a:pt x="393" y="267"/>
                          <a:pt x="393" y="267"/>
                          <a:pt x="393" y="267"/>
                        </a:cubicBezTo>
                        <a:cubicBezTo>
                          <a:pt x="391" y="265"/>
                          <a:pt x="391" y="265"/>
                          <a:pt x="391" y="265"/>
                        </a:cubicBezTo>
                        <a:cubicBezTo>
                          <a:pt x="390" y="261"/>
                          <a:pt x="390" y="261"/>
                          <a:pt x="390" y="261"/>
                        </a:cubicBezTo>
                        <a:cubicBezTo>
                          <a:pt x="390" y="261"/>
                          <a:pt x="390" y="260"/>
                          <a:pt x="390" y="258"/>
                        </a:cubicBezTo>
                        <a:cubicBezTo>
                          <a:pt x="390" y="257"/>
                          <a:pt x="394" y="252"/>
                          <a:pt x="394" y="252"/>
                        </a:cubicBezTo>
                        <a:cubicBezTo>
                          <a:pt x="396" y="247"/>
                          <a:pt x="396" y="247"/>
                          <a:pt x="396" y="247"/>
                        </a:cubicBezTo>
                        <a:cubicBezTo>
                          <a:pt x="400" y="240"/>
                          <a:pt x="400" y="240"/>
                          <a:pt x="400" y="240"/>
                        </a:cubicBezTo>
                        <a:cubicBezTo>
                          <a:pt x="408" y="231"/>
                          <a:pt x="408" y="231"/>
                          <a:pt x="408" y="231"/>
                        </a:cubicBezTo>
                        <a:cubicBezTo>
                          <a:pt x="408" y="231"/>
                          <a:pt x="412" y="222"/>
                          <a:pt x="412" y="213"/>
                        </a:cubicBezTo>
                        <a:cubicBezTo>
                          <a:pt x="412" y="213"/>
                          <a:pt x="413" y="207"/>
                          <a:pt x="423" y="204"/>
                        </a:cubicBezTo>
                        <a:cubicBezTo>
                          <a:pt x="423" y="204"/>
                          <a:pt x="427" y="201"/>
                          <a:pt x="429" y="197"/>
                        </a:cubicBezTo>
                        <a:cubicBezTo>
                          <a:pt x="429" y="196"/>
                          <a:pt x="430" y="195"/>
                          <a:pt x="430" y="194"/>
                        </a:cubicBezTo>
                        <a:cubicBezTo>
                          <a:pt x="429" y="193"/>
                          <a:pt x="428" y="191"/>
                          <a:pt x="428" y="189"/>
                        </a:cubicBezTo>
                        <a:cubicBezTo>
                          <a:pt x="428" y="189"/>
                          <a:pt x="423" y="186"/>
                          <a:pt x="421" y="195"/>
                        </a:cubicBezTo>
                        <a:cubicBezTo>
                          <a:pt x="421" y="195"/>
                          <a:pt x="415" y="200"/>
                          <a:pt x="404" y="197"/>
                        </a:cubicBezTo>
                        <a:cubicBezTo>
                          <a:pt x="394" y="194"/>
                          <a:pt x="387" y="192"/>
                          <a:pt x="386" y="192"/>
                        </a:cubicBezTo>
                        <a:cubicBezTo>
                          <a:pt x="384" y="192"/>
                          <a:pt x="380" y="186"/>
                          <a:pt x="380" y="186"/>
                        </a:cubicBezTo>
                        <a:cubicBezTo>
                          <a:pt x="376" y="178"/>
                          <a:pt x="376" y="178"/>
                          <a:pt x="376" y="178"/>
                        </a:cubicBezTo>
                        <a:cubicBezTo>
                          <a:pt x="375" y="173"/>
                          <a:pt x="375" y="173"/>
                          <a:pt x="375" y="173"/>
                        </a:cubicBezTo>
                        <a:cubicBezTo>
                          <a:pt x="378" y="166"/>
                          <a:pt x="378" y="166"/>
                          <a:pt x="378" y="166"/>
                        </a:cubicBezTo>
                        <a:cubicBezTo>
                          <a:pt x="383" y="161"/>
                          <a:pt x="383" y="161"/>
                          <a:pt x="383" y="161"/>
                        </a:cubicBezTo>
                        <a:cubicBezTo>
                          <a:pt x="383" y="161"/>
                          <a:pt x="388" y="153"/>
                          <a:pt x="379" y="153"/>
                        </a:cubicBezTo>
                        <a:cubicBezTo>
                          <a:pt x="373" y="155"/>
                          <a:pt x="373" y="155"/>
                          <a:pt x="373" y="155"/>
                        </a:cubicBezTo>
                        <a:cubicBezTo>
                          <a:pt x="370" y="154"/>
                          <a:pt x="370" y="154"/>
                          <a:pt x="370" y="154"/>
                        </a:cubicBezTo>
                        <a:cubicBezTo>
                          <a:pt x="370" y="154"/>
                          <a:pt x="365" y="150"/>
                          <a:pt x="373" y="146"/>
                        </a:cubicBezTo>
                        <a:cubicBezTo>
                          <a:pt x="373" y="146"/>
                          <a:pt x="379" y="141"/>
                          <a:pt x="376" y="128"/>
                        </a:cubicBezTo>
                        <a:cubicBezTo>
                          <a:pt x="376" y="128"/>
                          <a:pt x="386" y="117"/>
                          <a:pt x="376" y="117"/>
                        </a:cubicBezTo>
                        <a:cubicBezTo>
                          <a:pt x="374" y="115"/>
                          <a:pt x="374" y="115"/>
                          <a:pt x="374" y="115"/>
                        </a:cubicBezTo>
                        <a:cubicBezTo>
                          <a:pt x="374" y="115"/>
                          <a:pt x="389" y="101"/>
                          <a:pt x="375" y="95"/>
                        </a:cubicBezTo>
                        <a:cubicBezTo>
                          <a:pt x="375" y="95"/>
                          <a:pt x="349" y="124"/>
                          <a:pt x="332" y="113"/>
                        </a:cubicBezTo>
                        <a:cubicBezTo>
                          <a:pt x="332" y="113"/>
                          <a:pt x="323" y="119"/>
                          <a:pt x="322" y="125"/>
                        </a:cubicBezTo>
                        <a:cubicBezTo>
                          <a:pt x="322" y="125"/>
                          <a:pt x="319" y="129"/>
                          <a:pt x="312" y="129"/>
                        </a:cubicBezTo>
                        <a:cubicBezTo>
                          <a:pt x="312" y="129"/>
                          <a:pt x="291" y="138"/>
                          <a:pt x="295" y="148"/>
                        </a:cubicBezTo>
                        <a:cubicBezTo>
                          <a:pt x="295" y="148"/>
                          <a:pt x="293" y="160"/>
                          <a:pt x="286" y="150"/>
                        </a:cubicBezTo>
                        <a:cubicBezTo>
                          <a:pt x="279" y="140"/>
                          <a:pt x="275" y="134"/>
                          <a:pt x="268" y="136"/>
                        </a:cubicBezTo>
                        <a:cubicBezTo>
                          <a:pt x="268" y="136"/>
                          <a:pt x="266" y="110"/>
                          <a:pt x="259" y="119"/>
                        </a:cubicBezTo>
                        <a:cubicBezTo>
                          <a:pt x="259" y="119"/>
                          <a:pt x="250" y="123"/>
                          <a:pt x="245" y="117"/>
                        </a:cubicBezTo>
                        <a:cubicBezTo>
                          <a:pt x="240" y="111"/>
                          <a:pt x="237" y="107"/>
                          <a:pt x="232" y="107"/>
                        </a:cubicBezTo>
                        <a:cubicBezTo>
                          <a:pt x="227" y="107"/>
                          <a:pt x="220" y="94"/>
                          <a:pt x="231" y="93"/>
                        </a:cubicBezTo>
                        <a:cubicBezTo>
                          <a:pt x="242" y="92"/>
                          <a:pt x="243" y="83"/>
                          <a:pt x="240" y="76"/>
                        </a:cubicBezTo>
                        <a:cubicBezTo>
                          <a:pt x="230" y="72"/>
                          <a:pt x="230" y="72"/>
                          <a:pt x="230" y="72"/>
                        </a:cubicBezTo>
                        <a:cubicBezTo>
                          <a:pt x="230" y="72"/>
                          <a:pt x="225" y="62"/>
                          <a:pt x="225" y="60"/>
                        </a:cubicBezTo>
                        <a:cubicBezTo>
                          <a:pt x="224" y="57"/>
                          <a:pt x="216" y="58"/>
                          <a:pt x="215" y="47"/>
                        </a:cubicBezTo>
                        <a:cubicBezTo>
                          <a:pt x="215" y="47"/>
                          <a:pt x="208" y="44"/>
                          <a:pt x="207" y="55"/>
                        </a:cubicBezTo>
                        <a:cubicBezTo>
                          <a:pt x="207" y="55"/>
                          <a:pt x="205" y="67"/>
                          <a:pt x="199" y="61"/>
                        </a:cubicBezTo>
                        <a:cubicBezTo>
                          <a:pt x="199" y="61"/>
                          <a:pt x="194" y="57"/>
                          <a:pt x="192" y="56"/>
                        </a:cubicBezTo>
                        <a:cubicBezTo>
                          <a:pt x="190" y="55"/>
                          <a:pt x="188" y="45"/>
                          <a:pt x="183" y="45"/>
                        </a:cubicBezTo>
                        <a:cubicBezTo>
                          <a:pt x="178" y="45"/>
                          <a:pt x="169" y="45"/>
                          <a:pt x="169" y="45"/>
                        </a:cubicBezTo>
                        <a:cubicBezTo>
                          <a:pt x="169" y="45"/>
                          <a:pt x="169" y="37"/>
                          <a:pt x="171" y="32"/>
                        </a:cubicBezTo>
                        <a:cubicBezTo>
                          <a:pt x="173" y="26"/>
                          <a:pt x="163" y="26"/>
                          <a:pt x="163" y="26"/>
                        </a:cubicBezTo>
                        <a:cubicBezTo>
                          <a:pt x="150" y="14"/>
                          <a:pt x="150" y="14"/>
                          <a:pt x="150" y="14"/>
                        </a:cubicBezTo>
                        <a:cubicBezTo>
                          <a:pt x="136" y="13"/>
                          <a:pt x="136" y="13"/>
                          <a:pt x="136" y="13"/>
                        </a:cubicBezTo>
                        <a:cubicBezTo>
                          <a:pt x="136" y="13"/>
                          <a:pt x="122" y="0"/>
                          <a:pt x="117" y="6"/>
                        </a:cubicBezTo>
                        <a:cubicBezTo>
                          <a:pt x="112" y="11"/>
                          <a:pt x="107" y="19"/>
                          <a:pt x="107" y="19"/>
                        </a:cubicBezTo>
                        <a:cubicBezTo>
                          <a:pt x="95" y="22"/>
                          <a:pt x="95" y="22"/>
                          <a:pt x="95" y="22"/>
                        </a:cubicBezTo>
                        <a:cubicBezTo>
                          <a:pt x="95" y="22"/>
                          <a:pt x="83" y="21"/>
                          <a:pt x="92" y="45"/>
                        </a:cubicBezTo>
                        <a:cubicBezTo>
                          <a:pt x="92" y="45"/>
                          <a:pt x="92" y="51"/>
                          <a:pt x="79" y="55"/>
                        </a:cubicBezTo>
                        <a:cubicBezTo>
                          <a:pt x="67" y="59"/>
                          <a:pt x="53" y="64"/>
                          <a:pt x="52" y="73"/>
                        </a:cubicBezTo>
                        <a:cubicBezTo>
                          <a:pt x="52" y="73"/>
                          <a:pt x="42" y="92"/>
                          <a:pt x="50" y="99"/>
                        </a:cubicBezTo>
                        <a:cubicBezTo>
                          <a:pt x="59" y="106"/>
                          <a:pt x="67" y="119"/>
                          <a:pt x="58" y="120"/>
                        </a:cubicBezTo>
                        <a:cubicBezTo>
                          <a:pt x="58" y="120"/>
                          <a:pt x="48" y="121"/>
                          <a:pt x="59" y="126"/>
                        </a:cubicBezTo>
                        <a:cubicBezTo>
                          <a:pt x="69" y="131"/>
                          <a:pt x="81" y="147"/>
                          <a:pt x="72" y="155"/>
                        </a:cubicBezTo>
                        <a:cubicBezTo>
                          <a:pt x="72" y="155"/>
                          <a:pt x="65" y="162"/>
                          <a:pt x="65" y="166"/>
                        </a:cubicBezTo>
                        <a:cubicBezTo>
                          <a:pt x="65" y="166"/>
                          <a:pt x="54" y="177"/>
                          <a:pt x="38" y="176"/>
                        </a:cubicBezTo>
                        <a:cubicBezTo>
                          <a:pt x="38" y="176"/>
                          <a:pt x="36" y="191"/>
                          <a:pt x="30" y="181"/>
                        </a:cubicBezTo>
                        <a:cubicBezTo>
                          <a:pt x="24" y="171"/>
                          <a:pt x="19" y="187"/>
                          <a:pt x="19" y="187"/>
                        </a:cubicBezTo>
                        <a:cubicBezTo>
                          <a:pt x="19" y="187"/>
                          <a:pt x="14" y="196"/>
                          <a:pt x="14" y="202"/>
                        </a:cubicBezTo>
                        <a:cubicBezTo>
                          <a:pt x="14" y="208"/>
                          <a:pt x="11" y="213"/>
                          <a:pt x="11" y="213"/>
                        </a:cubicBezTo>
                        <a:cubicBezTo>
                          <a:pt x="12" y="229"/>
                          <a:pt x="12" y="229"/>
                          <a:pt x="12" y="229"/>
                        </a:cubicBezTo>
                        <a:cubicBezTo>
                          <a:pt x="12" y="229"/>
                          <a:pt x="11" y="230"/>
                          <a:pt x="10" y="231"/>
                        </a:cubicBezTo>
                        <a:cubicBezTo>
                          <a:pt x="10" y="231"/>
                          <a:pt x="10" y="231"/>
                          <a:pt x="10" y="231"/>
                        </a:cubicBezTo>
                        <a:cubicBezTo>
                          <a:pt x="0" y="270"/>
                          <a:pt x="29" y="282"/>
                          <a:pt x="29" y="282"/>
                        </a:cubicBezTo>
                        <a:cubicBezTo>
                          <a:pt x="42" y="283"/>
                          <a:pt x="42" y="292"/>
                          <a:pt x="42" y="292"/>
                        </a:cubicBezTo>
                        <a:cubicBezTo>
                          <a:pt x="51" y="285"/>
                          <a:pt x="59" y="290"/>
                          <a:pt x="59" y="290"/>
                        </a:cubicBezTo>
                        <a:cubicBezTo>
                          <a:pt x="64" y="296"/>
                          <a:pt x="64" y="296"/>
                          <a:pt x="64" y="296"/>
                        </a:cubicBezTo>
                        <a:cubicBezTo>
                          <a:pt x="70" y="302"/>
                          <a:pt x="70" y="302"/>
                          <a:pt x="70" y="302"/>
                        </a:cubicBezTo>
                        <a:cubicBezTo>
                          <a:pt x="78" y="309"/>
                          <a:pt x="78" y="309"/>
                          <a:pt x="78" y="309"/>
                        </a:cubicBezTo>
                        <a:cubicBezTo>
                          <a:pt x="88" y="320"/>
                          <a:pt x="88" y="320"/>
                          <a:pt x="88" y="320"/>
                        </a:cubicBezTo>
                        <a:cubicBezTo>
                          <a:pt x="93" y="324"/>
                          <a:pt x="93" y="324"/>
                          <a:pt x="93" y="324"/>
                        </a:cubicBezTo>
                        <a:cubicBezTo>
                          <a:pt x="102" y="327"/>
                          <a:pt x="102" y="327"/>
                          <a:pt x="102" y="327"/>
                        </a:cubicBezTo>
                        <a:cubicBezTo>
                          <a:pt x="109" y="330"/>
                          <a:pt x="109" y="330"/>
                          <a:pt x="109" y="330"/>
                        </a:cubicBezTo>
                        <a:cubicBezTo>
                          <a:pt x="113" y="333"/>
                          <a:pt x="113" y="333"/>
                          <a:pt x="113" y="333"/>
                        </a:cubicBezTo>
                        <a:cubicBezTo>
                          <a:pt x="121" y="332"/>
                          <a:pt x="121" y="332"/>
                          <a:pt x="121" y="332"/>
                        </a:cubicBezTo>
                        <a:cubicBezTo>
                          <a:pt x="134" y="332"/>
                          <a:pt x="128" y="327"/>
                          <a:pt x="128" y="327"/>
                        </a:cubicBezTo>
                        <a:cubicBezTo>
                          <a:pt x="128" y="327"/>
                          <a:pt x="120" y="320"/>
                          <a:pt x="124" y="318"/>
                        </a:cubicBezTo>
                        <a:cubicBezTo>
                          <a:pt x="128" y="316"/>
                          <a:pt x="133" y="310"/>
                          <a:pt x="133" y="310"/>
                        </a:cubicBezTo>
                        <a:cubicBezTo>
                          <a:pt x="133" y="301"/>
                          <a:pt x="133" y="290"/>
                          <a:pt x="138" y="297"/>
                        </a:cubicBezTo>
                        <a:cubicBezTo>
                          <a:pt x="144" y="303"/>
                          <a:pt x="155" y="315"/>
                          <a:pt x="161" y="315"/>
                        </a:cubicBezTo>
                        <a:cubicBezTo>
                          <a:pt x="166" y="316"/>
                          <a:pt x="179" y="316"/>
                          <a:pt x="191" y="324"/>
                        </a:cubicBezTo>
                        <a:cubicBezTo>
                          <a:pt x="204" y="332"/>
                          <a:pt x="221" y="315"/>
                          <a:pt x="221" y="315"/>
                        </a:cubicBezTo>
                        <a:cubicBezTo>
                          <a:pt x="236" y="312"/>
                          <a:pt x="236" y="312"/>
                          <a:pt x="236" y="312"/>
                        </a:cubicBezTo>
                        <a:cubicBezTo>
                          <a:pt x="247" y="300"/>
                          <a:pt x="247" y="300"/>
                          <a:pt x="247" y="300"/>
                        </a:cubicBezTo>
                        <a:cubicBezTo>
                          <a:pt x="266" y="290"/>
                          <a:pt x="256" y="311"/>
                          <a:pt x="256" y="311"/>
                        </a:cubicBezTo>
                        <a:cubicBezTo>
                          <a:pt x="260" y="317"/>
                          <a:pt x="251" y="321"/>
                          <a:pt x="251" y="321"/>
                        </a:cubicBezTo>
                        <a:cubicBezTo>
                          <a:pt x="239" y="324"/>
                          <a:pt x="242" y="333"/>
                          <a:pt x="242" y="333"/>
                        </a:cubicBezTo>
                        <a:cubicBezTo>
                          <a:pt x="247" y="341"/>
                          <a:pt x="239" y="345"/>
                          <a:pt x="239" y="345"/>
                        </a:cubicBezTo>
                        <a:cubicBezTo>
                          <a:pt x="243" y="348"/>
                          <a:pt x="243" y="348"/>
                          <a:pt x="243" y="348"/>
                        </a:cubicBezTo>
                        <a:cubicBezTo>
                          <a:pt x="243" y="348"/>
                          <a:pt x="247" y="350"/>
                          <a:pt x="249" y="351"/>
                        </a:cubicBezTo>
                        <a:cubicBezTo>
                          <a:pt x="250" y="352"/>
                          <a:pt x="252" y="355"/>
                          <a:pt x="252" y="355"/>
                        </a:cubicBezTo>
                        <a:lnTo>
                          <a:pt x="255" y="361"/>
                        </a:lnTo>
                        <a:close/>
                      </a:path>
                    </a:pathLst>
                  </a:custGeom>
                  <a:grpFill/>
                  <a:ln w="9252" cap="flat" cmpd="sng">
                    <a:solidFill>
                      <a:schemeClr val="bg1"/>
                    </a:solidFill>
                    <a:round/>
                  </a:ln>
                </p:spPr>
                <p:txBody>
                  <a:bodyPr/>
                  <a:lstStyle/>
                  <a:p>
                    <a:endParaRPr lang="zh-CN" altLang="en-US"/>
                  </a:p>
                </p:txBody>
              </p:sp>
              <p:sp>
                <p:nvSpPr>
                  <p:cNvPr id="30" name="唐山"/>
                  <p:cNvSpPr/>
                  <p:nvPr/>
                </p:nvSpPr>
                <p:spPr bwMode="auto">
                  <a:xfrm rot="2029057">
                    <a:off x="4679950" y="3524250"/>
                    <a:ext cx="838200" cy="695325"/>
                  </a:xfrm>
                  <a:custGeom>
                    <a:avLst/>
                    <a:gdLst>
                      <a:gd name="T0" fmla="*/ 213 w 253"/>
                      <a:gd name="T1" fmla="*/ 108 h 221"/>
                      <a:gd name="T2" fmla="*/ 203 w 253"/>
                      <a:gd name="T3" fmla="*/ 108 h 221"/>
                      <a:gd name="T4" fmla="*/ 195 w 253"/>
                      <a:gd name="T5" fmla="*/ 106 h 221"/>
                      <a:gd name="T6" fmla="*/ 190 w 253"/>
                      <a:gd name="T7" fmla="*/ 101 h 221"/>
                      <a:gd name="T8" fmla="*/ 185 w 253"/>
                      <a:gd name="T9" fmla="*/ 99 h 221"/>
                      <a:gd name="T10" fmla="*/ 179 w 253"/>
                      <a:gd name="T11" fmla="*/ 99 h 221"/>
                      <a:gd name="T12" fmla="*/ 174 w 253"/>
                      <a:gd name="T13" fmla="*/ 95 h 221"/>
                      <a:gd name="T14" fmla="*/ 171 w 253"/>
                      <a:gd name="T15" fmla="*/ 87 h 221"/>
                      <a:gd name="T16" fmla="*/ 163 w 253"/>
                      <a:gd name="T17" fmla="*/ 66 h 221"/>
                      <a:gd name="T18" fmla="*/ 161 w 253"/>
                      <a:gd name="T19" fmla="*/ 54 h 221"/>
                      <a:gd name="T20" fmla="*/ 159 w 253"/>
                      <a:gd name="T21" fmla="*/ 49 h 221"/>
                      <a:gd name="T22" fmla="*/ 156 w 253"/>
                      <a:gd name="T23" fmla="*/ 45 h 221"/>
                      <a:gd name="T24" fmla="*/ 151 w 253"/>
                      <a:gd name="T25" fmla="*/ 37 h 221"/>
                      <a:gd name="T26" fmla="*/ 148 w 253"/>
                      <a:gd name="T27" fmla="*/ 29 h 221"/>
                      <a:gd name="T28" fmla="*/ 128 w 253"/>
                      <a:gd name="T29" fmla="*/ 22 h 221"/>
                      <a:gd name="T30" fmla="*/ 105 w 253"/>
                      <a:gd name="T31" fmla="*/ 25 h 221"/>
                      <a:gd name="T32" fmla="*/ 101 w 253"/>
                      <a:gd name="T33" fmla="*/ 24 h 221"/>
                      <a:gd name="T34" fmla="*/ 81 w 253"/>
                      <a:gd name="T35" fmla="*/ 5 h 221"/>
                      <a:gd name="T36" fmla="*/ 43 w 253"/>
                      <a:gd name="T37" fmla="*/ 45 h 221"/>
                      <a:gd name="T38" fmla="*/ 0 w 253"/>
                      <a:gd name="T39" fmla="*/ 110 h 221"/>
                      <a:gd name="T40" fmla="*/ 2 w 253"/>
                      <a:gd name="T41" fmla="*/ 109 h 221"/>
                      <a:gd name="T42" fmla="*/ 32 w 253"/>
                      <a:gd name="T43" fmla="*/ 113 h 221"/>
                      <a:gd name="T44" fmla="*/ 27 w 253"/>
                      <a:gd name="T45" fmla="*/ 139 h 221"/>
                      <a:gd name="T46" fmla="*/ 44 w 253"/>
                      <a:gd name="T47" fmla="*/ 171 h 221"/>
                      <a:gd name="T48" fmla="*/ 66 w 253"/>
                      <a:gd name="T49" fmla="*/ 187 h 221"/>
                      <a:gd name="T50" fmla="*/ 77 w 253"/>
                      <a:gd name="T51" fmla="*/ 191 h 221"/>
                      <a:gd name="T52" fmla="*/ 102 w 253"/>
                      <a:gd name="T53" fmla="*/ 182 h 221"/>
                      <a:gd name="T54" fmla="*/ 106 w 253"/>
                      <a:gd name="T55" fmla="*/ 195 h 221"/>
                      <a:gd name="T56" fmla="*/ 110 w 253"/>
                      <a:gd name="T57" fmla="*/ 209 h 221"/>
                      <a:gd name="T58" fmla="*/ 129 w 253"/>
                      <a:gd name="T59" fmla="*/ 205 h 221"/>
                      <a:gd name="T60" fmla="*/ 141 w 253"/>
                      <a:gd name="T61" fmla="*/ 206 h 221"/>
                      <a:gd name="T62" fmla="*/ 159 w 253"/>
                      <a:gd name="T63" fmla="*/ 209 h 221"/>
                      <a:gd name="T64" fmla="*/ 179 w 253"/>
                      <a:gd name="T65" fmla="*/ 219 h 221"/>
                      <a:gd name="T66" fmla="*/ 191 w 253"/>
                      <a:gd name="T67" fmla="*/ 210 h 221"/>
                      <a:gd name="T68" fmla="*/ 228 w 253"/>
                      <a:gd name="T69" fmla="*/ 166 h 221"/>
                      <a:gd name="T70" fmla="*/ 235 w 253"/>
                      <a:gd name="T71" fmla="*/ 157 h 221"/>
                      <a:gd name="T72" fmla="*/ 244 w 253"/>
                      <a:gd name="T73" fmla="*/ 136 h 221"/>
                      <a:gd name="T74" fmla="*/ 245 w 253"/>
                      <a:gd name="T75" fmla="*/ 116 h 221"/>
                      <a:gd name="T76" fmla="*/ 253 w 253"/>
                      <a:gd name="T77" fmla="*/ 108 h 221"/>
                      <a:gd name="T78" fmla="*/ 244 w 253"/>
                      <a:gd name="T79" fmla="*/ 94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3" h="221">
                        <a:moveTo>
                          <a:pt x="217" y="109"/>
                        </a:moveTo>
                        <a:cubicBezTo>
                          <a:pt x="213" y="108"/>
                          <a:pt x="213" y="108"/>
                          <a:pt x="213" y="108"/>
                        </a:cubicBezTo>
                        <a:cubicBezTo>
                          <a:pt x="213" y="108"/>
                          <a:pt x="207" y="99"/>
                          <a:pt x="204" y="104"/>
                        </a:cubicBezTo>
                        <a:cubicBezTo>
                          <a:pt x="203" y="108"/>
                          <a:pt x="203" y="108"/>
                          <a:pt x="203" y="108"/>
                        </a:cubicBezTo>
                        <a:cubicBezTo>
                          <a:pt x="199" y="108"/>
                          <a:pt x="199" y="108"/>
                          <a:pt x="199" y="108"/>
                        </a:cubicBezTo>
                        <a:cubicBezTo>
                          <a:pt x="195" y="106"/>
                          <a:pt x="195" y="106"/>
                          <a:pt x="195" y="106"/>
                        </a:cubicBezTo>
                        <a:cubicBezTo>
                          <a:pt x="191" y="103"/>
                          <a:pt x="191" y="103"/>
                          <a:pt x="191" y="103"/>
                        </a:cubicBezTo>
                        <a:cubicBezTo>
                          <a:pt x="190" y="101"/>
                          <a:pt x="190" y="101"/>
                          <a:pt x="190" y="101"/>
                        </a:cubicBezTo>
                        <a:cubicBezTo>
                          <a:pt x="187" y="99"/>
                          <a:pt x="187" y="99"/>
                          <a:pt x="187" y="99"/>
                        </a:cubicBezTo>
                        <a:cubicBezTo>
                          <a:pt x="187" y="99"/>
                          <a:pt x="186" y="99"/>
                          <a:pt x="185" y="99"/>
                        </a:cubicBezTo>
                        <a:cubicBezTo>
                          <a:pt x="183" y="99"/>
                          <a:pt x="183" y="99"/>
                          <a:pt x="183" y="99"/>
                        </a:cubicBezTo>
                        <a:cubicBezTo>
                          <a:pt x="179" y="99"/>
                          <a:pt x="179" y="99"/>
                          <a:pt x="179" y="99"/>
                        </a:cubicBezTo>
                        <a:cubicBezTo>
                          <a:pt x="178" y="98"/>
                          <a:pt x="178" y="98"/>
                          <a:pt x="178" y="98"/>
                        </a:cubicBezTo>
                        <a:cubicBezTo>
                          <a:pt x="174" y="95"/>
                          <a:pt x="174" y="95"/>
                          <a:pt x="174" y="95"/>
                        </a:cubicBezTo>
                        <a:cubicBezTo>
                          <a:pt x="173" y="92"/>
                          <a:pt x="173" y="92"/>
                          <a:pt x="173" y="92"/>
                        </a:cubicBezTo>
                        <a:cubicBezTo>
                          <a:pt x="171" y="87"/>
                          <a:pt x="171" y="87"/>
                          <a:pt x="171" y="87"/>
                        </a:cubicBezTo>
                        <a:cubicBezTo>
                          <a:pt x="169" y="78"/>
                          <a:pt x="169" y="78"/>
                          <a:pt x="169" y="78"/>
                        </a:cubicBezTo>
                        <a:cubicBezTo>
                          <a:pt x="163" y="66"/>
                          <a:pt x="163" y="66"/>
                          <a:pt x="163" y="66"/>
                        </a:cubicBezTo>
                        <a:cubicBezTo>
                          <a:pt x="162" y="60"/>
                          <a:pt x="162" y="60"/>
                          <a:pt x="162" y="60"/>
                        </a:cubicBezTo>
                        <a:cubicBezTo>
                          <a:pt x="161" y="54"/>
                          <a:pt x="161" y="54"/>
                          <a:pt x="161" y="54"/>
                        </a:cubicBezTo>
                        <a:cubicBezTo>
                          <a:pt x="160" y="51"/>
                          <a:pt x="160" y="51"/>
                          <a:pt x="160" y="51"/>
                        </a:cubicBezTo>
                        <a:cubicBezTo>
                          <a:pt x="159" y="49"/>
                          <a:pt x="159" y="49"/>
                          <a:pt x="159" y="49"/>
                        </a:cubicBezTo>
                        <a:cubicBezTo>
                          <a:pt x="157" y="47"/>
                          <a:pt x="157" y="47"/>
                          <a:pt x="157" y="47"/>
                        </a:cubicBezTo>
                        <a:cubicBezTo>
                          <a:pt x="156" y="45"/>
                          <a:pt x="156" y="45"/>
                          <a:pt x="156" y="45"/>
                        </a:cubicBezTo>
                        <a:cubicBezTo>
                          <a:pt x="154" y="43"/>
                          <a:pt x="154" y="43"/>
                          <a:pt x="154" y="43"/>
                        </a:cubicBezTo>
                        <a:cubicBezTo>
                          <a:pt x="151" y="37"/>
                          <a:pt x="151" y="37"/>
                          <a:pt x="151" y="37"/>
                        </a:cubicBezTo>
                        <a:cubicBezTo>
                          <a:pt x="150" y="33"/>
                          <a:pt x="150" y="33"/>
                          <a:pt x="150" y="33"/>
                        </a:cubicBezTo>
                        <a:cubicBezTo>
                          <a:pt x="148" y="29"/>
                          <a:pt x="148" y="29"/>
                          <a:pt x="148" y="29"/>
                        </a:cubicBezTo>
                        <a:cubicBezTo>
                          <a:pt x="148" y="29"/>
                          <a:pt x="145" y="18"/>
                          <a:pt x="136" y="19"/>
                        </a:cubicBezTo>
                        <a:cubicBezTo>
                          <a:pt x="128" y="22"/>
                          <a:pt x="128" y="22"/>
                          <a:pt x="128" y="22"/>
                        </a:cubicBezTo>
                        <a:cubicBezTo>
                          <a:pt x="111" y="24"/>
                          <a:pt x="111" y="24"/>
                          <a:pt x="111" y="24"/>
                        </a:cubicBezTo>
                        <a:cubicBezTo>
                          <a:pt x="105" y="25"/>
                          <a:pt x="105" y="25"/>
                          <a:pt x="105" y="25"/>
                        </a:cubicBezTo>
                        <a:cubicBezTo>
                          <a:pt x="102" y="24"/>
                          <a:pt x="102" y="24"/>
                          <a:pt x="102" y="24"/>
                        </a:cubicBezTo>
                        <a:cubicBezTo>
                          <a:pt x="101" y="24"/>
                          <a:pt x="101" y="24"/>
                          <a:pt x="101" y="24"/>
                        </a:cubicBezTo>
                        <a:cubicBezTo>
                          <a:pt x="96" y="24"/>
                          <a:pt x="90" y="13"/>
                          <a:pt x="90" y="13"/>
                        </a:cubicBezTo>
                        <a:cubicBezTo>
                          <a:pt x="90" y="11"/>
                          <a:pt x="84" y="0"/>
                          <a:pt x="81" y="5"/>
                        </a:cubicBezTo>
                        <a:cubicBezTo>
                          <a:pt x="77" y="13"/>
                          <a:pt x="57" y="23"/>
                          <a:pt x="57" y="23"/>
                        </a:cubicBezTo>
                        <a:cubicBezTo>
                          <a:pt x="57" y="23"/>
                          <a:pt x="40" y="29"/>
                          <a:pt x="43" y="45"/>
                        </a:cubicBezTo>
                        <a:cubicBezTo>
                          <a:pt x="46" y="60"/>
                          <a:pt x="37" y="62"/>
                          <a:pt x="37" y="62"/>
                        </a:cubicBezTo>
                        <a:cubicBezTo>
                          <a:pt x="0" y="110"/>
                          <a:pt x="0" y="110"/>
                          <a:pt x="0" y="110"/>
                        </a:cubicBezTo>
                        <a:cubicBezTo>
                          <a:pt x="0" y="110"/>
                          <a:pt x="0" y="110"/>
                          <a:pt x="0" y="110"/>
                        </a:cubicBezTo>
                        <a:cubicBezTo>
                          <a:pt x="1" y="110"/>
                          <a:pt x="1" y="109"/>
                          <a:pt x="2" y="109"/>
                        </a:cubicBezTo>
                        <a:cubicBezTo>
                          <a:pt x="9" y="103"/>
                          <a:pt x="19" y="114"/>
                          <a:pt x="19" y="114"/>
                        </a:cubicBezTo>
                        <a:cubicBezTo>
                          <a:pt x="19" y="114"/>
                          <a:pt x="30" y="116"/>
                          <a:pt x="32" y="113"/>
                        </a:cubicBezTo>
                        <a:cubicBezTo>
                          <a:pt x="33" y="110"/>
                          <a:pt x="58" y="123"/>
                          <a:pt x="49" y="128"/>
                        </a:cubicBezTo>
                        <a:cubicBezTo>
                          <a:pt x="40" y="133"/>
                          <a:pt x="27" y="139"/>
                          <a:pt x="27" y="139"/>
                        </a:cubicBezTo>
                        <a:cubicBezTo>
                          <a:pt x="27" y="139"/>
                          <a:pt x="22" y="146"/>
                          <a:pt x="26" y="149"/>
                        </a:cubicBezTo>
                        <a:cubicBezTo>
                          <a:pt x="31" y="152"/>
                          <a:pt x="44" y="171"/>
                          <a:pt x="44" y="171"/>
                        </a:cubicBezTo>
                        <a:cubicBezTo>
                          <a:pt x="44" y="171"/>
                          <a:pt x="54" y="174"/>
                          <a:pt x="58" y="172"/>
                        </a:cubicBezTo>
                        <a:cubicBezTo>
                          <a:pt x="63" y="171"/>
                          <a:pt x="66" y="187"/>
                          <a:pt x="66" y="187"/>
                        </a:cubicBezTo>
                        <a:cubicBezTo>
                          <a:pt x="66" y="187"/>
                          <a:pt x="69" y="188"/>
                          <a:pt x="74" y="187"/>
                        </a:cubicBezTo>
                        <a:cubicBezTo>
                          <a:pt x="79" y="186"/>
                          <a:pt x="77" y="191"/>
                          <a:pt x="77" y="191"/>
                        </a:cubicBezTo>
                        <a:cubicBezTo>
                          <a:pt x="77" y="191"/>
                          <a:pt x="81" y="192"/>
                          <a:pt x="82" y="187"/>
                        </a:cubicBezTo>
                        <a:cubicBezTo>
                          <a:pt x="83" y="182"/>
                          <a:pt x="96" y="159"/>
                          <a:pt x="102" y="182"/>
                        </a:cubicBezTo>
                        <a:cubicBezTo>
                          <a:pt x="104" y="192"/>
                          <a:pt x="104" y="192"/>
                          <a:pt x="104" y="192"/>
                        </a:cubicBezTo>
                        <a:cubicBezTo>
                          <a:pt x="106" y="195"/>
                          <a:pt x="106" y="195"/>
                          <a:pt x="106" y="195"/>
                        </a:cubicBezTo>
                        <a:cubicBezTo>
                          <a:pt x="106" y="195"/>
                          <a:pt x="110" y="202"/>
                          <a:pt x="110" y="207"/>
                        </a:cubicBezTo>
                        <a:cubicBezTo>
                          <a:pt x="110" y="209"/>
                          <a:pt x="110" y="209"/>
                          <a:pt x="110" y="209"/>
                        </a:cubicBezTo>
                        <a:cubicBezTo>
                          <a:pt x="110" y="209"/>
                          <a:pt x="116" y="201"/>
                          <a:pt x="121" y="208"/>
                        </a:cubicBezTo>
                        <a:cubicBezTo>
                          <a:pt x="121" y="208"/>
                          <a:pt x="127" y="208"/>
                          <a:pt x="129" y="205"/>
                        </a:cubicBezTo>
                        <a:cubicBezTo>
                          <a:pt x="136" y="208"/>
                          <a:pt x="136" y="208"/>
                          <a:pt x="136" y="208"/>
                        </a:cubicBezTo>
                        <a:cubicBezTo>
                          <a:pt x="141" y="206"/>
                          <a:pt x="141" y="206"/>
                          <a:pt x="141" y="206"/>
                        </a:cubicBezTo>
                        <a:cubicBezTo>
                          <a:pt x="152" y="209"/>
                          <a:pt x="152" y="209"/>
                          <a:pt x="152" y="209"/>
                        </a:cubicBezTo>
                        <a:cubicBezTo>
                          <a:pt x="159" y="209"/>
                          <a:pt x="159" y="209"/>
                          <a:pt x="159" y="209"/>
                        </a:cubicBezTo>
                        <a:cubicBezTo>
                          <a:pt x="166" y="216"/>
                          <a:pt x="166" y="216"/>
                          <a:pt x="166" y="216"/>
                        </a:cubicBezTo>
                        <a:cubicBezTo>
                          <a:pt x="166" y="216"/>
                          <a:pt x="177" y="219"/>
                          <a:pt x="179" y="219"/>
                        </a:cubicBezTo>
                        <a:cubicBezTo>
                          <a:pt x="183" y="221"/>
                          <a:pt x="183" y="221"/>
                          <a:pt x="183" y="221"/>
                        </a:cubicBezTo>
                        <a:cubicBezTo>
                          <a:pt x="183" y="221"/>
                          <a:pt x="191" y="216"/>
                          <a:pt x="191" y="210"/>
                        </a:cubicBezTo>
                        <a:cubicBezTo>
                          <a:pt x="191" y="210"/>
                          <a:pt x="202" y="180"/>
                          <a:pt x="211" y="178"/>
                        </a:cubicBezTo>
                        <a:cubicBezTo>
                          <a:pt x="211" y="178"/>
                          <a:pt x="229" y="182"/>
                          <a:pt x="228" y="166"/>
                        </a:cubicBezTo>
                        <a:cubicBezTo>
                          <a:pt x="228" y="166"/>
                          <a:pt x="228" y="157"/>
                          <a:pt x="233" y="166"/>
                        </a:cubicBezTo>
                        <a:cubicBezTo>
                          <a:pt x="233" y="166"/>
                          <a:pt x="235" y="166"/>
                          <a:pt x="235" y="157"/>
                        </a:cubicBezTo>
                        <a:cubicBezTo>
                          <a:pt x="243" y="153"/>
                          <a:pt x="243" y="153"/>
                          <a:pt x="243" y="153"/>
                        </a:cubicBezTo>
                        <a:cubicBezTo>
                          <a:pt x="243" y="153"/>
                          <a:pt x="247" y="140"/>
                          <a:pt x="244" y="136"/>
                        </a:cubicBezTo>
                        <a:cubicBezTo>
                          <a:pt x="244" y="136"/>
                          <a:pt x="243" y="133"/>
                          <a:pt x="247" y="128"/>
                        </a:cubicBezTo>
                        <a:cubicBezTo>
                          <a:pt x="247" y="128"/>
                          <a:pt x="249" y="120"/>
                          <a:pt x="245" y="116"/>
                        </a:cubicBezTo>
                        <a:cubicBezTo>
                          <a:pt x="245" y="116"/>
                          <a:pt x="243" y="113"/>
                          <a:pt x="250" y="109"/>
                        </a:cubicBezTo>
                        <a:cubicBezTo>
                          <a:pt x="253" y="108"/>
                          <a:pt x="253" y="108"/>
                          <a:pt x="253" y="108"/>
                        </a:cubicBezTo>
                        <a:cubicBezTo>
                          <a:pt x="253" y="103"/>
                          <a:pt x="253" y="103"/>
                          <a:pt x="253" y="103"/>
                        </a:cubicBezTo>
                        <a:cubicBezTo>
                          <a:pt x="244" y="94"/>
                          <a:pt x="244" y="94"/>
                          <a:pt x="244" y="94"/>
                        </a:cubicBezTo>
                        <a:lnTo>
                          <a:pt x="217" y="109"/>
                        </a:lnTo>
                        <a:close/>
                      </a:path>
                    </a:pathLst>
                  </a:custGeom>
                  <a:grpFill/>
                  <a:ln w="9252" cap="flat" cmpd="sng">
                    <a:solidFill>
                      <a:schemeClr val="bg1"/>
                    </a:solidFill>
                    <a:round/>
                  </a:ln>
                </p:spPr>
                <p:txBody>
                  <a:bodyPr/>
                  <a:lstStyle/>
                  <a:p>
                    <a:endParaRPr lang="zh-CN" altLang="en-US"/>
                  </a:p>
                </p:txBody>
              </p:sp>
              <p:sp>
                <p:nvSpPr>
                  <p:cNvPr id="31" name="廊坊"/>
                  <p:cNvSpPr/>
                  <p:nvPr/>
                </p:nvSpPr>
                <p:spPr bwMode="auto">
                  <a:xfrm rot="2029057">
                    <a:off x="4060825" y="3895725"/>
                    <a:ext cx="466725" cy="581025"/>
                  </a:xfrm>
                  <a:custGeom>
                    <a:avLst/>
                    <a:gdLst>
                      <a:gd name="T0" fmla="*/ 133 w 141"/>
                      <a:gd name="T1" fmla="*/ 160 h 185"/>
                      <a:gd name="T2" fmla="*/ 134 w 141"/>
                      <a:gd name="T3" fmla="*/ 131 h 185"/>
                      <a:gd name="T4" fmla="*/ 132 w 141"/>
                      <a:gd name="T5" fmla="*/ 123 h 185"/>
                      <a:gd name="T6" fmla="*/ 105 w 141"/>
                      <a:gd name="T7" fmla="*/ 85 h 185"/>
                      <a:gd name="T8" fmla="*/ 107 w 141"/>
                      <a:gd name="T9" fmla="*/ 63 h 185"/>
                      <a:gd name="T10" fmla="*/ 95 w 141"/>
                      <a:gd name="T11" fmla="*/ 49 h 185"/>
                      <a:gd name="T12" fmla="*/ 93 w 141"/>
                      <a:gd name="T13" fmla="*/ 39 h 185"/>
                      <a:gd name="T14" fmla="*/ 87 w 141"/>
                      <a:gd name="T15" fmla="*/ 35 h 185"/>
                      <a:gd name="T16" fmla="*/ 81 w 141"/>
                      <a:gd name="T17" fmla="*/ 31 h 185"/>
                      <a:gd name="T18" fmla="*/ 80 w 141"/>
                      <a:gd name="T19" fmla="*/ 25 h 185"/>
                      <a:gd name="T20" fmla="*/ 82 w 141"/>
                      <a:gd name="T21" fmla="*/ 19 h 185"/>
                      <a:gd name="T22" fmla="*/ 79 w 141"/>
                      <a:gd name="T23" fmla="*/ 17 h 185"/>
                      <a:gd name="T24" fmla="*/ 73 w 141"/>
                      <a:gd name="T25" fmla="*/ 15 h 185"/>
                      <a:gd name="T26" fmla="*/ 68 w 141"/>
                      <a:gd name="T27" fmla="*/ 9 h 185"/>
                      <a:gd name="T28" fmla="*/ 63 w 141"/>
                      <a:gd name="T29" fmla="*/ 3 h 185"/>
                      <a:gd name="T30" fmla="*/ 63 w 141"/>
                      <a:gd name="T31" fmla="*/ 2 h 185"/>
                      <a:gd name="T32" fmla="*/ 53 w 141"/>
                      <a:gd name="T33" fmla="*/ 0 h 185"/>
                      <a:gd name="T34" fmla="*/ 52 w 141"/>
                      <a:gd name="T35" fmla="*/ 5 h 185"/>
                      <a:gd name="T36" fmla="*/ 49 w 141"/>
                      <a:gd name="T37" fmla="*/ 10 h 185"/>
                      <a:gd name="T38" fmla="*/ 40 w 141"/>
                      <a:gd name="T39" fmla="*/ 11 h 185"/>
                      <a:gd name="T40" fmla="*/ 33 w 141"/>
                      <a:gd name="T41" fmla="*/ 27 h 185"/>
                      <a:gd name="T42" fmla="*/ 34 w 141"/>
                      <a:gd name="T43" fmla="*/ 52 h 185"/>
                      <a:gd name="T44" fmla="*/ 9 w 141"/>
                      <a:gd name="T45" fmla="*/ 47 h 185"/>
                      <a:gd name="T46" fmla="*/ 1 w 141"/>
                      <a:gd name="T47" fmla="*/ 55 h 185"/>
                      <a:gd name="T48" fmla="*/ 35 w 141"/>
                      <a:gd name="T49" fmla="*/ 100 h 185"/>
                      <a:gd name="T50" fmla="*/ 54 w 141"/>
                      <a:gd name="T51" fmla="*/ 109 h 185"/>
                      <a:gd name="T52" fmla="*/ 61 w 141"/>
                      <a:gd name="T53" fmla="*/ 121 h 185"/>
                      <a:gd name="T54" fmla="*/ 49 w 141"/>
                      <a:gd name="T55" fmla="*/ 137 h 185"/>
                      <a:gd name="T56" fmla="*/ 91 w 141"/>
                      <a:gd name="T57" fmla="*/ 152 h 185"/>
                      <a:gd name="T58" fmla="*/ 91 w 141"/>
                      <a:gd name="T59" fmla="*/ 157 h 185"/>
                      <a:gd name="T60" fmla="*/ 94 w 141"/>
                      <a:gd name="T61" fmla="*/ 162 h 185"/>
                      <a:gd name="T62" fmla="*/ 96 w 141"/>
                      <a:gd name="T63" fmla="*/ 167 h 185"/>
                      <a:gd name="T64" fmla="*/ 101 w 141"/>
                      <a:gd name="T65" fmla="*/ 170 h 185"/>
                      <a:gd name="T66" fmla="*/ 106 w 141"/>
                      <a:gd name="T67" fmla="*/ 173 h 185"/>
                      <a:gd name="T68" fmla="*/ 110 w 141"/>
                      <a:gd name="T69" fmla="*/ 17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 h="185">
                        <a:moveTo>
                          <a:pt x="114" y="179"/>
                        </a:moveTo>
                        <a:cubicBezTo>
                          <a:pt x="140" y="185"/>
                          <a:pt x="133" y="160"/>
                          <a:pt x="133" y="160"/>
                        </a:cubicBezTo>
                        <a:cubicBezTo>
                          <a:pt x="132" y="150"/>
                          <a:pt x="132" y="150"/>
                          <a:pt x="132" y="150"/>
                        </a:cubicBezTo>
                        <a:cubicBezTo>
                          <a:pt x="141" y="145"/>
                          <a:pt x="134" y="133"/>
                          <a:pt x="134" y="131"/>
                        </a:cubicBezTo>
                        <a:cubicBezTo>
                          <a:pt x="134" y="129"/>
                          <a:pt x="132" y="123"/>
                          <a:pt x="132" y="123"/>
                        </a:cubicBezTo>
                        <a:cubicBezTo>
                          <a:pt x="132" y="123"/>
                          <a:pt x="132" y="123"/>
                          <a:pt x="132" y="123"/>
                        </a:cubicBezTo>
                        <a:cubicBezTo>
                          <a:pt x="129" y="122"/>
                          <a:pt x="126" y="123"/>
                          <a:pt x="126" y="123"/>
                        </a:cubicBezTo>
                        <a:cubicBezTo>
                          <a:pt x="126" y="123"/>
                          <a:pt x="100" y="105"/>
                          <a:pt x="105" y="85"/>
                        </a:cubicBezTo>
                        <a:cubicBezTo>
                          <a:pt x="105" y="85"/>
                          <a:pt x="114" y="79"/>
                          <a:pt x="113" y="70"/>
                        </a:cubicBezTo>
                        <a:cubicBezTo>
                          <a:pt x="113" y="70"/>
                          <a:pt x="116" y="54"/>
                          <a:pt x="107" y="63"/>
                        </a:cubicBezTo>
                        <a:cubicBezTo>
                          <a:pt x="97" y="52"/>
                          <a:pt x="97" y="52"/>
                          <a:pt x="97" y="52"/>
                        </a:cubicBezTo>
                        <a:cubicBezTo>
                          <a:pt x="95" y="49"/>
                          <a:pt x="95" y="49"/>
                          <a:pt x="95" y="49"/>
                        </a:cubicBezTo>
                        <a:cubicBezTo>
                          <a:pt x="95" y="43"/>
                          <a:pt x="95" y="43"/>
                          <a:pt x="95" y="43"/>
                        </a:cubicBezTo>
                        <a:cubicBezTo>
                          <a:pt x="93" y="39"/>
                          <a:pt x="93" y="39"/>
                          <a:pt x="93" y="39"/>
                        </a:cubicBezTo>
                        <a:cubicBezTo>
                          <a:pt x="90" y="36"/>
                          <a:pt x="90" y="36"/>
                          <a:pt x="90" y="36"/>
                        </a:cubicBezTo>
                        <a:cubicBezTo>
                          <a:pt x="87" y="35"/>
                          <a:pt x="87" y="35"/>
                          <a:pt x="87" y="35"/>
                        </a:cubicBezTo>
                        <a:cubicBezTo>
                          <a:pt x="83" y="33"/>
                          <a:pt x="83" y="33"/>
                          <a:pt x="83" y="33"/>
                        </a:cubicBezTo>
                        <a:cubicBezTo>
                          <a:pt x="81" y="31"/>
                          <a:pt x="81" y="31"/>
                          <a:pt x="81" y="31"/>
                        </a:cubicBezTo>
                        <a:cubicBezTo>
                          <a:pt x="79" y="28"/>
                          <a:pt x="79" y="28"/>
                          <a:pt x="79" y="28"/>
                        </a:cubicBezTo>
                        <a:cubicBezTo>
                          <a:pt x="80" y="25"/>
                          <a:pt x="80" y="25"/>
                          <a:pt x="80" y="25"/>
                        </a:cubicBezTo>
                        <a:cubicBezTo>
                          <a:pt x="81" y="21"/>
                          <a:pt x="81" y="21"/>
                          <a:pt x="81" y="21"/>
                        </a:cubicBezTo>
                        <a:cubicBezTo>
                          <a:pt x="82" y="19"/>
                          <a:pt x="82" y="19"/>
                          <a:pt x="82" y="19"/>
                        </a:cubicBezTo>
                        <a:cubicBezTo>
                          <a:pt x="82" y="17"/>
                          <a:pt x="82" y="17"/>
                          <a:pt x="82" y="17"/>
                        </a:cubicBezTo>
                        <a:cubicBezTo>
                          <a:pt x="79" y="17"/>
                          <a:pt x="79" y="17"/>
                          <a:pt x="79" y="17"/>
                        </a:cubicBezTo>
                        <a:cubicBezTo>
                          <a:pt x="76" y="17"/>
                          <a:pt x="76" y="17"/>
                          <a:pt x="76" y="17"/>
                        </a:cubicBezTo>
                        <a:cubicBezTo>
                          <a:pt x="73" y="15"/>
                          <a:pt x="73" y="15"/>
                          <a:pt x="73" y="15"/>
                        </a:cubicBezTo>
                        <a:cubicBezTo>
                          <a:pt x="73" y="9"/>
                          <a:pt x="73" y="9"/>
                          <a:pt x="73" y="9"/>
                        </a:cubicBezTo>
                        <a:cubicBezTo>
                          <a:pt x="68" y="9"/>
                          <a:pt x="68" y="9"/>
                          <a:pt x="68" y="9"/>
                        </a:cubicBezTo>
                        <a:cubicBezTo>
                          <a:pt x="64" y="6"/>
                          <a:pt x="64" y="6"/>
                          <a:pt x="64" y="6"/>
                        </a:cubicBezTo>
                        <a:cubicBezTo>
                          <a:pt x="63" y="3"/>
                          <a:pt x="63" y="3"/>
                          <a:pt x="63" y="3"/>
                        </a:cubicBezTo>
                        <a:cubicBezTo>
                          <a:pt x="63" y="2"/>
                          <a:pt x="63" y="2"/>
                          <a:pt x="63" y="2"/>
                        </a:cubicBezTo>
                        <a:cubicBezTo>
                          <a:pt x="63" y="2"/>
                          <a:pt x="63" y="2"/>
                          <a:pt x="63" y="2"/>
                        </a:cubicBezTo>
                        <a:cubicBezTo>
                          <a:pt x="61" y="4"/>
                          <a:pt x="55" y="0"/>
                          <a:pt x="55" y="0"/>
                        </a:cubicBezTo>
                        <a:cubicBezTo>
                          <a:pt x="53" y="0"/>
                          <a:pt x="53" y="0"/>
                          <a:pt x="53" y="0"/>
                        </a:cubicBezTo>
                        <a:cubicBezTo>
                          <a:pt x="52" y="2"/>
                          <a:pt x="52" y="2"/>
                          <a:pt x="52" y="2"/>
                        </a:cubicBezTo>
                        <a:cubicBezTo>
                          <a:pt x="52" y="5"/>
                          <a:pt x="52" y="5"/>
                          <a:pt x="52" y="5"/>
                        </a:cubicBezTo>
                        <a:cubicBezTo>
                          <a:pt x="51" y="10"/>
                          <a:pt x="51" y="10"/>
                          <a:pt x="51" y="10"/>
                        </a:cubicBezTo>
                        <a:cubicBezTo>
                          <a:pt x="49" y="10"/>
                          <a:pt x="49" y="10"/>
                          <a:pt x="49" y="10"/>
                        </a:cubicBezTo>
                        <a:cubicBezTo>
                          <a:pt x="44" y="10"/>
                          <a:pt x="44" y="10"/>
                          <a:pt x="44" y="10"/>
                        </a:cubicBezTo>
                        <a:cubicBezTo>
                          <a:pt x="40" y="11"/>
                          <a:pt x="40" y="11"/>
                          <a:pt x="40" y="11"/>
                        </a:cubicBezTo>
                        <a:cubicBezTo>
                          <a:pt x="37" y="15"/>
                          <a:pt x="37" y="15"/>
                          <a:pt x="37" y="15"/>
                        </a:cubicBezTo>
                        <a:cubicBezTo>
                          <a:pt x="33" y="27"/>
                          <a:pt x="33" y="27"/>
                          <a:pt x="33" y="27"/>
                        </a:cubicBezTo>
                        <a:cubicBezTo>
                          <a:pt x="33" y="27"/>
                          <a:pt x="27" y="36"/>
                          <a:pt x="34" y="42"/>
                        </a:cubicBezTo>
                        <a:cubicBezTo>
                          <a:pt x="40" y="47"/>
                          <a:pt x="34" y="52"/>
                          <a:pt x="34" y="52"/>
                        </a:cubicBezTo>
                        <a:cubicBezTo>
                          <a:pt x="12" y="51"/>
                          <a:pt x="12" y="51"/>
                          <a:pt x="12" y="51"/>
                        </a:cubicBezTo>
                        <a:cubicBezTo>
                          <a:pt x="9" y="47"/>
                          <a:pt x="9" y="47"/>
                          <a:pt x="9" y="47"/>
                        </a:cubicBezTo>
                        <a:cubicBezTo>
                          <a:pt x="8" y="47"/>
                          <a:pt x="8" y="47"/>
                          <a:pt x="8" y="47"/>
                        </a:cubicBezTo>
                        <a:cubicBezTo>
                          <a:pt x="1" y="55"/>
                          <a:pt x="1" y="55"/>
                          <a:pt x="1" y="55"/>
                        </a:cubicBezTo>
                        <a:cubicBezTo>
                          <a:pt x="1" y="55"/>
                          <a:pt x="0" y="78"/>
                          <a:pt x="9" y="81"/>
                        </a:cubicBezTo>
                        <a:cubicBezTo>
                          <a:pt x="9" y="81"/>
                          <a:pt x="24" y="82"/>
                          <a:pt x="35" y="100"/>
                        </a:cubicBezTo>
                        <a:cubicBezTo>
                          <a:pt x="35" y="100"/>
                          <a:pt x="39" y="104"/>
                          <a:pt x="48" y="102"/>
                        </a:cubicBezTo>
                        <a:cubicBezTo>
                          <a:pt x="48" y="102"/>
                          <a:pt x="55" y="102"/>
                          <a:pt x="54" y="109"/>
                        </a:cubicBezTo>
                        <a:cubicBezTo>
                          <a:pt x="57" y="115"/>
                          <a:pt x="57" y="115"/>
                          <a:pt x="57" y="115"/>
                        </a:cubicBezTo>
                        <a:cubicBezTo>
                          <a:pt x="61" y="121"/>
                          <a:pt x="61" y="121"/>
                          <a:pt x="61" y="121"/>
                        </a:cubicBezTo>
                        <a:cubicBezTo>
                          <a:pt x="61" y="121"/>
                          <a:pt x="65" y="134"/>
                          <a:pt x="52" y="136"/>
                        </a:cubicBezTo>
                        <a:cubicBezTo>
                          <a:pt x="49" y="137"/>
                          <a:pt x="49" y="137"/>
                          <a:pt x="49" y="137"/>
                        </a:cubicBezTo>
                        <a:cubicBezTo>
                          <a:pt x="56" y="139"/>
                          <a:pt x="74" y="137"/>
                          <a:pt x="74" y="137"/>
                        </a:cubicBezTo>
                        <a:cubicBezTo>
                          <a:pt x="88" y="138"/>
                          <a:pt x="91" y="152"/>
                          <a:pt x="91" y="152"/>
                        </a:cubicBezTo>
                        <a:cubicBezTo>
                          <a:pt x="91" y="155"/>
                          <a:pt x="91" y="155"/>
                          <a:pt x="91" y="155"/>
                        </a:cubicBezTo>
                        <a:cubicBezTo>
                          <a:pt x="91" y="157"/>
                          <a:pt x="91" y="157"/>
                          <a:pt x="91" y="157"/>
                        </a:cubicBezTo>
                        <a:cubicBezTo>
                          <a:pt x="93" y="160"/>
                          <a:pt x="93" y="160"/>
                          <a:pt x="93" y="160"/>
                        </a:cubicBezTo>
                        <a:cubicBezTo>
                          <a:pt x="94" y="162"/>
                          <a:pt x="94" y="162"/>
                          <a:pt x="94" y="162"/>
                        </a:cubicBezTo>
                        <a:cubicBezTo>
                          <a:pt x="94" y="165"/>
                          <a:pt x="94" y="165"/>
                          <a:pt x="94" y="165"/>
                        </a:cubicBezTo>
                        <a:cubicBezTo>
                          <a:pt x="96" y="167"/>
                          <a:pt x="96" y="167"/>
                          <a:pt x="96" y="167"/>
                        </a:cubicBezTo>
                        <a:cubicBezTo>
                          <a:pt x="98" y="169"/>
                          <a:pt x="98" y="169"/>
                          <a:pt x="98" y="169"/>
                        </a:cubicBezTo>
                        <a:cubicBezTo>
                          <a:pt x="101" y="170"/>
                          <a:pt x="101" y="170"/>
                          <a:pt x="101" y="170"/>
                        </a:cubicBezTo>
                        <a:cubicBezTo>
                          <a:pt x="103" y="171"/>
                          <a:pt x="103" y="171"/>
                          <a:pt x="103" y="171"/>
                        </a:cubicBezTo>
                        <a:cubicBezTo>
                          <a:pt x="106" y="173"/>
                          <a:pt x="106" y="173"/>
                          <a:pt x="106" y="173"/>
                        </a:cubicBezTo>
                        <a:cubicBezTo>
                          <a:pt x="108" y="175"/>
                          <a:pt x="108" y="175"/>
                          <a:pt x="108" y="175"/>
                        </a:cubicBezTo>
                        <a:cubicBezTo>
                          <a:pt x="110" y="176"/>
                          <a:pt x="110" y="176"/>
                          <a:pt x="110" y="176"/>
                        </a:cubicBezTo>
                        <a:lnTo>
                          <a:pt x="114" y="179"/>
                        </a:lnTo>
                        <a:close/>
                      </a:path>
                    </a:pathLst>
                  </a:custGeom>
                  <a:grpFill/>
                  <a:ln w="9252" cap="flat" cmpd="sng">
                    <a:solidFill>
                      <a:schemeClr val="bg1"/>
                    </a:solidFill>
                    <a:round/>
                  </a:ln>
                </p:spPr>
                <p:txBody>
                  <a:bodyPr/>
                  <a:lstStyle/>
                  <a:p>
                    <a:endParaRPr lang="zh-CN" altLang="en-US"/>
                  </a:p>
                </p:txBody>
              </p:sp>
              <p:sp>
                <p:nvSpPr>
                  <p:cNvPr id="32" name="未知"/>
                  <p:cNvSpPr/>
                  <p:nvPr/>
                </p:nvSpPr>
                <p:spPr bwMode="auto">
                  <a:xfrm rot="2029057">
                    <a:off x="4356100" y="3638550"/>
                    <a:ext cx="323850" cy="304800"/>
                  </a:xfrm>
                  <a:custGeom>
                    <a:avLst/>
                    <a:gdLst>
                      <a:gd name="T0" fmla="*/ 52 w 100"/>
                      <a:gd name="T1" fmla="*/ 66 h 96"/>
                      <a:gd name="T2" fmla="*/ 54 w 100"/>
                      <a:gd name="T3" fmla="*/ 77 h 96"/>
                      <a:gd name="T4" fmla="*/ 56 w 100"/>
                      <a:gd name="T5" fmla="*/ 96 h 96"/>
                      <a:gd name="T6" fmla="*/ 56 w 100"/>
                      <a:gd name="T7" fmla="*/ 96 h 96"/>
                      <a:gd name="T8" fmla="*/ 61 w 100"/>
                      <a:gd name="T9" fmla="*/ 93 h 96"/>
                      <a:gd name="T10" fmla="*/ 66 w 100"/>
                      <a:gd name="T11" fmla="*/ 94 h 96"/>
                      <a:gd name="T12" fmla="*/ 72 w 100"/>
                      <a:gd name="T13" fmla="*/ 88 h 96"/>
                      <a:gd name="T14" fmla="*/ 83 w 100"/>
                      <a:gd name="T15" fmla="*/ 61 h 96"/>
                      <a:gd name="T16" fmla="*/ 75 w 100"/>
                      <a:gd name="T17" fmla="*/ 49 h 96"/>
                      <a:gd name="T18" fmla="*/ 73 w 100"/>
                      <a:gd name="T19" fmla="*/ 37 h 96"/>
                      <a:gd name="T20" fmla="*/ 60 w 100"/>
                      <a:gd name="T21" fmla="*/ 16 h 96"/>
                      <a:gd name="T22" fmla="*/ 59 w 100"/>
                      <a:gd name="T23" fmla="*/ 0 h 96"/>
                      <a:gd name="T24" fmla="*/ 59 w 100"/>
                      <a:gd name="T25" fmla="*/ 0 h 96"/>
                      <a:gd name="T26" fmla="*/ 58 w 100"/>
                      <a:gd name="T27" fmla="*/ 1 h 96"/>
                      <a:gd name="T28" fmla="*/ 59 w 100"/>
                      <a:gd name="T29" fmla="*/ 0 h 96"/>
                      <a:gd name="T30" fmla="*/ 58 w 100"/>
                      <a:gd name="T31" fmla="*/ 0 h 96"/>
                      <a:gd name="T32" fmla="*/ 35 w 100"/>
                      <a:gd name="T33" fmla="*/ 24 h 96"/>
                      <a:gd name="T34" fmla="*/ 26 w 100"/>
                      <a:gd name="T35" fmla="*/ 60 h 96"/>
                      <a:gd name="T36" fmla="*/ 43 w 100"/>
                      <a:gd name="T37" fmla="*/ 58 h 96"/>
                      <a:gd name="T38" fmla="*/ 52 w 100"/>
                      <a:gd name="T39" fmla="*/ 6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0" h="96">
                        <a:moveTo>
                          <a:pt x="52" y="66"/>
                        </a:moveTo>
                        <a:cubicBezTo>
                          <a:pt x="52" y="80"/>
                          <a:pt x="54" y="77"/>
                          <a:pt x="54" y="77"/>
                        </a:cubicBezTo>
                        <a:cubicBezTo>
                          <a:pt x="54" y="77"/>
                          <a:pt x="62" y="86"/>
                          <a:pt x="56" y="96"/>
                        </a:cubicBezTo>
                        <a:cubicBezTo>
                          <a:pt x="56" y="96"/>
                          <a:pt x="56" y="96"/>
                          <a:pt x="56" y="96"/>
                        </a:cubicBezTo>
                        <a:cubicBezTo>
                          <a:pt x="61" y="93"/>
                          <a:pt x="61" y="93"/>
                          <a:pt x="61" y="93"/>
                        </a:cubicBezTo>
                        <a:cubicBezTo>
                          <a:pt x="66" y="94"/>
                          <a:pt x="66" y="94"/>
                          <a:pt x="66" y="94"/>
                        </a:cubicBezTo>
                        <a:cubicBezTo>
                          <a:pt x="66" y="94"/>
                          <a:pt x="64" y="83"/>
                          <a:pt x="72" y="88"/>
                        </a:cubicBezTo>
                        <a:cubicBezTo>
                          <a:pt x="72" y="88"/>
                          <a:pt x="100" y="76"/>
                          <a:pt x="83" y="61"/>
                        </a:cubicBezTo>
                        <a:cubicBezTo>
                          <a:pt x="75" y="49"/>
                          <a:pt x="75" y="49"/>
                          <a:pt x="75" y="49"/>
                        </a:cubicBezTo>
                        <a:cubicBezTo>
                          <a:pt x="75" y="49"/>
                          <a:pt x="81" y="37"/>
                          <a:pt x="73" y="37"/>
                        </a:cubicBezTo>
                        <a:cubicBezTo>
                          <a:pt x="73" y="37"/>
                          <a:pt x="60" y="39"/>
                          <a:pt x="60" y="16"/>
                        </a:cubicBezTo>
                        <a:cubicBezTo>
                          <a:pt x="60" y="5"/>
                          <a:pt x="59" y="1"/>
                          <a:pt x="59" y="0"/>
                        </a:cubicBezTo>
                        <a:cubicBezTo>
                          <a:pt x="59" y="0"/>
                          <a:pt x="59" y="0"/>
                          <a:pt x="59" y="0"/>
                        </a:cubicBezTo>
                        <a:cubicBezTo>
                          <a:pt x="58" y="1"/>
                          <a:pt x="58" y="1"/>
                          <a:pt x="58" y="1"/>
                        </a:cubicBezTo>
                        <a:cubicBezTo>
                          <a:pt x="59" y="0"/>
                          <a:pt x="59" y="0"/>
                          <a:pt x="59" y="0"/>
                        </a:cubicBezTo>
                        <a:cubicBezTo>
                          <a:pt x="58" y="0"/>
                          <a:pt x="58" y="0"/>
                          <a:pt x="58" y="0"/>
                        </a:cubicBezTo>
                        <a:cubicBezTo>
                          <a:pt x="58" y="0"/>
                          <a:pt x="39" y="24"/>
                          <a:pt x="35" y="24"/>
                        </a:cubicBezTo>
                        <a:cubicBezTo>
                          <a:pt x="35" y="24"/>
                          <a:pt x="0" y="36"/>
                          <a:pt x="26" y="60"/>
                        </a:cubicBezTo>
                        <a:cubicBezTo>
                          <a:pt x="26" y="60"/>
                          <a:pt x="35" y="66"/>
                          <a:pt x="43" y="58"/>
                        </a:cubicBezTo>
                        <a:cubicBezTo>
                          <a:pt x="43" y="58"/>
                          <a:pt x="52" y="52"/>
                          <a:pt x="52" y="66"/>
                        </a:cubicBezTo>
                        <a:close/>
                      </a:path>
                    </a:pathLst>
                  </a:custGeom>
                  <a:grpFill/>
                  <a:ln w="9252"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3" name="保定"/>
                  <p:cNvSpPr/>
                  <p:nvPr/>
                </p:nvSpPr>
                <p:spPr bwMode="auto">
                  <a:xfrm rot="2029057">
                    <a:off x="3317875" y="3686175"/>
                    <a:ext cx="904875" cy="923925"/>
                  </a:xfrm>
                  <a:custGeom>
                    <a:avLst/>
                    <a:gdLst>
                      <a:gd name="T0" fmla="*/ 273 w 277"/>
                      <a:gd name="T1" fmla="*/ 92 h 294"/>
                      <a:gd name="T2" fmla="*/ 266 w 277"/>
                      <a:gd name="T3" fmla="*/ 80 h 294"/>
                      <a:gd name="T4" fmla="*/ 247 w 277"/>
                      <a:gd name="T5" fmla="*/ 71 h 294"/>
                      <a:gd name="T6" fmla="*/ 213 w 277"/>
                      <a:gd name="T7" fmla="*/ 26 h 294"/>
                      <a:gd name="T8" fmla="*/ 220 w 277"/>
                      <a:gd name="T9" fmla="*/ 17 h 294"/>
                      <a:gd name="T10" fmla="*/ 202 w 277"/>
                      <a:gd name="T11" fmla="*/ 21 h 294"/>
                      <a:gd name="T12" fmla="*/ 193 w 277"/>
                      <a:gd name="T13" fmla="*/ 24 h 294"/>
                      <a:gd name="T14" fmla="*/ 186 w 277"/>
                      <a:gd name="T15" fmla="*/ 30 h 294"/>
                      <a:gd name="T16" fmla="*/ 167 w 277"/>
                      <a:gd name="T17" fmla="*/ 51 h 294"/>
                      <a:gd name="T18" fmla="*/ 152 w 277"/>
                      <a:gd name="T19" fmla="*/ 48 h 294"/>
                      <a:gd name="T20" fmla="*/ 122 w 277"/>
                      <a:gd name="T21" fmla="*/ 37 h 294"/>
                      <a:gd name="T22" fmla="*/ 113 w 277"/>
                      <a:gd name="T23" fmla="*/ 37 h 294"/>
                      <a:gd name="T24" fmla="*/ 123 w 277"/>
                      <a:gd name="T25" fmla="*/ 25 h 294"/>
                      <a:gd name="T26" fmla="*/ 95 w 277"/>
                      <a:gd name="T27" fmla="*/ 0 h 294"/>
                      <a:gd name="T28" fmla="*/ 87 w 277"/>
                      <a:gd name="T29" fmla="*/ 64 h 294"/>
                      <a:gd name="T30" fmla="*/ 65 w 277"/>
                      <a:gd name="T31" fmla="*/ 81 h 294"/>
                      <a:gd name="T32" fmla="*/ 48 w 277"/>
                      <a:gd name="T33" fmla="*/ 92 h 294"/>
                      <a:gd name="T34" fmla="*/ 41 w 277"/>
                      <a:gd name="T35" fmla="*/ 110 h 294"/>
                      <a:gd name="T36" fmla="*/ 37 w 277"/>
                      <a:gd name="T37" fmla="*/ 113 h 294"/>
                      <a:gd name="T38" fmla="*/ 33 w 277"/>
                      <a:gd name="T39" fmla="*/ 118 h 294"/>
                      <a:gd name="T40" fmla="*/ 42 w 277"/>
                      <a:gd name="T41" fmla="*/ 138 h 294"/>
                      <a:gd name="T42" fmla="*/ 49 w 277"/>
                      <a:gd name="T43" fmla="*/ 172 h 294"/>
                      <a:gd name="T44" fmla="*/ 53 w 277"/>
                      <a:gd name="T45" fmla="*/ 195 h 294"/>
                      <a:gd name="T46" fmla="*/ 20 w 277"/>
                      <a:gd name="T47" fmla="*/ 219 h 294"/>
                      <a:gd name="T48" fmla="*/ 25 w 277"/>
                      <a:gd name="T49" fmla="*/ 285 h 294"/>
                      <a:gd name="T50" fmla="*/ 64 w 277"/>
                      <a:gd name="T51" fmla="*/ 276 h 294"/>
                      <a:gd name="T52" fmla="*/ 126 w 277"/>
                      <a:gd name="T53" fmla="*/ 266 h 294"/>
                      <a:gd name="T54" fmla="*/ 155 w 277"/>
                      <a:gd name="T55" fmla="*/ 265 h 294"/>
                      <a:gd name="T56" fmla="*/ 175 w 277"/>
                      <a:gd name="T57" fmla="*/ 275 h 294"/>
                      <a:gd name="T58" fmla="*/ 190 w 277"/>
                      <a:gd name="T59" fmla="*/ 279 h 294"/>
                      <a:gd name="T60" fmla="*/ 200 w 277"/>
                      <a:gd name="T61" fmla="*/ 269 h 294"/>
                      <a:gd name="T62" fmla="*/ 224 w 277"/>
                      <a:gd name="T63" fmla="*/ 258 h 294"/>
                      <a:gd name="T64" fmla="*/ 251 w 277"/>
                      <a:gd name="T65" fmla="*/ 234 h 294"/>
                      <a:gd name="T66" fmla="*/ 261 w 277"/>
                      <a:gd name="T67" fmla="*/ 185 h 294"/>
                      <a:gd name="T68" fmla="*/ 256 w 277"/>
                      <a:gd name="T69" fmla="*/ 11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7" h="294">
                        <a:moveTo>
                          <a:pt x="264" y="107"/>
                        </a:moveTo>
                        <a:cubicBezTo>
                          <a:pt x="277" y="105"/>
                          <a:pt x="273" y="92"/>
                          <a:pt x="273" y="92"/>
                        </a:cubicBezTo>
                        <a:cubicBezTo>
                          <a:pt x="269" y="86"/>
                          <a:pt x="269" y="86"/>
                          <a:pt x="269" y="86"/>
                        </a:cubicBezTo>
                        <a:cubicBezTo>
                          <a:pt x="266" y="80"/>
                          <a:pt x="266" y="80"/>
                          <a:pt x="266" y="80"/>
                        </a:cubicBezTo>
                        <a:cubicBezTo>
                          <a:pt x="267" y="73"/>
                          <a:pt x="260" y="73"/>
                          <a:pt x="260" y="73"/>
                        </a:cubicBezTo>
                        <a:cubicBezTo>
                          <a:pt x="251" y="75"/>
                          <a:pt x="247" y="71"/>
                          <a:pt x="247" y="71"/>
                        </a:cubicBezTo>
                        <a:cubicBezTo>
                          <a:pt x="236" y="53"/>
                          <a:pt x="221" y="52"/>
                          <a:pt x="221" y="52"/>
                        </a:cubicBezTo>
                        <a:cubicBezTo>
                          <a:pt x="212" y="49"/>
                          <a:pt x="213" y="26"/>
                          <a:pt x="213" y="26"/>
                        </a:cubicBezTo>
                        <a:cubicBezTo>
                          <a:pt x="220" y="19"/>
                          <a:pt x="220" y="19"/>
                          <a:pt x="220" y="19"/>
                        </a:cubicBezTo>
                        <a:cubicBezTo>
                          <a:pt x="220" y="17"/>
                          <a:pt x="220" y="17"/>
                          <a:pt x="220" y="17"/>
                        </a:cubicBezTo>
                        <a:cubicBezTo>
                          <a:pt x="219" y="6"/>
                          <a:pt x="204" y="18"/>
                          <a:pt x="204" y="18"/>
                        </a:cubicBezTo>
                        <a:cubicBezTo>
                          <a:pt x="202" y="21"/>
                          <a:pt x="202" y="21"/>
                          <a:pt x="202" y="21"/>
                        </a:cubicBezTo>
                        <a:cubicBezTo>
                          <a:pt x="199" y="23"/>
                          <a:pt x="199" y="23"/>
                          <a:pt x="199" y="23"/>
                        </a:cubicBezTo>
                        <a:cubicBezTo>
                          <a:pt x="193" y="24"/>
                          <a:pt x="193" y="24"/>
                          <a:pt x="193" y="24"/>
                        </a:cubicBezTo>
                        <a:cubicBezTo>
                          <a:pt x="190" y="27"/>
                          <a:pt x="190" y="27"/>
                          <a:pt x="190" y="27"/>
                        </a:cubicBezTo>
                        <a:cubicBezTo>
                          <a:pt x="186" y="30"/>
                          <a:pt x="186" y="30"/>
                          <a:pt x="186" y="30"/>
                        </a:cubicBezTo>
                        <a:cubicBezTo>
                          <a:pt x="179" y="34"/>
                          <a:pt x="179" y="34"/>
                          <a:pt x="179" y="34"/>
                        </a:cubicBezTo>
                        <a:cubicBezTo>
                          <a:pt x="179" y="56"/>
                          <a:pt x="167" y="51"/>
                          <a:pt x="167" y="51"/>
                        </a:cubicBezTo>
                        <a:cubicBezTo>
                          <a:pt x="155" y="47"/>
                          <a:pt x="155" y="47"/>
                          <a:pt x="155" y="47"/>
                        </a:cubicBezTo>
                        <a:cubicBezTo>
                          <a:pt x="152" y="48"/>
                          <a:pt x="152" y="48"/>
                          <a:pt x="152" y="48"/>
                        </a:cubicBezTo>
                        <a:cubicBezTo>
                          <a:pt x="139" y="52"/>
                          <a:pt x="132" y="47"/>
                          <a:pt x="132" y="47"/>
                        </a:cubicBezTo>
                        <a:cubicBezTo>
                          <a:pt x="122" y="37"/>
                          <a:pt x="122" y="37"/>
                          <a:pt x="122" y="37"/>
                        </a:cubicBezTo>
                        <a:cubicBezTo>
                          <a:pt x="119" y="37"/>
                          <a:pt x="119" y="37"/>
                          <a:pt x="119" y="37"/>
                        </a:cubicBezTo>
                        <a:cubicBezTo>
                          <a:pt x="113" y="37"/>
                          <a:pt x="113" y="37"/>
                          <a:pt x="113" y="37"/>
                        </a:cubicBezTo>
                        <a:cubicBezTo>
                          <a:pt x="113" y="33"/>
                          <a:pt x="113" y="33"/>
                          <a:pt x="113" y="33"/>
                        </a:cubicBezTo>
                        <a:cubicBezTo>
                          <a:pt x="121" y="29"/>
                          <a:pt x="123" y="25"/>
                          <a:pt x="123" y="25"/>
                        </a:cubicBezTo>
                        <a:cubicBezTo>
                          <a:pt x="123" y="25"/>
                          <a:pt x="109" y="9"/>
                          <a:pt x="104" y="9"/>
                        </a:cubicBezTo>
                        <a:cubicBezTo>
                          <a:pt x="99" y="9"/>
                          <a:pt x="96" y="3"/>
                          <a:pt x="95" y="0"/>
                        </a:cubicBezTo>
                        <a:cubicBezTo>
                          <a:pt x="95" y="1"/>
                          <a:pt x="95" y="1"/>
                          <a:pt x="95" y="1"/>
                        </a:cubicBezTo>
                        <a:cubicBezTo>
                          <a:pt x="96" y="12"/>
                          <a:pt x="102" y="62"/>
                          <a:pt x="87" y="64"/>
                        </a:cubicBezTo>
                        <a:cubicBezTo>
                          <a:pt x="75" y="70"/>
                          <a:pt x="75" y="70"/>
                          <a:pt x="75" y="70"/>
                        </a:cubicBezTo>
                        <a:cubicBezTo>
                          <a:pt x="75" y="70"/>
                          <a:pt x="74" y="81"/>
                          <a:pt x="65" y="81"/>
                        </a:cubicBezTo>
                        <a:cubicBezTo>
                          <a:pt x="62" y="92"/>
                          <a:pt x="62" y="92"/>
                          <a:pt x="62" y="92"/>
                        </a:cubicBezTo>
                        <a:cubicBezTo>
                          <a:pt x="62" y="92"/>
                          <a:pt x="51" y="93"/>
                          <a:pt x="48" y="92"/>
                        </a:cubicBezTo>
                        <a:cubicBezTo>
                          <a:pt x="47" y="103"/>
                          <a:pt x="47" y="103"/>
                          <a:pt x="47" y="103"/>
                        </a:cubicBezTo>
                        <a:cubicBezTo>
                          <a:pt x="47" y="103"/>
                          <a:pt x="38" y="103"/>
                          <a:pt x="41" y="110"/>
                        </a:cubicBezTo>
                        <a:cubicBezTo>
                          <a:pt x="41" y="112"/>
                          <a:pt x="41" y="112"/>
                          <a:pt x="41" y="112"/>
                        </a:cubicBezTo>
                        <a:cubicBezTo>
                          <a:pt x="37" y="113"/>
                          <a:pt x="37" y="113"/>
                          <a:pt x="37" y="113"/>
                        </a:cubicBezTo>
                        <a:cubicBezTo>
                          <a:pt x="33" y="114"/>
                          <a:pt x="33" y="114"/>
                          <a:pt x="33" y="114"/>
                        </a:cubicBezTo>
                        <a:cubicBezTo>
                          <a:pt x="33" y="118"/>
                          <a:pt x="33" y="118"/>
                          <a:pt x="33" y="118"/>
                        </a:cubicBezTo>
                        <a:cubicBezTo>
                          <a:pt x="33" y="118"/>
                          <a:pt x="33" y="118"/>
                          <a:pt x="33" y="118"/>
                        </a:cubicBezTo>
                        <a:cubicBezTo>
                          <a:pt x="37" y="122"/>
                          <a:pt x="41" y="128"/>
                          <a:pt x="42" y="138"/>
                        </a:cubicBezTo>
                        <a:cubicBezTo>
                          <a:pt x="43" y="157"/>
                          <a:pt x="44" y="167"/>
                          <a:pt x="44" y="167"/>
                        </a:cubicBezTo>
                        <a:cubicBezTo>
                          <a:pt x="49" y="172"/>
                          <a:pt x="49" y="172"/>
                          <a:pt x="49" y="172"/>
                        </a:cubicBezTo>
                        <a:cubicBezTo>
                          <a:pt x="49" y="172"/>
                          <a:pt x="64" y="181"/>
                          <a:pt x="51" y="187"/>
                        </a:cubicBezTo>
                        <a:cubicBezTo>
                          <a:pt x="53" y="195"/>
                          <a:pt x="53" y="195"/>
                          <a:pt x="53" y="195"/>
                        </a:cubicBezTo>
                        <a:cubicBezTo>
                          <a:pt x="41" y="218"/>
                          <a:pt x="41" y="218"/>
                          <a:pt x="41" y="218"/>
                        </a:cubicBezTo>
                        <a:cubicBezTo>
                          <a:pt x="41" y="218"/>
                          <a:pt x="35" y="224"/>
                          <a:pt x="20" y="219"/>
                        </a:cubicBezTo>
                        <a:cubicBezTo>
                          <a:pt x="20" y="219"/>
                          <a:pt x="0" y="227"/>
                          <a:pt x="2" y="262"/>
                        </a:cubicBezTo>
                        <a:cubicBezTo>
                          <a:pt x="2" y="262"/>
                          <a:pt x="27" y="276"/>
                          <a:pt x="25" y="285"/>
                        </a:cubicBezTo>
                        <a:cubicBezTo>
                          <a:pt x="25" y="285"/>
                          <a:pt x="25" y="285"/>
                          <a:pt x="25" y="285"/>
                        </a:cubicBezTo>
                        <a:cubicBezTo>
                          <a:pt x="51" y="294"/>
                          <a:pt x="64" y="276"/>
                          <a:pt x="64" y="276"/>
                        </a:cubicBezTo>
                        <a:cubicBezTo>
                          <a:pt x="64" y="276"/>
                          <a:pt x="70" y="266"/>
                          <a:pt x="80" y="260"/>
                        </a:cubicBezTo>
                        <a:cubicBezTo>
                          <a:pt x="90" y="254"/>
                          <a:pt x="120" y="260"/>
                          <a:pt x="126" y="266"/>
                        </a:cubicBezTo>
                        <a:cubicBezTo>
                          <a:pt x="132" y="272"/>
                          <a:pt x="139" y="269"/>
                          <a:pt x="142" y="266"/>
                        </a:cubicBezTo>
                        <a:cubicBezTo>
                          <a:pt x="146" y="264"/>
                          <a:pt x="155" y="265"/>
                          <a:pt x="155" y="265"/>
                        </a:cubicBezTo>
                        <a:cubicBezTo>
                          <a:pt x="155" y="265"/>
                          <a:pt x="160" y="268"/>
                          <a:pt x="164" y="268"/>
                        </a:cubicBezTo>
                        <a:cubicBezTo>
                          <a:pt x="168" y="268"/>
                          <a:pt x="175" y="275"/>
                          <a:pt x="175" y="275"/>
                        </a:cubicBezTo>
                        <a:cubicBezTo>
                          <a:pt x="179" y="286"/>
                          <a:pt x="179" y="286"/>
                          <a:pt x="179" y="286"/>
                        </a:cubicBezTo>
                        <a:cubicBezTo>
                          <a:pt x="179" y="286"/>
                          <a:pt x="188" y="279"/>
                          <a:pt x="190" y="279"/>
                        </a:cubicBezTo>
                        <a:cubicBezTo>
                          <a:pt x="192" y="279"/>
                          <a:pt x="196" y="277"/>
                          <a:pt x="196" y="277"/>
                        </a:cubicBezTo>
                        <a:cubicBezTo>
                          <a:pt x="197" y="268"/>
                          <a:pt x="200" y="269"/>
                          <a:pt x="200" y="269"/>
                        </a:cubicBezTo>
                        <a:cubicBezTo>
                          <a:pt x="212" y="271"/>
                          <a:pt x="214" y="264"/>
                          <a:pt x="214" y="264"/>
                        </a:cubicBezTo>
                        <a:cubicBezTo>
                          <a:pt x="218" y="258"/>
                          <a:pt x="224" y="258"/>
                          <a:pt x="224" y="258"/>
                        </a:cubicBezTo>
                        <a:cubicBezTo>
                          <a:pt x="227" y="258"/>
                          <a:pt x="229" y="250"/>
                          <a:pt x="229" y="250"/>
                        </a:cubicBezTo>
                        <a:cubicBezTo>
                          <a:pt x="229" y="250"/>
                          <a:pt x="238" y="237"/>
                          <a:pt x="251" y="234"/>
                        </a:cubicBezTo>
                        <a:cubicBezTo>
                          <a:pt x="263" y="232"/>
                          <a:pt x="257" y="215"/>
                          <a:pt x="257" y="215"/>
                        </a:cubicBezTo>
                        <a:cubicBezTo>
                          <a:pt x="257" y="215"/>
                          <a:pt x="252" y="198"/>
                          <a:pt x="261" y="185"/>
                        </a:cubicBezTo>
                        <a:cubicBezTo>
                          <a:pt x="270" y="172"/>
                          <a:pt x="269" y="162"/>
                          <a:pt x="259" y="149"/>
                        </a:cubicBezTo>
                        <a:cubicBezTo>
                          <a:pt x="250" y="136"/>
                          <a:pt x="256" y="119"/>
                          <a:pt x="256" y="114"/>
                        </a:cubicBezTo>
                        <a:cubicBezTo>
                          <a:pt x="256" y="109"/>
                          <a:pt x="264" y="107"/>
                          <a:pt x="264" y="107"/>
                        </a:cubicBezTo>
                        <a:close/>
                      </a:path>
                    </a:pathLst>
                  </a:custGeom>
                  <a:grpFill/>
                  <a:ln w="9252" cap="flat" cmpd="sng">
                    <a:solidFill>
                      <a:schemeClr val="bg1"/>
                    </a:solidFill>
                    <a:round/>
                  </a:ln>
                </p:spPr>
                <p:txBody>
                  <a:bodyPr/>
                  <a:lstStyle/>
                  <a:p>
                    <a:endParaRPr lang="zh-CN" altLang="en-US"/>
                  </a:p>
                </p:txBody>
              </p:sp>
              <p:sp>
                <p:nvSpPr>
                  <p:cNvPr id="34" name="沧州"/>
                  <p:cNvSpPr/>
                  <p:nvPr/>
                </p:nvSpPr>
                <p:spPr bwMode="auto">
                  <a:xfrm rot="2029057">
                    <a:off x="3937000" y="4267200"/>
                    <a:ext cx="838200" cy="790575"/>
                  </a:xfrm>
                  <a:custGeom>
                    <a:avLst/>
                    <a:gdLst>
                      <a:gd name="T0" fmla="*/ 236 w 257"/>
                      <a:gd name="T1" fmla="*/ 42 h 250"/>
                      <a:gd name="T2" fmla="*/ 239 w 257"/>
                      <a:gd name="T3" fmla="*/ 32 h 250"/>
                      <a:gd name="T4" fmla="*/ 186 w 257"/>
                      <a:gd name="T5" fmla="*/ 15 h 250"/>
                      <a:gd name="T6" fmla="*/ 162 w 257"/>
                      <a:gd name="T7" fmla="*/ 33 h 250"/>
                      <a:gd name="T8" fmla="*/ 145 w 257"/>
                      <a:gd name="T9" fmla="*/ 42 h 250"/>
                      <a:gd name="T10" fmla="*/ 115 w 257"/>
                      <a:gd name="T11" fmla="*/ 41 h 250"/>
                      <a:gd name="T12" fmla="*/ 95 w 257"/>
                      <a:gd name="T13" fmla="*/ 40 h 250"/>
                      <a:gd name="T14" fmla="*/ 97 w 257"/>
                      <a:gd name="T15" fmla="*/ 48 h 250"/>
                      <a:gd name="T16" fmla="*/ 96 w 257"/>
                      <a:gd name="T17" fmla="*/ 77 h 250"/>
                      <a:gd name="T18" fmla="*/ 73 w 257"/>
                      <a:gd name="T19" fmla="*/ 93 h 250"/>
                      <a:gd name="T20" fmla="*/ 69 w 257"/>
                      <a:gd name="T21" fmla="*/ 90 h 250"/>
                      <a:gd name="T22" fmla="*/ 64 w 257"/>
                      <a:gd name="T23" fmla="*/ 87 h 250"/>
                      <a:gd name="T24" fmla="*/ 59 w 257"/>
                      <a:gd name="T25" fmla="*/ 84 h 250"/>
                      <a:gd name="T26" fmla="*/ 57 w 257"/>
                      <a:gd name="T27" fmla="*/ 79 h 250"/>
                      <a:gd name="T28" fmla="*/ 54 w 257"/>
                      <a:gd name="T29" fmla="*/ 74 h 250"/>
                      <a:gd name="T30" fmla="*/ 53 w 257"/>
                      <a:gd name="T31" fmla="*/ 69 h 250"/>
                      <a:gd name="T32" fmla="*/ 12 w 257"/>
                      <a:gd name="T33" fmla="*/ 54 h 250"/>
                      <a:gd name="T34" fmla="*/ 7 w 257"/>
                      <a:gd name="T35" fmla="*/ 60 h 250"/>
                      <a:gd name="T36" fmla="*/ 12 w 257"/>
                      <a:gd name="T37" fmla="*/ 131 h 250"/>
                      <a:gd name="T38" fmla="*/ 9 w 257"/>
                      <a:gd name="T39" fmla="*/ 166 h 250"/>
                      <a:gd name="T40" fmla="*/ 13 w 257"/>
                      <a:gd name="T41" fmla="*/ 166 h 250"/>
                      <a:gd name="T42" fmla="*/ 20 w 257"/>
                      <a:gd name="T43" fmla="*/ 164 h 250"/>
                      <a:gd name="T44" fmla="*/ 26 w 257"/>
                      <a:gd name="T45" fmla="*/ 163 h 250"/>
                      <a:gd name="T46" fmla="*/ 35 w 257"/>
                      <a:gd name="T47" fmla="*/ 169 h 250"/>
                      <a:gd name="T48" fmla="*/ 39 w 257"/>
                      <a:gd name="T49" fmla="*/ 173 h 250"/>
                      <a:gd name="T50" fmla="*/ 47 w 257"/>
                      <a:gd name="T51" fmla="*/ 172 h 250"/>
                      <a:gd name="T52" fmla="*/ 52 w 257"/>
                      <a:gd name="T53" fmla="*/ 175 h 250"/>
                      <a:gd name="T54" fmla="*/ 61 w 257"/>
                      <a:gd name="T55" fmla="*/ 172 h 250"/>
                      <a:gd name="T56" fmla="*/ 66 w 257"/>
                      <a:gd name="T57" fmla="*/ 173 h 250"/>
                      <a:gd name="T58" fmla="*/ 72 w 257"/>
                      <a:gd name="T59" fmla="*/ 186 h 250"/>
                      <a:gd name="T60" fmla="*/ 82 w 257"/>
                      <a:gd name="T61" fmla="*/ 192 h 250"/>
                      <a:gd name="T62" fmla="*/ 93 w 257"/>
                      <a:gd name="T63" fmla="*/ 196 h 250"/>
                      <a:gd name="T64" fmla="*/ 109 w 257"/>
                      <a:gd name="T65" fmla="*/ 173 h 250"/>
                      <a:gd name="T66" fmla="*/ 134 w 257"/>
                      <a:gd name="T67" fmla="*/ 158 h 250"/>
                      <a:gd name="T68" fmla="*/ 140 w 257"/>
                      <a:gd name="T69" fmla="*/ 201 h 250"/>
                      <a:gd name="T70" fmla="*/ 147 w 257"/>
                      <a:gd name="T71" fmla="*/ 234 h 250"/>
                      <a:gd name="T72" fmla="*/ 157 w 257"/>
                      <a:gd name="T73" fmla="*/ 238 h 250"/>
                      <a:gd name="T74" fmla="*/ 183 w 257"/>
                      <a:gd name="T75" fmla="*/ 161 h 250"/>
                      <a:gd name="T76" fmla="*/ 239 w 257"/>
                      <a:gd name="T77" fmla="*/ 122 h 250"/>
                      <a:gd name="T78" fmla="*/ 247 w 257"/>
                      <a:gd name="T79" fmla="*/ 75 h 250"/>
                      <a:gd name="T80" fmla="*/ 242 w 257"/>
                      <a:gd name="T81" fmla="*/ 51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7" h="250">
                        <a:moveTo>
                          <a:pt x="242" y="51"/>
                        </a:moveTo>
                        <a:cubicBezTo>
                          <a:pt x="242" y="51"/>
                          <a:pt x="239" y="42"/>
                          <a:pt x="236" y="42"/>
                        </a:cubicBezTo>
                        <a:cubicBezTo>
                          <a:pt x="234" y="41"/>
                          <a:pt x="240" y="38"/>
                          <a:pt x="242" y="38"/>
                        </a:cubicBezTo>
                        <a:cubicBezTo>
                          <a:pt x="243" y="39"/>
                          <a:pt x="246" y="35"/>
                          <a:pt x="239" y="32"/>
                        </a:cubicBezTo>
                        <a:cubicBezTo>
                          <a:pt x="233" y="30"/>
                          <a:pt x="211" y="25"/>
                          <a:pt x="194" y="8"/>
                        </a:cubicBezTo>
                        <a:cubicBezTo>
                          <a:pt x="194" y="8"/>
                          <a:pt x="182" y="0"/>
                          <a:pt x="186" y="15"/>
                        </a:cubicBezTo>
                        <a:cubicBezTo>
                          <a:pt x="186" y="15"/>
                          <a:pt x="187" y="17"/>
                          <a:pt x="180" y="18"/>
                        </a:cubicBezTo>
                        <a:cubicBezTo>
                          <a:pt x="176" y="18"/>
                          <a:pt x="162" y="33"/>
                          <a:pt x="162" y="33"/>
                        </a:cubicBezTo>
                        <a:cubicBezTo>
                          <a:pt x="162" y="33"/>
                          <a:pt x="160" y="35"/>
                          <a:pt x="153" y="27"/>
                        </a:cubicBezTo>
                        <a:cubicBezTo>
                          <a:pt x="153" y="27"/>
                          <a:pt x="148" y="30"/>
                          <a:pt x="145" y="42"/>
                        </a:cubicBezTo>
                        <a:cubicBezTo>
                          <a:pt x="145" y="42"/>
                          <a:pt x="142" y="44"/>
                          <a:pt x="137" y="36"/>
                        </a:cubicBezTo>
                        <a:cubicBezTo>
                          <a:pt x="132" y="27"/>
                          <a:pt x="123" y="28"/>
                          <a:pt x="115" y="41"/>
                        </a:cubicBezTo>
                        <a:cubicBezTo>
                          <a:pt x="107" y="54"/>
                          <a:pt x="102" y="42"/>
                          <a:pt x="100" y="40"/>
                        </a:cubicBezTo>
                        <a:cubicBezTo>
                          <a:pt x="99" y="40"/>
                          <a:pt x="97" y="40"/>
                          <a:pt x="95" y="40"/>
                        </a:cubicBezTo>
                        <a:cubicBezTo>
                          <a:pt x="95" y="40"/>
                          <a:pt x="95" y="40"/>
                          <a:pt x="95" y="40"/>
                        </a:cubicBezTo>
                        <a:cubicBezTo>
                          <a:pt x="95" y="40"/>
                          <a:pt x="96" y="46"/>
                          <a:pt x="97" y="48"/>
                        </a:cubicBezTo>
                        <a:cubicBezTo>
                          <a:pt x="97" y="50"/>
                          <a:pt x="103" y="62"/>
                          <a:pt x="94" y="67"/>
                        </a:cubicBezTo>
                        <a:cubicBezTo>
                          <a:pt x="96" y="77"/>
                          <a:pt x="96" y="77"/>
                          <a:pt x="96" y="77"/>
                        </a:cubicBezTo>
                        <a:cubicBezTo>
                          <a:pt x="96" y="77"/>
                          <a:pt x="103" y="102"/>
                          <a:pt x="77" y="96"/>
                        </a:cubicBezTo>
                        <a:cubicBezTo>
                          <a:pt x="73" y="93"/>
                          <a:pt x="73" y="93"/>
                          <a:pt x="73" y="93"/>
                        </a:cubicBezTo>
                        <a:cubicBezTo>
                          <a:pt x="71" y="92"/>
                          <a:pt x="71" y="92"/>
                          <a:pt x="71" y="92"/>
                        </a:cubicBezTo>
                        <a:cubicBezTo>
                          <a:pt x="69" y="90"/>
                          <a:pt x="69" y="90"/>
                          <a:pt x="69" y="90"/>
                        </a:cubicBezTo>
                        <a:cubicBezTo>
                          <a:pt x="66" y="88"/>
                          <a:pt x="66" y="88"/>
                          <a:pt x="66" y="88"/>
                        </a:cubicBezTo>
                        <a:cubicBezTo>
                          <a:pt x="64" y="87"/>
                          <a:pt x="64" y="87"/>
                          <a:pt x="64" y="87"/>
                        </a:cubicBezTo>
                        <a:cubicBezTo>
                          <a:pt x="61" y="86"/>
                          <a:pt x="61" y="86"/>
                          <a:pt x="61" y="86"/>
                        </a:cubicBezTo>
                        <a:cubicBezTo>
                          <a:pt x="59" y="84"/>
                          <a:pt x="59" y="84"/>
                          <a:pt x="59" y="84"/>
                        </a:cubicBezTo>
                        <a:cubicBezTo>
                          <a:pt x="57" y="82"/>
                          <a:pt x="57" y="82"/>
                          <a:pt x="57" y="82"/>
                        </a:cubicBezTo>
                        <a:cubicBezTo>
                          <a:pt x="57" y="79"/>
                          <a:pt x="57" y="79"/>
                          <a:pt x="57" y="79"/>
                        </a:cubicBezTo>
                        <a:cubicBezTo>
                          <a:pt x="56" y="76"/>
                          <a:pt x="56" y="76"/>
                          <a:pt x="56" y="76"/>
                        </a:cubicBezTo>
                        <a:cubicBezTo>
                          <a:pt x="54" y="74"/>
                          <a:pt x="54" y="74"/>
                          <a:pt x="54" y="74"/>
                        </a:cubicBezTo>
                        <a:cubicBezTo>
                          <a:pt x="53" y="72"/>
                          <a:pt x="53" y="72"/>
                          <a:pt x="53" y="72"/>
                        </a:cubicBezTo>
                        <a:cubicBezTo>
                          <a:pt x="53" y="69"/>
                          <a:pt x="53" y="69"/>
                          <a:pt x="53" y="69"/>
                        </a:cubicBezTo>
                        <a:cubicBezTo>
                          <a:pt x="53" y="69"/>
                          <a:pt x="50" y="55"/>
                          <a:pt x="37" y="54"/>
                        </a:cubicBezTo>
                        <a:cubicBezTo>
                          <a:pt x="37" y="54"/>
                          <a:pt x="19" y="56"/>
                          <a:pt x="12" y="54"/>
                        </a:cubicBezTo>
                        <a:cubicBezTo>
                          <a:pt x="11" y="54"/>
                          <a:pt x="11" y="54"/>
                          <a:pt x="11" y="54"/>
                        </a:cubicBezTo>
                        <a:cubicBezTo>
                          <a:pt x="9" y="55"/>
                          <a:pt x="7" y="57"/>
                          <a:pt x="7" y="60"/>
                        </a:cubicBezTo>
                        <a:cubicBezTo>
                          <a:pt x="7" y="65"/>
                          <a:pt x="0" y="82"/>
                          <a:pt x="10" y="95"/>
                        </a:cubicBezTo>
                        <a:cubicBezTo>
                          <a:pt x="20" y="108"/>
                          <a:pt x="21" y="118"/>
                          <a:pt x="12" y="131"/>
                        </a:cubicBezTo>
                        <a:cubicBezTo>
                          <a:pt x="2" y="144"/>
                          <a:pt x="8" y="161"/>
                          <a:pt x="8" y="161"/>
                        </a:cubicBezTo>
                        <a:cubicBezTo>
                          <a:pt x="8" y="161"/>
                          <a:pt x="9" y="163"/>
                          <a:pt x="9" y="166"/>
                        </a:cubicBezTo>
                        <a:cubicBezTo>
                          <a:pt x="9" y="166"/>
                          <a:pt x="9" y="166"/>
                          <a:pt x="9" y="166"/>
                        </a:cubicBezTo>
                        <a:cubicBezTo>
                          <a:pt x="13" y="166"/>
                          <a:pt x="13" y="166"/>
                          <a:pt x="13" y="166"/>
                        </a:cubicBezTo>
                        <a:cubicBezTo>
                          <a:pt x="15" y="166"/>
                          <a:pt x="15" y="166"/>
                          <a:pt x="15" y="166"/>
                        </a:cubicBezTo>
                        <a:cubicBezTo>
                          <a:pt x="20" y="164"/>
                          <a:pt x="20" y="164"/>
                          <a:pt x="20" y="164"/>
                        </a:cubicBezTo>
                        <a:cubicBezTo>
                          <a:pt x="24" y="163"/>
                          <a:pt x="24" y="163"/>
                          <a:pt x="24" y="163"/>
                        </a:cubicBezTo>
                        <a:cubicBezTo>
                          <a:pt x="26" y="163"/>
                          <a:pt x="26" y="163"/>
                          <a:pt x="26" y="163"/>
                        </a:cubicBezTo>
                        <a:cubicBezTo>
                          <a:pt x="33" y="167"/>
                          <a:pt x="33" y="167"/>
                          <a:pt x="33" y="167"/>
                        </a:cubicBezTo>
                        <a:cubicBezTo>
                          <a:pt x="35" y="169"/>
                          <a:pt x="35" y="169"/>
                          <a:pt x="35" y="169"/>
                        </a:cubicBezTo>
                        <a:cubicBezTo>
                          <a:pt x="35" y="169"/>
                          <a:pt x="35" y="169"/>
                          <a:pt x="36" y="170"/>
                        </a:cubicBezTo>
                        <a:cubicBezTo>
                          <a:pt x="37" y="172"/>
                          <a:pt x="39" y="173"/>
                          <a:pt x="39" y="173"/>
                        </a:cubicBezTo>
                        <a:cubicBezTo>
                          <a:pt x="41" y="173"/>
                          <a:pt x="41" y="173"/>
                          <a:pt x="41" y="173"/>
                        </a:cubicBezTo>
                        <a:cubicBezTo>
                          <a:pt x="47" y="172"/>
                          <a:pt x="47" y="172"/>
                          <a:pt x="47" y="172"/>
                        </a:cubicBezTo>
                        <a:cubicBezTo>
                          <a:pt x="50" y="174"/>
                          <a:pt x="50" y="174"/>
                          <a:pt x="50" y="174"/>
                        </a:cubicBezTo>
                        <a:cubicBezTo>
                          <a:pt x="50" y="174"/>
                          <a:pt x="50" y="174"/>
                          <a:pt x="52" y="175"/>
                        </a:cubicBezTo>
                        <a:cubicBezTo>
                          <a:pt x="54" y="176"/>
                          <a:pt x="55" y="175"/>
                          <a:pt x="55" y="175"/>
                        </a:cubicBezTo>
                        <a:cubicBezTo>
                          <a:pt x="61" y="172"/>
                          <a:pt x="61" y="172"/>
                          <a:pt x="61" y="172"/>
                        </a:cubicBezTo>
                        <a:cubicBezTo>
                          <a:pt x="64" y="171"/>
                          <a:pt x="64" y="171"/>
                          <a:pt x="64" y="171"/>
                        </a:cubicBezTo>
                        <a:cubicBezTo>
                          <a:pt x="66" y="173"/>
                          <a:pt x="66" y="173"/>
                          <a:pt x="66" y="173"/>
                        </a:cubicBezTo>
                        <a:cubicBezTo>
                          <a:pt x="67" y="176"/>
                          <a:pt x="67" y="176"/>
                          <a:pt x="67" y="176"/>
                        </a:cubicBezTo>
                        <a:cubicBezTo>
                          <a:pt x="72" y="186"/>
                          <a:pt x="72" y="186"/>
                          <a:pt x="72" y="186"/>
                        </a:cubicBezTo>
                        <a:cubicBezTo>
                          <a:pt x="75" y="188"/>
                          <a:pt x="75" y="188"/>
                          <a:pt x="75" y="188"/>
                        </a:cubicBezTo>
                        <a:cubicBezTo>
                          <a:pt x="75" y="188"/>
                          <a:pt x="79" y="191"/>
                          <a:pt x="82" y="192"/>
                        </a:cubicBezTo>
                        <a:cubicBezTo>
                          <a:pt x="84" y="193"/>
                          <a:pt x="87" y="196"/>
                          <a:pt x="87" y="196"/>
                        </a:cubicBezTo>
                        <a:cubicBezTo>
                          <a:pt x="93" y="196"/>
                          <a:pt x="93" y="196"/>
                          <a:pt x="93" y="196"/>
                        </a:cubicBezTo>
                        <a:cubicBezTo>
                          <a:pt x="93" y="196"/>
                          <a:pt x="100" y="189"/>
                          <a:pt x="104" y="185"/>
                        </a:cubicBezTo>
                        <a:cubicBezTo>
                          <a:pt x="107" y="181"/>
                          <a:pt x="109" y="173"/>
                          <a:pt x="109" y="173"/>
                        </a:cubicBezTo>
                        <a:cubicBezTo>
                          <a:pt x="109" y="173"/>
                          <a:pt x="114" y="168"/>
                          <a:pt x="122" y="161"/>
                        </a:cubicBezTo>
                        <a:cubicBezTo>
                          <a:pt x="131" y="154"/>
                          <a:pt x="134" y="158"/>
                          <a:pt x="134" y="158"/>
                        </a:cubicBezTo>
                        <a:cubicBezTo>
                          <a:pt x="134" y="158"/>
                          <a:pt x="136" y="177"/>
                          <a:pt x="137" y="183"/>
                        </a:cubicBezTo>
                        <a:cubicBezTo>
                          <a:pt x="138" y="188"/>
                          <a:pt x="140" y="201"/>
                          <a:pt x="140" y="201"/>
                        </a:cubicBezTo>
                        <a:cubicBezTo>
                          <a:pt x="137" y="221"/>
                          <a:pt x="146" y="234"/>
                          <a:pt x="146" y="234"/>
                        </a:cubicBezTo>
                        <a:cubicBezTo>
                          <a:pt x="147" y="234"/>
                          <a:pt x="147" y="234"/>
                          <a:pt x="147" y="234"/>
                        </a:cubicBezTo>
                        <a:cubicBezTo>
                          <a:pt x="147" y="234"/>
                          <a:pt x="147" y="234"/>
                          <a:pt x="147" y="234"/>
                        </a:cubicBezTo>
                        <a:cubicBezTo>
                          <a:pt x="147" y="234"/>
                          <a:pt x="149" y="230"/>
                          <a:pt x="157" y="238"/>
                        </a:cubicBezTo>
                        <a:cubicBezTo>
                          <a:pt x="157" y="238"/>
                          <a:pt x="176" y="250"/>
                          <a:pt x="172" y="197"/>
                        </a:cubicBezTo>
                        <a:cubicBezTo>
                          <a:pt x="172" y="197"/>
                          <a:pt x="168" y="161"/>
                          <a:pt x="183" y="161"/>
                        </a:cubicBezTo>
                        <a:cubicBezTo>
                          <a:pt x="183" y="161"/>
                          <a:pt x="218" y="140"/>
                          <a:pt x="227" y="130"/>
                        </a:cubicBezTo>
                        <a:cubicBezTo>
                          <a:pt x="239" y="122"/>
                          <a:pt x="239" y="122"/>
                          <a:pt x="239" y="122"/>
                        </a:cubicBezTo>
                        <a:cubicBezTo>
                          <a:pt x="239" y="122"/>
                          <a:pt x="248" y="114"/>
                          <a:pt x="242" y="103"/>
                        </a:cubicBezTo>
                        <a:cubicBezTo>
                          <a:pt x="237" y="92"/>
                          <a:pt x="241" y="83"/>
                          <a:pt x="247" y="75"/>
                        </a:cubicBezTo>
                        <a:cubicBezTo>
                          <a:pt x="254" y="68"/>
                          <a:pt x="257" y="54"/>
                          <a:pt x="249" y="44"/>
                        </a:cubicBezTo>
                        <a:lnTo>
                          <a:pt x="242" y="51"/>
                        </a:lnTo>
                        <a:close/>
                      </a:path>
                    </a:pathLst>
                  </a:custGeom>
                  <a:grpFill/>
                  <a:ln w="9252" cap="flat" cmpd="sng">
                    <a:solidFill>
                      <a:schemeClr val="bg1"/>
                    </a:solidFill>
                    <a:round/>
                  </a:ln>
                </p:spPr>
                <p:txBody>
                  <a:bodyPr/>
                  <a:lstStyle/>
                  <a:p>
                    <a:endParaRPr lang="zh-CN" altLang="en-US"/>
                  </a:p>
                </p:txBody>
              </p:sp>
              <p:sp>
                <p:nvSpPr>
                  <p:cNvPr id="35" name="邯郸"/>
                  <p:cNvSpPr/>
                  <p:nvPr/>
                </p:nvSpPr>
                <p:spPr bwMode="auto">
                  <a:xfrm rot="2029057">
                    <a:off x="3013075" y="5153025"/>
                    <a:ext cx="895350" cy="590550"/>
                  </a:xfrm>
                  <a:custGeom>
                    <a:avLst/>
                    <a:gdLst>
                      <a:gd name="T0" fmla="*/ 56 w 271"/>
                      <a:gd name="T1" fmla="*/ 184 h 189"/>
                      <a:gd name="T2" fmla="*/ 60 w 271"/>
                      <a:gd name="T3" fmla="*/ 189 h 189"/>
                      <a:gd name="T4" fmla="*/ 66 w 271"/>
                      <a:gd name="T5" fmla="*/ 187 h 189"/>
                      <a:gd name="T6" fmla="*/ 69 w 271"/>
                      <a:gd name="T7" fmla="*/ 180 h 189"/>
                      <a:gd name="T8" fmla="*/ 76 w 271"/>
                      <a:gd name="T9" fmla="*/ 174 h 189"/>
                      <a:gd name="T10" fmla="*/ 84 w 271"/>
                      <a:gd name="T11" fmla="*/ 172 h 189"/>
                      <a:gd name="T12" fmla="*/ 92 w 271"/>
                      <a:gd name="T13" fmla="*/ 169 h 189"/>
                      <a:gd name="T14" fmla="*/ 96 w 271"/>
                      <a:gd name="T15" fmla="*/ 165 h 189"/>
                      <a:gd name="T16" fmla="*/ 99 w 271"/>
                      <a:gd name="T17" fmla="*/ 173 h 189"/>
                      <a:gd name="T18" fmla="*/ 102 w 271"/>
                      <a:gd name="T19" fmla="*/ 177 h 189"/>
                      <a:gd name="T20" fmla="*/ 108 w 271"/>
                      <a:gd name="T21" fmla="*/ 174 h 189"/>
                      <a:gd name="T22" fmla="*/ 116 w 271"/>
                      <a:gd name="T23" fmla="*/ 169 h 189"/>
                      <a:gd name="T24" fmla="*/ 144 w 271"/>
                      <a:gd name="T25" fmla="*/ 159 h 189"/>
                      <a:gd name="T26" fmla="*/ 162 w 271"/>
                      <a:gd name="T27" fmla="*/ 160 h 189"/>
                      <a:gd name="T28" fmla="*/ 167 w 271"/>
                      <a:gd name="T29" fmla="*/ 160 h 189"/>
                      <a:gd name="T30" fmla="*/ 169 w 271"/>
                      <a:gd name="T31" fmla="*/ 160 h 189"/>
                      <a:gd name="T32" fmla="*/ 172 w 271"/>
                      <a:gd name="T33" fmla="*/ 162 h 189"/>
                      <a:gd name="T34" fmla="*/ 175 w 271"/>
                      <a:gd name="T35" fmla="*/ 163 h 189"/>
                      <a:gd name="T36" fmla="*/ 178 w 271"/>
                      <a:gd name="T37" fmla="*/ 160 h 189"/>
                      <a:gd name="T38" fmla="*/ 182 w 271"/>
                      <a:gd name="T39" fmla="*/ 154 h 189"/>
                      <a:gd name="T40" fmla="*/ 191 w 271"/>
                      <a:gd name="T41" fmla="*/ 151 h 189"/>
                      <a:gd name="T42" fmla="*/ 196 w 271"/>
                      <a:gd name="T43" fmla="*/ 149 h 189"/>
                      <a:gd name="T44" fmla="*/ 199 w 271"/>
                      <a:gd name="T45" fmla="*/ 147 h 189"/>
                      <a:gd name="T46" fmla="*/ 211 w 271"/>
                      <a:gd name="T47" fmla="*/ 144 h 189"/>
                      <a:gd name="T48" fmla="*/ 223 w 271"/>
                      <a:gd name="T49" fmla="*/ 126 h 189"/>
                      <a:gd name="T50" fmla="*/ 246 w 271"/>
                      <a:gd name="T51" fmla="*/ 114 h 189"/>
                      <a:gd name="T52" fmla="*/ 262 w 271"/>
                      <a:gd name="T53" fmla="*/ 106 h 189"/>
                      <a:gd name="T54" fmla="*/ 266 w 271"/>
                      <a:gd name="T55" fmla="*/ 101 h 189"/>
                      <a:gd name="T56" fmla="*/ 264 w 271"/>
                      <a:gd name="T57" fmla="*/ 90 h 189"/>
                      <a:gd name="T58" fmla="*/ 243 w 271"/>
                      <a:gd name="T59" fmla="*/ 74 h 189"/>
                      <a:gd name="T60" fmla="*/ 224 w 271"/>
                      <a:gd name="T61" fmla="*/ 59 h 189"/>
                      <a:gd name="T62" fmla="*/ 219 w 271"/>
                      <a:gd name="T63" fmla="*/ 36 h 189"/>
                      <a:gd name="T64" fmla="*/ 223 w 271"/>
                      <a:gd name="T65" fmla="*/ 12 h 189"/>
                      <a:gd name="T66" fmla="*/ 214 w 271"/>
                      <a:gd name="T67" fmla="*/ 11 h 189"/>
                      <a:gd name="T68" fmla="*/ 204 w 271"/>
                      <a:gd name="T69" fmla="*/ 11 h 189"/>
                      <a:gd name="T70" fmla="*/ 199 w 271"/>
                      <a:gd name="T71" fmla="*/ 11 h 189"/>
                      <a:gd name="T72" fmla="*/ 192 w 271"/>
                      <a:gd name="T73" fmla="*/ 9 h 189"/>
                      <a:gd name="T74" fmla="*/ 181 w 271"/>
                      <a:gd name="T75" fmla="*/ 10 h 189"/>
                      <a:gd name="T76" fmla="*/ 165 w 271"/>
                      <a:gd name="T77" fmla="*/ 8 h 189"/>
                      <a:gd name="T78" fmla="*/ 148 w 271"/>
                      <a:gd name="T79" fmla="*/ 8 h 189"/>
                      <a:gd name="T80" fmla="*/ 125 w 271"/>
                      <a:gd name="T81" fmla="*/ 31 h 189"/>
                      <a:gd name="T82" fmla="*/ 114 w 271"/>
                      <a:gd name="T83" fmla="*/ 39 h 189"/>
                      <a:gd name="T84" fmla="*/ 108 w 271"/>
                      <a:gd name="T85" fmla="*/ 55 h 189"/>
                      <a:gd name="T86" fmla="*/ 96 w 271"/>
                      <a:gd name="T87" fmla="*/ 66 h 189"/>
                      <a:gd name="T88" fmla="*/ 75 w 271"/>
                      <a:gd name="T89" fmla="*/ 73 h 189"/>
                      <a:gd name="T90" fmla="*/ 39 w 271"/>
                      <a:gd name="T91" fmla="*/ 84 h 189"/>
                      <a:gd name="T92" fmla="*/ 23 w 271"/>
                      <a:gd name="T93" fmla="*/ 80 h 189"/>
                      <a:gd name="T94" fmla="*/ 16 w 271"/>
                      <a:gd name="T95" fmla="*/ 80 h 189"/>
                      <a:gd name="T96" fmla="*/ 11 w 271"/>
                      <a:gd name="T97" fmla="*/ 91 h 189"/>
                      <a:gd name="T98" fmla="*/ 19 w 271"/>
                      <a:gd name="T99" fmla="*/ 101 h 189"/>
                      <a:gd name="T100" fmla="*/ 14 w 271"/>
                      <a:gd name="T101" fmla="*/ 112 h 189"/>
                      <a:gd name="T102" fmla="*/ 12 w 271"/>
                      <a:gd name="T103" fmla="*/ 120 h 189"/>
                      <a:gd name="T104" fmla="*/ 7 w 271"/>
                      <a:gd name="T105" fmla="*/ 138 h 189"/>
                      <a:gd name="T106" fmla="*/ 0 w 271"/>
                      <a:gd name="T107" fmla="*/ 145 h 189"/>
                      <a:gd name="T108" fmla="*/ 1 w 271"/>
                      <a:gd name="T109" fmla="*/ 150 h 189"/>
                      <a:gd name="T110" fmla="*/ 5 w 271"/>
                      <a:gd name="T111" fmla="*/ 158 h 189"/>
                      <a:gd name="T112" fmla="*/ 18 w 271"/>
                      <a:gd name="T113" fmla="*/ 161 h 189"/>
                      <a:gd name="T114" fmla="*/ 26 w 271"/>
                      <a:gd name="T115" fmla="*/ 173 h 189"/>
                      <a:gd name="T116" fmla="*/ 39 w 271"/>
                      <a:gd name="T117" fmla="*/ 178 h 189"/>
                      <a:gd name="T118" fmla="*/ 56 w 271"/>
                      <a:gd name="T119" fmla="*/ 18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1" h="189">
                        <a:moveTo>
                          <a:pt x="56" y="184"/>
                        </a:moveTo>
                        <a:cubicBezTo>
                          <a:pt x="60" y="189"/>
                          <a:pt x="60" y="189"/>
                          <a:pt x="60" y="189"/>
                        </a:cubicBezTo>
                        <a:cubicBezTo>
                          <a:pt x="66" y="187"/>
                          <a:pt x="66" y="187"/>
                          <a:pt x="66" y="187"/>
                        </a:cubicBezTo>
                        <a:cubicBezTo>
                          <a:pt x="69" y="180"/>
                          <a:pt x="69" y="180"/>
                          <a:pt x="69" y="180"/>
                        </a:cubicBezTo>
                        <a:cubicBezTo>
                          <a:pt x="69" y="180"/>
                          <a:pt x="74" y="174"/>
                          <a:pt x="76" y="174"/>
                        </a:cubicBezTo>
                        <a:cubicBezTo>
                          <a:pt x="78" y="174"/>
                          <a:pt x="82" y="172"/>
                          <a:pt x="84" y="172"/>
                        </a:cubicBezTo>
                        <a:cubicBezTo>
                          <a:pt x="86" y="172"/>
                          <a:pt x="92" y="169"/>
                          <a:pt x="92" y="169"/>
                        </a:cubicBezTo>
                        <a:cubicBezTo>
                          <a:pt x="96" y="165"/>
                          <a:pt x="96" y="165"/>
                          <a:pt x="96" y="165"/>
                        </a:cubicBezTo>
                        <a:cubicBezTo>
                          <a:pt x="99" y="173"/>
                          <a:pt x="99" y="173"/>
                          <a:pt x="99" y="173"/>
                        </a:cubicBezTo>
                        <a:cubicBezTo>
                          <a:pt x="102" y="177"/>
                          <a:pt x="102" y="177"/>
                          <a:pt x="102" y="177"/>
                        </a:cubicBezTo>
                        <a:cubicBezTo>
                          <a:pt x="108" y="174"/>
                          <a:pt x="108" y="174"/>
                          <a:pt x="108" y="174"/>
                        </a:cubicBezTo>
                        <a:cubicBezTo>
                          <a:pt x="116" y="169"/>
                          <a:pt x="116" y="169"/>
                          <a:pt x="116" y="169"/>
                        </a:cubicBezTo>
                        <a:cubicBezTo>
                          <a:pt x="116" y="169"/>
                          <a:pt x="127" y="159"/>
                          <a:pt x="144" y="159"/>
                        </a:cubicBezTo>
                        <a:cubicBezTo>
                          <a:pt x="162" y="160"/>
                          <a:pt x="162" y="160"/>
                          <a:pt x="162" y="160"/>
                        </a:cubicBezTo>
                        <a:cubicBezTo>
                          <a:pt x="167" y="160"/>
                          <a:pt x="167" y="160"/>
                          <a:pt x="167" y="160"/>
                        </a:cubicBezTo>
                        <a:cubicBezTo>
                          <a:pt x="169" y="160"/>
                          <a:pt x="169" y="160"/>
                          <a:pt x="169" y="160"/>
                        </a:cubicBezTo>
                        <a:cubicBezTo>
                          <a:pt x="172" y="162"/>
                          <a:pt x="172" y="162"/>
                          <a:pt x="172" y="162"/>
                        </a:cubicBezTo>
                        <a:cubicBezTo>
                          <a:pt x="175" y="163"/>
                          <a:pt x="175" y="163"/>
                          <a:pt x="175" y="163"/>
                        </a:cubicBezTo>
                        <a:cubicBezTo>
                          <a:pt x="178" y="160"/>
                          <a:pt x="178" y="160"/>
                          <a:pt x="178" y="160"/>
                        </a:cubicBezTo>
                        <a:cubicBezTo>
                          <a:pt x="182" y="154"/>
                          <a:pt x="182" y="154"/>
                          <a:pt x="182" y="154"/>
                        </a:cubicBezTo>
                        <a:cubicBezTo>
                          <a:pt x="191" y="151"/>
                          <a:pt x="191" y="151"/>
                          <a:pt x="191" y="151"/>
                        </a:cubicBezTo>
                        <a:cubicBezTo>
                          <a:pt x="196" y="149"/>
                          <a:pt x="196" y="149"/>
                          <a:pt x="196" y="149"/>
                        </a:cubicBezTo>
                        <a:cubicBezTo>
                          <a:pt x="199" y="147"/>
                          <a:pt x="199" y="147"/>
                          <a:pt x="199" y="147"/>
                        </a:cubicBezTo>
                        <a:cubicBezTo>
                          <a:pt x="199" y="147"/>
                          <a:pt x="206" y="136"/>
                          <a:pt x="211" y="144"/>
                        </a:cubicBezTo>
                        <a:cubicBezTo>
                          <a:pt x="216" y="152"/>
                          <a:pt x="221" y="161"/>
                          <a:pt x="223" y="126"/>
                        </a:cubicBezTo>
                        <a:cubicBezTo>
                          <a:pt x="223" y="126"/>
                          <a:pt x="229" y="100"/>
                          <a:pt x="246" y="114"/>
                        </a:cubicBezTo>
                        <a:cubicBezTo>
                          <a:pt x="263" y="129"/>
                          <a:pt x="262" y="106"/>
                          <a:pt x="262" y="106"/>
                        </a:cubicBezTo>
                        <a:cubicBezTo>
                          <a:pt x="266" y="101"/>
                          <a:pt x="266" y="101"/>
                          <a:pt x="266" y="101"/>
                        </a:cubicBezTo>
                        <a:cubicBezTo>
                          <a:pt x="266" y="101"/>
                          <a:pt x="271" y="96"/>
                          <a:pt x="264" y="90"/>
                        </a:cubicBezTo>
                        <a:cubicBezTo>
                          <a:pt x="264" y="90"/>
                          <a:pt x="250" y="74"/>
                          <a:pt x="243" y="74"/>
                        </a:cubicBezTo>
                        <a:cubicBezTo>
                          <a:pt x="236" y="74"/>
                          <a:pt x="224" y="59"/>
                          <a:pt x="224" y="59"/>
                        </a:cubicBezTo>
                        <a:cubicBezTo>
                          <a:pt x="224" y="59"/>
                          <a:pt x="209" y="42"/>
                          <a:pt x="219" y="36"/>
                        </a:cubicBezTo>
                        <a:cubicBezTo>
                          <a:pt x="219" y="36"/>
                          <a:pt x="224" y="28"/>
                          <a:pt x="223" y="12"/>
                        </a:cubicBezTo>
                        <a:cubicBezTo>
                          <a:pt x="214" y="11"/>
                          <a:pt x="214" y="11"/>
                          <a:pt x="214" y="11"/>
                        </a:cubicBezTo>
                        <a:cubicBezTo>
                          <a:pt x="204" y="11"/>
                          <a:pt x="204" y="11"/>
                          <a:pt x="204" y="11"/>
                        </a:cubicBezTo>
                        <a:cubicBezTo>
                          <a:pt x="199" y="11"/>
                          <a:pt x="199" y="11"/>
                          <a:pt x="199" y="11"/>
                        </a:cubicBezTo>
                        <a:cubicBezTo>
                          <a:pt x="192" y="9"/>
                          <a:pt x="192" y="9"/>
                          <a:pt x="192" y="9"/>
                        </a:cubicBezTo>
                        <a:cubicBezTo>
                          <a:pt x="192" y="9"/>
                          <a:pt x="186" y="6"/>
                          <a:pt x="181" y="10"/>
                        </a:cubicBezTo>
                        <a:cubicBezTo>
                          <a:pt x="176" y="14"/>
                          <a:pt x="165" y="8"/>
                          <a:pt x="165" y="8"/>
                        </a:cubicBezTo>
                        <a:cubicBezTo>
                          <a:pt x="165" y="8"/>
                          <a:pt x="155" y="0"/>
                          <a:pt x="148" y="8"/>
                        </a:cubicBezTo>
                        <a:cubicBezTo>
                          <a:pt x="148" y="8"/>
                          <a:pt x="129" y="22"/>
                          <a:pt x="125" y="31"/>
                        </a:cubicBezTo>
                        <a:cubicBezTo>
                          <a:pt x="125" y="31"/>
                          <a:pt x="118" y="38"/>
                          <a:pt x="114" y="39"/>
                        </a:cubicBezTo>
                        <a:cubicBezTo>
                          <a:pt x="114" y="39"/>
                          <a:pt x="108" y="42"/>
                          <a:pt x="108" y="55"/>
                        </a:cubicBezTo>
                        <a:cubicBezTo>
                          <a:pt x="108" y="69"/>
                          <a:pt x="100" y="66"/>
                          <a:pt x="96" y="66"/>
                        </a:cubicBezTo>
                        <a:cubicBezTo>
                          <a:pt x="91" y="66"/>
                          <a:pt x="79" y="70"/>
                          <a:pt x="75" y="73"/>
                        </a:cubicBezTo>
                        <a:cubicBezTo>
                          <a:pt x="70" y="76"/>
                          <a:pt x="47" y="88"/>
                          <a:pt x="39" y="84"/>
                        </a:cubicBezTo>
                        <a:cubicBezTo>
                          <a:pt x="30" y="80"/>
                          <a:pt x="23" y="80"/>
                          <a:pt x="23" y="80"/>
                        </a:cubicBezTo>
                        <a:cubicBezTo>
                          <a:pt x="23" y="80"/>
                          <a:pt x="17" y="80"/>
                          <a:pt x="16" y="80"/>
                        </a:cubicBezTo>
                        <a:cubicBezTo>
                          <a:pt x="15" y="80"/>
                          <a:pt x="9" y="78"/>
                          <a:pt x="11" y="91"/>
                        </a:cubicBezTo>
                        <a:cubicBezTo>
                          <a:pt x="19" y="101"/>
                          <a:pt x="19" y="101"/>
                          <a:pt x="19" y="101"/>
                        </a:cubicBezTo>
                        <a:cubicBezTo>
                          <a:pt x="19" y="101"/>
                          <a:pt x="25" y="111"/>
                          <a:pt x="14" y="112"/>
                        </a:cubicBezTo>
                        <a:cubicBezTo>
                          <a:pt x="14" y="112"/>
                          <a:pt x="8" y="110"/>
                          <a:pt x="12" y="120"/>
                        </a:cubicBezTo>
                        <a:cubicBezTo>
                          <a:pt x="12" y="120"/>
                          <a:pt x="18" y="129"/>
                          <a:pt x="7" y="138"/>
                        </a:cubicBezTo>
                        <a:cubicBezTo>
                          <a:pt x="0" y="145"/>
                          <a:pt x="0" y="145"/>
                          <a:pt x="0" y="145"/>
                        </a:cubicBezTo>
                        <a:cubicBezTo>
                          <a:pt x="1" y="150"/>
                          <a:pt x="1" y="150"/>
                          <a:pt x="1" y="150"/>
                        </a:cubicBezTo>
                        <a:cubicBezTo>
                          <a:pt x="1" y="150"/>
                          <a:pt x="5" y="152"/>
                          <a:pt x="5" y="158"/>
                        </a:cubicBezTo>
                        <a:cubicBezTo>
                          <a:pt x="5" y="158"/>
                          <a:pt x="10" y="161"/>
                          <a:pt x="18" y="161"/>
                        </a:cubicBezTo>
                        <a:cubicBezTo>
                          <a:pt x="18" y="161"/>
                          <a:pt x="25" y="158"/>
                          <a:pt x="26" y="173"/>
                        </a:cubicBezTo>
                        <a:cubicBezTo>
                          <a:pt x="26" y="173"/>
                          <a:pt x="30" y="179"/>
                          <a:pt x="39" y="178"/>
                        </a:cubicBezTo>
                        <a:cubicBezTo>
                          <a:pt x="48" y="178"/>
                          <a:pt x="56" y="175"/>
                          <a:pt x="56" y="184"/>
                        </a:cubicBezTo>
                        <a:close/>
                      </a:path>
                    </a:pathLst>
                  </a:custGeom>
                  <a:grpFill/>
                  <a:ln w="9252" cap="flat" cmpd="sng">
                    <a:solidFill>
                      <a:schemeClr val="bg1"/>
                    </a:solidFill>
                    <a:round/>
                  </a:ln>
                </p:spPr>
                <p:txBody>
                  <a:bodyPr/>
                  <a:lstStyle/>
                  <a:p>
                    <a:endParaRPr lang="zh-CN" altLang="en-US"/>
                  </a:p>
                </p:txBody>
              </p:sp>
              <p:sp>
                <p:nvSpPr>
                  <p:cNvPr id="36" name="邢台"/>
                  <p:cNvSpPr/>
                  <p:nvPr/>
                </p:nvSpPr>
                <p:spPr bwMode="auto">
                  <a:xfrm rot="2029057">
                    <a:off x="3194050" y="4819650"/>
                    <a:ext cx="809625" cy="657225"/>
                  </a:xfrm>
                  <a:custGeom>
                    <a:avLst/>
                    <a:gdLst>
                      <a:gd name="T0" fmla="*/ 3 w 243"/>
                      <a:gd name="T1" fmla="*/ 189 h 207"/>
                      <a:gd name="T2" fmla="*/ 3 w 243"/>
                      <a:gd name="T3" fmla="*/ 174 h 207"/>
                      <a:gd name="T4" fmla="*/ 1 w 243"/>
                      <a:gd name="T5" fmla="*/ 153 h 207"/>
                      <a:gd name="T6" fmla="*/ 1 w 243"/>
                      <a:gd name="T7" fmla="*/ 146 h 207"/>
                      <a:gd name="T8" fmla="*/ 4 w 243"/>
                      <a:gd name="T9" fmla="*/ 137 h 207"/>
                      <a:gd name="T10" fmla="*/ 4 w 243"/>
                      <a:gd name="T11" fmla="*/ 117 h 207"/>
                      <a:gd name="T12" fmla="*/ 4 w 243"/>
                      <a:gd name="T13" fmla="*/ 116 h 207"/>
                      <a:gd name="T14" fmla="*/ 23 w 243"/>
                      <a:gd name="T15" fmla="*/ 97 h 207"/>
                      <a:gd name="T16" fmla="*/ 45 w 243"/>
                      <a:gd name="T17" fmla="*/ 78 h 207"/>
                      <a:gd name="T18" fmla="*/ 59 w 243"/>
                      <a:gd name="T19" fmla="*/ 66 h 207"/>
                      <a:gd name="T20" fmla="*/ 75 w 243"/>
                      <a:gd name="T21" fmla="*/ 31 h 207"/>
                      <a:gd name="T22" fmla="*/ 85 w 243"/>
                      <a:gd name="T23" fmla="*/ 17 h 207"/>
                      <a:gd name="T24" fmla="*/ 92 w 243"/>
                      <a:gd name="T25" fmla="*/ 8 h 207"/>
                      <a:gd name="T26" fmla="*/ 99 w 243"/>
                      <a:gd name="T27" fmla="*/ 0 h 207"/>
                      <a:gd name="T28" fmla="*/ 110 w 243"/>
                      <a:gd name="T29" fmla="*/ 5 h 207"/>
                      <a:gd name="T30" fmla="*/ 120 w 243"/>
                      <a:gd name="T31" fmla="*/ 12 h 207"/>
                      <a:gd name="T32" fmla="*/ 120 w 243"/>
                      <a:gd name="T33" fmla="*/ 12 h 207"/>
                      <a:gd name="T34" fmla="*/ 119 w 243"/>
                      <a:gd name="T35" fmla="*/ 16 h 207"/>
                      <a:gd name="T36" fmla="*/ 130 w 243"/>
                      <a:gd name="T37" fmla="*/ 23 h 207"/>
                      <a:gd name="T38" fmla="*/ 150 w 243"/>
                      <a:gd name="T39" fmla="*/ 24 h 207"/>
                      <a:gd name="T40" fmla="*/ 150 w 243"/>
                      <a:gd name="T41" fmla="*/ 33 h 207"/>
                      <a:gd name="T42" fmla="*/ 174 w 243"/>
                      <a:gd name="T43" fmla="*/ 38 h 207"/>
                      <a:gd name="T44" fmla="*/ 181 w 243"/>
                      <a:gd name="T45" fmla="*/ 36 h 207"/>
                      <a:gd name="T46" fmla="*/ 193 w 243"/>
                      <a:gd name="T47" fmla="*/ 37 h 207"/>
                      <a:gd name="T48" fmla="*/ 201 w 243"/>
                      <a:gd name="T49" fmla="*/ 39 h 207"/>
                      <a:gd name="T50" fmla="*/ 208 w 243"/>
                      <a:gd name="T51" fmla="*/ 39 h 207"/>
                      <a:gd name="T52" fmla="*/ 219 w 243"/>
                      <a:gd name="T53" fmla="*/ 46 h 207"/>
                      <a:gd name="T54" fmla="*/ 224 w 243"/>
                      <a:gd name="T55" fmla="*/ 50 h 207"/>
                      <a:gd name="T56" fmla="*/ 228 w 243"/>
                      <a:gd name="T57" fmla="*/ 49 h 207"/>
                      <a:gd name="T58" fmla="*/ 237 w 243"/>
                      <a:gd name="T59" fmla="*/ 48 h 207"/>
                      <a:gd name="T60" fmla="*/ 240 w 243"/>
                      <a:gd name="T61" fmla="*/ 47 h 207"/>
                      <a:gd name="T62" fmla="*/ 241 w 243"/>
                      <a:gd name="T63" fmla="*/ 48 h 207"/>
                      <a:gd name="T64" fmla="*/ 240 w 243"/>
                      <a:gd name="T65" fmla="*/ 73 h 207"/>
                      <a:gd name="T66" fmla="*/ 241 w 243"/>
                      <a:gd name="T67" fmla="*/ 107 h 207"/>
                      <a:gd name="T68" fmla="*/ 226 w 243"/>
                      <a:gd name="T69" fmla="*/ 128 h 207"/>
                      <a:gd name="T70" fmla="*/ 226 w 243"/>
                      <a:gd name="T71" fmla="*/ 128 h 207"/>
                      <a:gd name="T72" fmla="*/ 217 w 243"/>
                      <a:gd name="T73" fmla="*/ 127 h 207"/>
                      <a:gd name="T74" fmla="*/ 208 w 243"/>
                      <a:gd name="T75" fmla="*/ 127 h 207"/>
                      <a:gd name="T76" fmla="*/ 203 w 243"/>
                      <a:gd name="T77" fmla="*/ 127 h 207"/>
                      <a:gd name="T78" fmla="*/ 195 w 243"/>
                      <a:gd name="T79" fmla="*/ 125 h 207"/>
                      <a:gd name="T80" fmla="*/ 184 w 243"/>
                      <a:gd name="T81" fmla="*/ 126 h 207"/>
                      <a:gd name="T82" fmla="*/ 169 w 243"/>
                      <a:gd name="T83" fmla="*/ 124 h 207"/>
                      <a:gd name="T84" fmla="*/ 152 w 243"/>
                      <a:gd name="T85" fmla="*/ 124 h 207"/>
                      <a:gd name="T86" fmla="*/ 129 w 243"/>
                      <a:gd name="T87" fmla="*/ 147 h 207"/>
                      <a:gd name="T88" fmla="*/ 117 w 243"/>
                      <a:gd name="T89" fmla="*/ 155 h 207"/>
                      <a:gd name="T90" fmla="*/ 112 w 243"/>
                      <a:gd name="T91" fmla="*/ 171 h 207"/>
                      <a:gd name="T92" fmla="*/ 99 w 243"/>
                      <a:gd name="T93" fmla="*/ 182 h 207"/>
                      <a:gd name="T94" fmla="*/ 78 w 243"/>
                      <a:gd name="T95" fmla="*/ 189 h 207"/>
                      <a:gd name="T96" fmla="*/ 42 w 243"/>
                      <a:gd name="T97" fmla="*/ 200 h 207"/>
                      <a:gd name="T98" fmla="*/ 27 w 243"/>
                      <a:gd name="T99" fmla="*/ 196 h 207"/>
                      <a:gd name="T100" fmla="*/ 19 w 243"/>
                      <a:gd name="T101" fmla="*/ 196 h 207"/>
                      <a:gd name="T102" fmla="*/ 14 w 243"/>
                      <a:gd name="T103" fmla="*/ 207 h 207"/>
                      <a:gd name="T104" fmla="*/ 3 w 243"/>
                      <a:gd name="T105" fmla="*/ 18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3" h="207">
                        <a:moveTo>
                          <a:pt x="3" y="189"/>
                        </a:moveTo>
                        <a:cubicBezTo>
                          <a:pt x="3" y="189"/>
                          <a:pt x="1" y="188"/>
                          <a:pt x="3" y="174"/>
                        </a:cubicBezTo>
                        <a:cubicBezTo>
                          <a:pt x="5" y="161"/>
                          <a:pt x="1" y="153"/>
                          <a:pt x="1" y="153"/>
                        </a:cubicBezTo>
                        <a:cubicBezTo>
                          <a:pt x="1" y="153"/>
                          <a:pt x="0" y="148"/>
                          <a:pt x="1" y="146"/>
                        </a:cubicBezTo>
                        <a:cubicBezTo>
                          <a:pt x="1" y="144"/>
                          <a:pt x="4" y="137"/>
                          <a:pt x="4" y="137"/>
                        </a:cubicBezTo>
                        <a:cubicBezTo>
                          <a:pt x="4" y="137"/>
                          <a:pt x="4" y="133"/>
                          <a:pt x="4" y="117"/>
                        </a:cubicBezTo>
                        <a:cubicBezTo>
                          <a:pt x="4" y="116"/>
                          <a:pt x="4" y="116"/>
                          <a:pt x="4" y="116"/>
                        </a:cubicBezTo>
                        <a:cubicBezTo>
                          <a:pt x="5" y="109"/>
                          <a:pt x="19" y="98"/>
                          <a:pt x="23" y="97"/>
                        </a:cubicBezTo>
                        <a:cubicBezTo>
                          <a:pt x="27" y="96"/>
                          <a:pt x="45" y="78"/>
                          <a:pt x="45" y="78"/>
                        </a:cubicBezTo>
                        <a:cubicBezTo>
                          <a:pt x="59" y="66"/>
                          <a:pt x="59" y="66"/>
                          <a:pt x="59" y="66"/>
                        </a:cubicBezTo>
                        <a:cubicBezTo>
                          <a:pt x="72" y="65"/>
                          <a:pt x="75" y="37"/>
                          <a:pt x="75" y="31"/>
                        </a:cubicBezTo>
                        <a:cubicBezTo>
                          <a:pt x="75" y="25"/>
                          <a:pt x="85" y="17"/>
                          <a:pt x="85" y="17"/>
                        </a:cubicBezTo>
                        <a:cubicBezTo>
                          <a:pt x="85" y="17"/>
                          <a:pt x="91" y="12"/>
                          <a:pt x="92" y="8"/>
                        </a:cubicBezTo>
                        <a:cubicBezTo>
                          <a:pt x="93" y="4"/>
                          <a:pt x="99" y="0"/>
                          <a:pt x="99" y="0"/>
                        </a:cubicBezTo>
                        <a:cubicBezTo>
                          <a:pt x="99" y="0"/>
                          <a:pt x="105" y="6"/>
                          <a:pt x="110" y="5"/>
                        </a:cubicBezTo>
                        <a:cubicBezTo>
                          <a:pt x="115" y="5"/>
                          <a:pt x="120" y="12"/>
                          <a:pt x="120" y="12"/>
                        </a:cubicBezTo>
                        <a:cubicBezTo>
                          <a:pt x="120" y="12"/>
                          <a:pt x="120" y="12"/>
                          <a:pt x="120" y="12"/>
                        </a:cubicBezTo>
                        <a:cubicBezTo>
                          <a:pt x="119" y="14"/>
                          <a:pt x="119" y="15"/>
                          <a:pt x="119" y="16"/>
                        </a:cubicBezTo>
                        <a:cubicBezTo>
                          <a:pt x="119" y="18"/>
                          <a:pt x="123" y="28"/>
                          <a:pt x="130" y="23"/>
                        </a:cubicBezTo>
                        <a:cubicBezTo>
                          <a:pt x="138" y="18"/>
                          <a:pt x="150" y="7"/>
                          <a:pt x="150" y="24"/>
                        </a:cubicBezTo>
                        <a:cubicBezTo>
                          <a:pt x="150" y="33"/>
                          <a:pt x="150" y="33"/>
                          <a:pt x="150" y="33"/>
                        </a:cubicBezTo>
                        <a:cubicBezTo>
                          <a:pt x="174" y="38"/>
                          <a:pt x="174" y="38"/>
                          <a:pt x="174" y="38"/>
                        </a:cubicBezTo>
                        <a:cubicBezTo>
                          <a:pt x="181" y="36"/>
                          <a:pt x="181" y="36"/>
                          <a:pt x="181" y="36"/>
                        </a:cubicBezTo>
                        <a:cubicBezTo>
                          <a:pt x="181" y="36"/>
                          <a:pt x="192" y="33"/>
                          <a:pt x="193" y="37"/>
                        </a:cubicBezTo>
                        <a:cubicBezTo>
                          <a:pt x="193" y="37"/>
                          <a:pt x="199" y="40"/>
                          <a:pt x="201" y="39"/>
                        </a:cubicBezTo>
                        <a:cubicBezTo>
                          <a:pt x="204" y="38"/>
                          <a:pt x="207" y="37"/>
                          <a:pt x="208" y="39"/>
                        </a:cubicBezTo>
                        <a:cubicBezTo>
                          <a:pt x="208" y="40"/>
                          <a:pt x="219" y="44"/>
                          <a:pt x="219" y="46"/>
                        </a:cubicBezTo>
                        <a:cubicBezTo>
                          <a:pt x="220" y="48"/>
                          <a:pt x="224" y="50"/>
                          <a:pt x="224" y="50"/>
                        </a:cubicBezTo>
                        <a:cubicBezTo>
                          <a:pt x="228" y="49"/>
                          <a:pt x="228" y="49"/>
                          <a:pt x="228" y="49"/>
                        </a:cubicBezTo>
                        <a:cubicBezTo>
                          <a:pt x="237" y="48"/>
                          <a:pt x="237" y="48"/>
                          <a:pt x="237" y="48"/>
                        </a:cubicBezTo>
                        <a:cubicBezTo>
                          <a:pt x="240" y="47"/>
                          <a:pt x="240" y="47"/>
                          <a:pt x="240" y="47"/>
                        </a:cubicBezTo>
                        <a:cubicBezTo>
                          <a:pt x="241" y="48"/>
                          <a:pt x="241" y="48"/>
                          <a:pt x="241" y="48"/>
                        </a:cubicBezTo>
                        <a:cubicBezTo>
                          <a:pt x="241" y="48"/>
                          <a:pt x="237" y="68"/>
                          <a:pt x="240" y="73"/>
                        </a:cubicBezTo>
                        <a:cubicBezTo>
                          <a:pt x="243" y="77"/>
                          <a:pt x="241" y="107"/>
                          <a:pt x="241" y="107"/>
                        </a:cubicBezTo>
                        <a:cubicBezTo>
                          <a:pt x="238" y="108"/>
                          <a:pt x="226" y="128"/>
                          <a:pt x="226" y="128"/>
                        </a:cubicBezTo>
                        <a:cubicBezTo>
                          <a:pt x="226" y="128"/>
                          <a:pt x="226" y="128"/>
                          <a:pt x="226" y="128"/>
                        </a:cubicBezTo>
                        <a:cubicBezTo>
                          <a:pt x="217" y="127"/>
                          <a:pt x="217" y="127"/>
                          <a:pt x="217" y="127"/>
                        </a:cubicBezTo>
                        <a:cubicBezTo>
                          <a:pt x="208" y="127"/>
                          <a:pt x="208" y="127"/>
                          <a:pt x="208" y="127"/>
                        </a:cubicBezTo>
                        <a:cubicBezTo>
                          <a:pt x="203" y="127"/>
                          <a:pt x="203" y="127"/>
                          <a:pt x="203" y="127"/>
                        </a:cubicBezTo>
                        <a:cubicBezTo>
                          <a:pt x="195" y="125"/>
                          <a:pt x="195" y="125"/>
                          <a:pt x="195" y="125"/>
                        </a:cubicBezTo>
                        <a:cubicBezTo>
                          <a:pt x="195" y="125"/>
                          <a:pt x="190" y="122"/>
                          <a:pt x="184" y="126"/>
                        </a:cubicBezTo>
                        <a:cubicBezTo>
                          <a:pt x="179" y="130"/>
                          <a:pt x="169" y="124"/>
                          <a:pt x="169" y="124"/>
                        </a:cubicBezTo>
                        <a:cubicBezTo>
                          <a:pt x="169" y="124"/>
                          <a:pt x="159" y="116"/>
                          <a:pt x="152" y="124"/>
                        </a:cubicBezTo>
                        <a:cubicBezTo>
                          <a:pt x="152" y="124"/>
                          <a:pt x="133" y="138"/>
                          <a:pt x="129" y="147"/>
                        </a:cubicBezTo>
                        <a:cubicBezTo>
                          <a:pt x="129" y="147"/>
                          <a:pt x="122" y="154"/>
                          <a:pt x="117" y="155"/>
                        </a:cubicBezTo>
                        <a:cubicBezTo>
                          <a:pt x="117" y="155"/>
                          <a:pt x="111" y="158"/>
                          <a:pt x="112" y="171"/>
                        </a:cubicBezTo>
                        <a:cubicBezTo>
                          <a:pt x="112" y="185"/>
                          <a:pt x="103" y="182"/>
                          <a:pt x="99" y="182"/>
                        </a:cubicBezTo>
                        <a:cubicBezTo>
                          <a:pt x="95" y="182"/>
                          <a:pt x="82" y="186"/>
                          <a:pt x="78" y="189"/>
                        </a:cubicBezTo>
                        <a:cubicBezTo>
                          <a:pt x="74" y="192"/>
                          <a:pt x="50" y="204"/>
                          <a:pt x="42" y="200"/>
                        </a:cubicBezTo>
                        <a:cubicBezTo>
                          <a:pt x="34" y="196"/>
                          <a:pt x="27" y="196"/>
                          <a:pt x="27" y="196"/>
                        </a:cubicBezTo>
                        <a:cubicBezTo>
                          <a:pt x="27" y="196"/>
                          <a:pt x="21" y="196"/>
                          <a:pt x="19" y="196"/>
                        </a:cubicBezTo>
                        <a:cubicBezTo>
                          <a:pt x="18" y="196"/>
                          <a:pt x="13" y="194"/>
                          <a:pt x="14" y="207"/>
                        </a:cubicBezTo>
                        <a:lnTo>
                          <a:pt x="3" y="189"/>
                        </a:lnTo>
                        <a:close/>
                      </a:path>
                    </a:pathLst>
                  </a:custGeom>
                  <a:grpFill/>
                  <a:ln w="9252" cap="flat" cmpd="sng">
                    <a:solidFill>
                      <a:schemeClr val="bg1"/>
                    </a:solidFill>
                    <a:round/>
                  </a:ln>
                </p:spPr>
                <p:txBody>
                  <a:bodyPr/>
                  <a:lstStyle/>
                  <a:p>
                    <a:endParaRPr lang="zh-CN" altLang="en-US"/>
                  </a:p>
                </p:txBody>
              </p:sp>
              <p:sp>
                <p:nvSpPr>
                  <p:cNvPr id="37" name="Rectangle 398"/>
                  <p:cNvSpPr>
                    <a:spLocks noChangeArrowheads="1"/>
                  </p:cNvSpPr>
                  <p:nvPr/>
                </p:nvSpPr>
                <p:spPr bwMode="auto">
                  <a:xfrm rot="2029057">
                    <a:off x="4033092" y="4617606"/>
                    <a:ext cx="674013" cy="165465"/>
                  </a:xfrm>
                  <a:prstGeom prst="rect">
                    <a:avLst/>
                  </a:prstGeom>
                  <a:noFill/>
                  <a:ln w="9252">
                    <a:noFill/>
                    <a:miter lim="800000"/>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US" altLang="zh-CN" sz="1600" dirty="0" err="1">
                        <a:latin typeface="微软雅黑" charset="-122"/>
                        <a:ea typeface="微软雅黑" charset="-122"/>
                      </a:rPr>
                      <a:t>cangzhou</a:t>
                    </a:r>
                    <a:endParaRPr lang="zh-CN" altLang="en-US" sz="1600" dirty="0">
                      <a:latin typeface="微软雅黑" charset="-122"/>
                      <a:ea typeface="微软雅黑" charset="-122"/>
                    </a:endParaRPr>
                  </a:p>
                </p:txBody>
              </p:sp>
              <p:sp>
                <p:nvSpPr>
                  <p:cNvPr id="38" name="Rectangle 400"/>
                  <p:cNvSpPr>
                    <a:spLocks noChangeArrowheads="1"/>
                  </p:cNvSpPr>
                  <p:nvPr/>
                </p:nvSpPr>
                <p:spPr bwMode="auto">
                  <a:xfrm rot="2029057">
                    <a:off x="4227832" y="4067854"/>
                    <a:ext cx="180338" cy="103415"/>
                  </a:xfrm>
                  <a:prstGeom prst="rect">
                    <a:avLst/>
                  </a:prstGeom>
                  <a:noFill/>
                  <a:ln w="9252">
                    <a:noFill/>
                    <a:miter lim="800000"/>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zh-CN" altLang="en-US" dirty="0">
                        <a:latin typeface="微软雅黑" charset="-122"/>
                        <a:ea typeface="微软雅黑" charset="-122"/>
                      </a:rPr>
                      <a:t>廊坊</a:t>
                    </a:r>
                    <a:endParaRPr lang="zh-CN" altLang="en-US" sz="1200" dirty="0">
                      <a:latin typeface="微软雅黑" charset="-122"/>
                      <a:ea typeface="微软雅黑" charset="-122"/>
                    </a:endParaRPr>
                  </a:p>
                </p:txBody>
              </p:sp>
              <p:sp>
                <p:nvSpPr>
                  <p:cNvPr id="39" name="Rectangle 402"/>
                  <p:cNvSpPr>
                    <a:spLocks noChangeArrowheads="1"/>
                  </p:cNvSpPr>
                  <p:nvPr/>
                </p:nvSpPr>
                <p:spPr bwMode="auto">
                  <a:xfrm rot="2029057">
                    <a:off x="4878579" y="3770133"/>
                    <a:ext cx="288541" cy="165465"/>
                  </a:xfrm>
                  <a:prstGeom prst="rect">
                    <a:avLst/>
                  </a:prstGeom>
                  <a:noFill/>
                  <a:ln w="9252">
                    <a:noFill/>
                    <a:miter lim="800000"/>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zh-CN" altLang="en-US" sz="1600" dirty="0">
                        <a:latin typeface="微软雅黑" charset="-122"/>
                        <a:ea typeface="微软雅黑" charset="-122"/>
                      </a:rPr>
                      <a:t>唐山</a:t>
                    </a:r>
                    <a:endParaRPr lang="zh-CN" altLang="en-US" sz="1600" dirty="0">
                      <a:latin typeface="微软雅黑" charset="-122"/>
                      <a:ea typeface="微软雅黑" charset="-122"/>
                    </a:endParaRPr>
                  </a:p>
                </p:txBody>
              </p:sp>
              <p:sp>
                <p:nvSpPr>
                  <p:cNvPr id="40" name="Rectangle 403"/>
                  <p:cNvSpPr>
                    <a:spLocks noChangeArrowheads="1"/>
                  </p:cNvSpPr>
                  <p:nvPr/>
                </p:nvSpPr>
                <p:spPr bwMode="auto">
                  <a:xfrm rot="2029057">
                    <a:off x="5325747" y="3582081"/>
                    <a:ext cx="270507" cy="103415"/>
                  </a:xfrm>
                  <a:prstGeom prst="rect">
                    <a:avLst/>
                  </a:prstGeom>
                  <a:noFill/>
                  <a:ln w="9252">
                    <a:noFill/>
                    <a:miter lim="800000"/>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zh-CN" altLang="en-US" dirty="0">
                        <a:latin typeface="微软雅黑" charset="-122"/>
                        <a:ea typeface="微软雅黑" charset="-122"/>
                      </a:rPr>
                      <a:t>秦皇岛</a:t>
                    </a:r>
                    <a:endParaRPr lang="zh-CN" altLang="en-US" dirty="0">
                      <a:latin typeface="微软雅黑" charset="-122"/>
                      <a:ea typeface="微软雅黑" charset="-122"/>
                    </a:endParaRPr>
                  </a:p>
                </p:txBody>
              </p:sp>
              <p:sp>
                <p:nvSpPr>
                  <p:cNvPr id="41" name="Rectangle 398"/>
                  <p:cNvSpPr>
                    <a:spLocks noChangeArrowheads="1"/>
                  </p:cNvSpPr>
                  <p:nvPr/>
                </p:nvSpPr>
                <p:spPr bwMode="auto">
                  <a:xfrm rot="2029057">
                    <a:off x="4548607" y="4083682"/>
                    <a:ext cx="288541" cy="165465"/>
                  </a:xfrm>
                  <a:prstGeom prst="rect">
                    <a:avLst/>
                  </a:prstGeom>
                  <a:noFill/>
                  <a:ln w="9252">
                    <a:noFill/>
                    <a:miter lim="800000"/>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zh-CN" altLang="en-US" sz="1600" dirty="0">
                        <a:latin typeface="微软雅黑" charset="-122"/>
                        <a:ea typeface="微软雅黑" charset="-122"/>
                      </a:rPr>
                      <a:t>天津</a:t>
                    </a:r>
                    <a:endParaRPr lang="zh-CN" altLang="en-US" sz="1600" dirty="0">
                      <a:latin typeface="微软雅黑" charset="-122"/>
                      <a:ea typeface="微软雅黑" charset="-122"/>
                    </a:endParaRPr>
                  </a:p>
                </p:txBody>
              </p:sp>
              <p:sp>
                <p:nvSpPr>
                  <p:cNvPr id="42" name="Rectangle 398"/>
                  <p:cNvSpPr>
                    <a:spLocks noChangeArrowheads="1"/>
                  </p:cNvSpPr>
                  <p:nvPr/>
                </p:nvSpPr>
                <p:spPr bwMode="auto">
                  <a:xfrm rot="2029057">
                    <a:off x="3964443" y="3556975"/>
                    <a:ext cx="471133" cy="165465"/>
                  </a:xfrm>
                  <a:prstGeom prst="rect">
                    <a:avLst/>
                  </a:prstGeom>
                  <a:noFill/>
                  <a:ln w="9252">
                    <a:noFill/>
                    <a:miter lim="800000"/>
                  </a:ln>
                </p:spPr>
                <p:txBody>
                  <a:bodyPr wrap="none" lIns="0" tIns="0" rIns="0" bIns="0" anchor="t" upright="1">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0">
                      <a:defRPr sz="1000"/>
                    </a:pPr>
                    <a:r>
                      <a:rPr lang="en-US" altLang="zh-CN" sz="1600" dirty="0" err="1">
                        <a:latin typeface="微软雅黑" charset="-122"/>
                        <a:ea typeface="微软雅黑" charset="-122"/>
                      </a:rPr>
                      <a:t>beijing</a:t>
                    </a:r>
                    <a:endParaRPr lang="zh-CN" altLang="en-US" sz="1600" dirty="0">
                      <a:latin typeface="微软雅黑" charset="-122"/>
                      <a:ea typeface="微软雅黑" charset="-122"/>
                    </a:endParaRPr>
                  </a:p>
                </p:txBody>
              </p:sp>
            </p:grpSp>
          </p:grpSp>
          <p:sp>
            <p:nvSpPr>
              <p:cNvPr id="21" name="未知"/>
              <p:cNvSpPr/>
              <p:nvPr/>
            </p:nvSpPr>
            <p:spPr bwMode="auto">
              <a:xfrm>
                <a:off x="2451689" y="3161147"/>
                <a:ext cx="224027" cy="220720"/>
              </a:xfrm>
              <a:custGeom>
                <a:avLst/>
                <a:gdLst>
                  <a:gd name="T0" fmla="*/ 10 w 20"/>
                  <a:gd name="T1" fmla="*/ 0 h 20"/>
                  <a:gd name="T2" fmla="*/ 12 w 20"/>
                  <a:gd name="T3" fmla="*/ 7 h 20"/>
                  <a:gd name="T4" fmla="*/ 20 w 20"/>
                  <a:gd name="T5" fmla="*/ 7 h 20"/>
                  <a:gd name="T6" fmla="*/ 13 w 20"/>
                  <a:gd name="T7" fmla="*/ 12 h 20"/>
                  <a:gd name="T8" fmla="*/ 16 w 20"/>
                  <a:gd name="T9" fmla="*/ 20 h 20"/>
                  <a:gd name="T10" fmla="*/ 10 w 20"/>
                  <a:gd name="T11" fmla="*/ 15 h 20"/>
                  <a:gd name="T12" fmla="*/ 4 w 20"/>
                  <a:gd name="T13" fmla="*/ 20 h 20"/>
                  <a:gd name="T14" fmla="*/ 7 w 20"/>
                  <a:gd name="T15" fmla="*/ 12 h 20"/>
                  <a:gd name="T16" fmla="*/ 0 w 20"/>
                  <a:gd name="T17" fmla="*/ 7 h 20"/>
                  <a:gd name="T18" fmla="*/ 8 w 20"/>
                  <a:gd name="T19" fmla="*/ 7 h 20"/>
                  <a:gd name="T20" fmla="*/ 10 w 20"/>
                  <a:gd name="T2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0">
                    <a:moveTo>
                      <a:pt x="10" y="0"/>
                    </a:moveTo>
                    <a:lnTo>
                      <a:pt x="12" y="7"/>
                    </a:lnTo>
                    <a:lnTo>
                      <a:pt x="20" y="7"/>
                    </a:lnTo>
                    <a:lnTo>
                      <a:pt x="13" y="12"/>
                    </a:lnTo>
                    <a:lnTo>
                      <a:pt x="16" y="20"/>
                    </a:lnTo>
                    <a:lnTo>
                      <a:pt x="10" y="15"/>
                    </a:lnTo>
                    <a:lnTo>
                      <a:pt x="4" y="20"/>
                    </a:lnTo>
                    <a:lnTo>
                      <a:pt x="7" y="12"/>
                    </a:lnTo>
                    <a:lnTo>
                      <a:pt x="0" y="7"/>
                    </a:lnTo>
                    <a:lnTo>
                      <a:pt x="8" y="7"/>
                    </a:lnTo>
                    <a:lnTo>
                      <a:pt x="10" y="0"/>
                    </a:lnTo>
                    <a:close/>
                  </a:path>
                </a:pathLst>
              </a:custGeom>
              <a:solidFill>
                <a:srgbClr val="FF0000"/>
              </a:solidFill>
              <a:ln>
                <a:solidFill>
                  <a:schemeClr val="bg1"/>
                </a:solidFill>
              </a:ln>
            </p:spPr>
            <p:txBody>
              <a:bodyPr/>
              <a:lstStyle/>
              <a:p>
                <a:endParaRPr lang="zh-CN" altLang="en-US"/>
              </a:p>
            </p:txBody>
          </p:sp>
        </p:grpSp>
        <p:sp>
          <p:nvSpPr>
            <p:cNvPr id="7" name="矩形 81"/>
            <p:cNvSpPr>
              <a:spLocks noChangeArrowheads="1"/>
            </p:cNvSpPr>
            <p:nvPr/>
          </p:nvSpPr>
          <p:spPr bwMode="auto">
            <a:xfrm>
              <a:off x="900834" y="5242755"/>
              <a:ext cx="4267922" cy="842154"/>
            </a:xfrm>
            <a:prstGeom prst="rect">
              <a:avLst/>
            </a:prstGeom>
            <a:noFill/>
            <a:ln w="9525">
              <a:noFill/>
              <a:miter lim="800000"/>
            </a:ln>
          </p:spPr>
          <p:txBody>
            <a:bodyPr wrap="square" lIns="68567" tIns="34284" rIns="68567" bIns="34284">
              <a:spAutoFit/>
            </a:bodyPr>
            <a:lstStyle/>
            <a:p>
              <a:pPr>
                <a:lnSpc>
                  <a:spcPct val="150000"/>
                </a:lnSpc>
                <a:buFont typeface="Wingdings" pitchFamily="2" charset="2"/>
                <a:buChar char="Ø"/>
              </a:pPr>
              <a:r>
                <a:rPr lang="zh-CN" altLang="en-US" sz="1200" dirty="0">
                  <a:solidFill>
                    <a:srgbClr val="0070C0"/>
                  </a:solidFill>
                  <a:latin typeface="微软雅黑" charset="-122"/>
                  <a:ea typeface="微软雅黑" charset="-122"/>
                </a:rPr>
                <a:t>河北工厂坐落于中国北方（冲压之乡）的沧州。</a:t>
              </a:r>
              <a:endParaRPr lang="en-US" altLang="zh-CN" sz="1200" dirty="0">
                <a:solidFill>
                  <a:srgbClr val="0070C0"/>
                </a:solidFill>
                <a:latin typeface="微软雅黑" charset="-122"/>
                <a:ea typeface="微软雅黑" charset="-122"/>
              </a:endParaRPr>
            </a:p>
            <a:p>
              <a:pPr>
                <a:lnSpc>
                  <a:spcPct val="150000"/>
                </a:lnSpc>
              </a:pPr>
              <a:r>
                <a:rPr lang="en-US" altLang="zh-CN" sz="1000" dirty="0">
                  <a:solidFill>
                    <a:srgbClr val="00B0F0"/>
                  </a:solidFill>
                  <a:latin typeface="微软雅黑" charset="-122"/>
                  <a:ea typeface="微软雅黑" charset="-122"/>
                </a:rPr>
                <a:t>The Hebei factory is located in </a:t>
              </a:r>
              <a:r>
                <a:rPr lang="en-US" altLang="zh-CN" sz="1000" dirty="0" err="1">
                  <a:solidFill>
                    <a:srgbClr val="00B0F0"/>
                  </a:solidFill>
                  <a:latin typeface="微软雅黑" charset="-122"/>
                  <a:ea typeface="微软雅黑" charset="-122"/>
                </a:rPr>
                <a:t>Cangzhou</a:t>
              </a:r>
              <a:r>
                <a:rPr lang="en-US" altLang="zh-CN" sz="1000" dirty="0">
                  <a:solidFill>
                    <a:srgbClr val="00B0F0"/>
                  </a:solidFill>
                  <a:latin typeface="微软雅黑" charset="-122"/>
                  <a:ea typeface="微软雅黑" charset="-122"/>
                </a:rPr>
                <a:t> in northern China </a:t>
              </a:r>
              <a:endParaRPr lang="en-US" altLang="zh-CN" sz="1000" dirty="0">
                <a:solidFill>
                  <a:srgbClr val="00B0F0"/>
                </a:solidFill>
                <a:latin typeface="微软雅黑" charset="-122"/>
                <a:ea typeface="微软雅黑" charset="-122"/>
              </a:endParaRPr>
            </a:p>
            <a:p>
              <a:pPr>
                <a:lnSpc>
                  <a:spcPct val="150000"/>
                </a:lnSpc>
              </a:pPr>
              <a:r>
                <a:rPr lang="zh-CN" altLang="en-US" sz="1200" dirty="0">
                  <a:solidFill>
                    <a:srgbClr val="0070C0"/>
                  </a:solidFill>
                  <a:latin typeface="微软雅黑" charset="-122"/>
                  <a:ea typeface="微软雅黑" charset="-122"/>
                </a:rPr>
                <a:t>背靠京津唐，西接</a:t>
              </a:r>
              <a:r>
                <a:rPr lang="en-US" altLang="zh-CN" sz="1200" dirty="0">
                  <a:solidFill>
                    <a:srgbClr val="0070C0"/>
                  </a:solidFill>
                  <a:latin typeface="微软雅黑" charset="-122"/>
                  <a:ea typeface="微软雅黑" charset="-122"/>
                </a:rPr>
                <a:t>104</a:t>
              </a:r>
              <a:r>
                <a:rPr lang="zh-CN" altLang="en-US" sz="1200" dirty="0">
                  <a:solidFill>
                    <a:srgbClr val="0070C0"/>
                  </a:solidFill>
                  <a:latin typeface="微软雅黑" charset="-122"/>
                  <a:ea typeface="微软雅黑" charset="-122"/>
                </a:rPr>
                <a:t>国道，距</a:t>
              </a:r>
              <a:r>
                <a:rPr lang="en-US" altLang="zh-CN" sz="1200" dirty="0">
                  <a:solidFill>
                    <a:srgbClr val="0070C0"/>
                  </a:solidFill>
                  <a:latin typeface="微软雅黑" charset="-122"/>
                  <a:ea typeface="微软雅黑" charset="-122"/>
                </a:rPr>
                <a:t>G2</a:t>
              </a:r>
              <a:r>
                <a:rPr lang="zh-CN" altLang="en-US" sz="1200" dirty="0">
                  <a:solidFill>
                    <a:srgbClr val="0070C0"/>
                  </a:solidFill>
                  <a:latin typeface="微软雅黑" charset="-122"/>
                  <a:ea typeface="微软雅黑" charset="-122"/>
                </a:rPr>
                <a:t>京沪高速</a:t>
              </a:r>
              <a:r>
                <a:rPr lang="en-US" altLang="zh-CN" sz="1200" dirty="0">
                  <a:solidFill>
                    <a:srgbClr val="0070C0"/>
                  </a:solidFill>
                  <a:latin typeface="微软雅黑" charset="-122"/>
                  <a:ea typeface="微软雅黑" charset="-122"/>
                </a:rPr>
                <a:t>1</a:t>
              </a:r>
              <a:r>
                <a:rPr lang="zh-CN" altLang="en-US" sz="1200" dirty="0">
                  <a:solidFill>
                    <a:srgbClr val="0070C0"/>
                  </a:solidFill>
                  <a:latin typeface="微软雅黑" charset="-122"/>
                  <a:ea typeface="微软雅黑" charset="-122"/>
                </a:rPr>
                <a:t>公里</a:t>
              </a:r>
              <a:endParaRPr lang="en-US" altLang="zh-CN" sz="1200" dirty="0">
                <a:solidFill>
                  <a:srgbClr val="0070C0"/>
                </a:solidFill>
                <a:latin typeface="微软雅黑" charset="-122"/>
                <a:ea typeface="微软雅黑" charset="-122"/>
              </a:endParaRPr>
            </a:p>
          </p:txBody>
        </p:sp>
        <p:cxnSp>
          <p:nvCxnSpPr>
            <p:cNvPr id="8" name="直接连接符 73"/>
            <p:cNvCxnSpPr>
              <a:endCxn id="9" idx="1"/>
            </p:cNvCxnSpPr>
            <p:nvPr/>
          </p:nvCxnSpPr>
          <p:spPr>
            <a:xfrm flipV="1">
              <a:off x="4582657" y="4815057"/>
              <a:ext cx="1464989" cy="148059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Picture 6" descr="C:\Users\Administrator\Desktop\logo(1)_副本.png"/>
            <p:cNvPicPr>
              <a:picLocks noChangeAspect="1" noChangeArrowheads="1"/>
            </p:cNvPicPr>
            <p:nvPr/>
          </p:nvPicPr>
          <p:blipFill>
            <a:blip r:embed="rId1" cstate="print"/>
            <a:srcRect/>
            <a:stretch>
              <a:fillRect/>
            </a:stretch>
          </p:blipFill>
          <p:spPr bwMode="auto">
            <a:xfrm>
              <a:off x="6047646" y="4698350"/>
              <a:ext cx="394971" cy="233414"/>
            </a:xfrm>
            <a:prstGeom prst="rect">
              <a:avLst/>
            </a:prstGeom>
            <a:noFill/>
            <a:ln w="9525">
              <a:noFill/>
              <a:miter lim="800000"/>
              <a:headEnd/>
              <a:tailEnd/>
            </a:ln>
          </p:spPr>
        </p:pic>
        <p:pic>
          <p:nvPicPr>
            <p:cNvPr id="10" name="Picture 6" descr="C:\Users\Administrator\Desktop\logo(1)_副本.png"/>
            <p:cNvPicPr>
              <a:picLocks noChangeAspect="1" noChangeArrowheads="1"/>
            </p:cNvPicPr>
            <p:nvPr/>
          </p:nvPicPr>
          <p:blipFill>
            <a:blip r:embed="rId1" cstate="print"/>
            <a:srcRect/>
            <a:stretch>
              <a:fillRect/>
            </a:stretch>
          </p:blipFill>
          <p:spPr bwMode="auto">
            <a:xfrm>
              <a:off x="6662243" y="3229314"/>
              <a:ext cx="394971" cy="233414"/>
            </a:xfrm>
            <a:prstGeom prst="rect">
              <a:avLst/>
            </a:prstGeom>
            <a:noFill/>
            <a:ln w="9525">
              <a:noFill/>
              <a:miter lim="800000"/>
              <a:headEnd/>
              <a:tailEnd/>
            </a:ln>
          </p:spPr>
        </p:pic>
        <p:cxnSp>
          <p:nvCxnSpPr>
            <p:cNvPr id="11" name="直接连接符 10"/>
            <p:cNvCxnSpPr/>
            <p:nvPr/>
          </p:nvCxnSpPr>
          <p:spPr>
            <a:xfrm rot="10800000">
              <a:off x="905315" y="6295652"/>
              <a:ext cx="3644900" cy="1588"/>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2" name="矩形 81"/>
            <p:cNvSpPr>
              <a:spLocks noChangeArrowheads="1"/>
            </p:cNvSpPr>
            <p:nvPr/>
          </p:nvSpPr>
          <p:spPr bwMode="auto">
            <a:xfrm>
              <a:off x="905314" y="6230978"/>
              <a:ext cx="5732325" cy="321512"/>
            </a:xfrm>
            <a:prstGeom prst="rect">
              <a:avLst/>
            </a:prstGeom>
            <a:noFill/>
            <a:ln w="9525">
              <a:noFill/>
              <a:miter lim="800000"/>
            </a:ln>
          </p:spPr>
          <p:txBody>
            <a:bodyPr wrap="square" lIns="68567" tIns="34284" rIns="68567" bIns="34284">
              <a:spAutoFit/>
            </a:bodyPr>
            <a:lstStyle/>
            <a:p>
              <a:pPr>
                <a:lnSpc>
                  <a:spcPct val="150000"/>
                </a:lnSpc>
              </a:pPr>
              <a:r>
                <a:rPr kumimoji="0" lang="zh-CN" altLang="en-US" sz="1200" dirty="0">
                  <a:solidFill>
                    <a:srgbClr val="0070C0"/>
                  </a:solidFill>
                  <a:latin typeface="微软雅黑" charset="-122"/>
                  <a:ea typeface="微软雅黑" charset="-122"/>
                </a:rPr>
                <a:t>（河北老工厂面积</a:t>
              </a:r>
              <a:r>
                <a:rPr kumimoji="0" lang="en-US" altLang="zh-CN" sz="1200" dirty="0">
                  <a:solidFill>
                    <a:srgbClr val="0070C0"/>
                  </a:solidFill>
                  <a:latin typeface="微软雅黑" charset="-122"/>
                  <a:ea typeface="微软雅黑" charset="-122"/>
                </a:rPr>
                <a:t>7000</a:t>
              </a:r>
              <a:r>
                <a:rPr kumimoji="0" lang="zh-CN" altLang="en-US" sz="1200" dirty="0">
                  <a:solidFill>
                    <a:srgbClr val="0070C0"/>
                  </a:solidFill>
                  <a:latin typeface="微软雅黑" charset="-122"/>
                  <a:ea typeface="微软雅黑" charset="-122"/>
                </a:rPr>
                <a:t>㎡）</a:t>
              </a:r>
              <a:r>
                <a:rPr kumimoji="0" lang="en-US" altLang="zh-CN" sz="1000" dirty="0">
                  <a:solidFill>
                    <a:srgbClr val="FFC000"/>
                  </a:solidFill>
                  <a:latin typeface="微软雅黑" charset="-122"/>
                  <a:ea typeface="微软雅黑" charset="-122"/>
                </a:rPr>
                <a:t> </a:t>
              </a:r>
              <a:r>
                <a:rPr kumimoji="0" lang="en-US" altLang="zh-CN" sz="1000" dirty="0">
                  <a:solidFill>
                    <a:srgbClr val="00B0F0"/>
                  </a:solidFill>
                  <a:latin typeface="微软雅黑" charset="-122"/>
                  <a:ea typeface="微软雅黑" charset="-122"/>
                </a:rPr>
                <a:t>Hebei old factory area of 7000 square meters</a:t>
              </a:r>
              <a:endParaRPr kumimoji="0" lang="zh-CN" altLang="en-US" sz="1000" dirty="0">
                <a:solidFill>
                  <a:srgbClr val="00B0F0"/>
                </a:solidFill>
                <a:latin typeface="微软雅黑" charset="-122"/>
                <a:ea typeface="微软雅黑" charset="-122"/>
              </a:endParaRPr>
            </a:p>
          </p:txBody>
        </p:sp>
        <p:cxnSp>
          <p:nvCxnSpPr>
            <p:cNvPr id="13" name="直接连接符 12"/>
            <p:cNvCxnSpPr>
              <a:stCxn id="10" idx="0"/>
            </p:cNvCxnSpPr>
            <p:nvPr/>
          </p:nvCxnSpPr>
          <p:spPr>
            <a:xfrm flipV="1">
              <a:off x="6859729" y="2267792"/>
              <a:ext cx="1245413" cy="96152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105140" y="2275519"/>
              <a:ext cx="3022600" cy="158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矩形 81"/>
            <p:cNvSpPr>
              <a:spLocks noChangeArrowheads="1"/>
            </p:cNvSpPr>
            <p:nvPr/>
          </p:nvSpPr>
          <p:spPr bwMode="auto">
            <a:xfrm>
              <a:off x="7785514" y="220437"/>
              <a:ext cx="4267922" cy="2078353"/>
            </a:xfrm>
            <a:prstGeom prst="rect">
              <a:avLst/>
            </a:prstGeom>
            <a:noFill/>
            <a:ln w="9525">
              <a:noFill/>
              <a:miter lim="800000"/>
            </a:ln>
          </p:spPr>
          <p:txBody>
            <a:bodyPr wrap="square" lIns="68567" tIns="34284" rIns="68567" bIns="34284">
              <a:spAutoFit/>
            </a:bodyPr>
            <a:lstStyle/>
            <a:p>
              <a:pPr>
                <a:lnSpc>
                  <a:spcPct val="150000"/>
                </a:lnSpc>
                <a:buFont typeface="Wingdings" pitchFamily="2" charset="2"/>
                <a:buChar char="Ø"/>
              </a:pPr>
              <a:r>
                <a:rPr lang="zh-CN" altLang="en-US" sz="1200" dirty="0">
                  <a:solidFill>
                    <a:srgbClr val="0070C0"/>
                  </a:solidFill>
                  <a:latin typeface="微软雅黑" charset="-122"/>
                  <a:ea typeface="微软雅黑" charset="-122"/>
                </a:rPr>
                <a:t>北京总部工厂位于顺义区中关村高科技园区（顺义园区）</a:t>
              </a:r>
              <a:endParaRPr lang="en-US" altLang="zh-CN" sz="1200" dirty="0">
                <a:solidFill>
                  <a:srgbClr val="0070C0"/>
                </a:solidFill>
                <a:latin typeface="微软雅黑" charset="-122"/>
                <a:ea typeface="微软雅黑" charset="-122"/>
              </a:endParaRPr>
            </a:p>
            <a:p>
              <a:pPr>
                <a:lnSpc>
                  <a:spcPct val="150000"/>
                </a:lnSpc>
              </a:pPr>
              <a:r>
                <a:rPr lang="en-US" altLang="zh-CN" sz="1000" dirty="0">
                  <a:solidFill>
                    <a:srgbClr val="00B0F0"/>
                  </a:solidFill>
                  <a:latin typeface="微软雅黑" charset="-122"/>
                  <a:ea typeface="微软雅黑" charset="-122"/>
                </a:rPr>
                <a:t>Beijing headquarters factory is located in </a:t>
              </a:r>
              <a:r>
                <a:rPr lang="en-US" altLang="zh-CN" sz="1000" dirty="0" err="1">
                  <a:solidFill>
                    <a:srgbClr val="00B0F0"/>
                  </a:solidFill>
                  <a:latin typeface="微软雅黑" charset="-122"/>
                  <a:ea typeface="微软雅黑" charset="-122"/>
                </a:rPr>
                <a:t>Shunyi</a:t>
              </a:r>
              <a:r>
                <a:rPr lang="en-US" altLang="zh-CN" sz="1000" dirty="0">
                  <a:solidFill>
                    <a:srgbClr val="00B0F0"/>
                  </a:solidFill>
                  <a:latin typeface="微软雅黑" charset="-122"/>
                  <a:ea typeface="微软雅黑" charset="-122"/>
                </a:rPr>
                <a:t> District </a:t>
              </a:r>
              <a:r>
                <a:rPr lang="en-US" altLang="zh-CN" sz="1000" dirty="0" err="1">
                  <a:solidFill>
                    <a:srgbClr val="00B0F0"/>
                  </a:solidFill>
                  <a:latin typeface="微软雅黑" charset="-122"/>
                  <a:ea typeface="微软雅黑" charset="-122"/>
                </a:rPr>
                <a:t>Zhongguancun</a:t>
              </a:r>
              <a:r>
                <a:rPr lang="en-US" altLang="zh-CN" sz="1000" dirty="0">
                  <a:solidFill>
                    <a:srgbClr val="00B0F0"/>
                  </a:solidFill>
                  <a:latin typeface="微软雅黑" charset="-122"/>
                  <a:ea typeface="微软雅黑" charset="-122"/>
                </a:rPr>
                <a:t> High-tech Park (</a:t>
              </a:r>
              <a:r>
                <a:rPr lang="en-US" altLang="zh-CN" sz="1000" dirty="0" err="1">
                  <a:solidFill>
                    <a:srgbClr val="00B0F0"/>
                  </a:solidFill>
                  <a:latin typeface="微软雅黑" charset="-122"/>
                  <a:ea typeface="微软雅黑" charset="-122"/>
                </a:rPr>
                <a:t>Shunyi</a:t>
              </a:r>
              <a:r>
                <a:rPr lang="en-US" altLang="zh-CN" sz="1000" dirty="0">
                  <a:solidFill>
                    <a:srgbClr val="00B0F0"/>
                  </a:solidFill>
                  <a:latin typeface="微软雅黑" charset="-122"/>
                  <a:ea typeface="微软雅黑" charset="-122"/>
                </a:rPr>
                <a:t> Park)</a:t>
              </a:r>
              <a:endParaRPr lang="en-US" altLang="zh-CN" sz="1000" dirty="0">
                <a:solidFill>
                  <a:srgbClr val="00B0F0"/>
                </a:solidFill>
                <a:latin typeface="微软雅黑" charset="-122"/>
                <a:ea typeface="微软雅黑" charset="-122"/>
              </a:endParaRPr>
            </a:p>
            <a:p>
              <a:pPr>
                <a:lnSpc>
                  <a:spcPct val="150000"/>
                </a:lnSpc>
                <a:buFont typeface="Wingdings" pitchFamily="2" charset="2"/>
                <a:buChar char="Ø"/>
              </a:pPr>
              <a:r>
                <a:rPr lang="zh-CN" altLang="en-US" sz="1200" dirty="0">
                  <a:solidFill>
                    <a:srgbClr val="0070C0"/>
                  </a:solidFill>
                  <a:latin typeface="微软雅黑" charset="-122"/>
                  <a:ea typeface="微软雅黑" charset="-122"/>
                </a:rPr>
                <a:t>距首都国际机场</a:t>
              </a:r>
              <a:r>
                <a:rPr lang="en-US" altLang="zh-CN" sz="1200" dirty="0">
                  <a:solidFill>
                    <a:srgbClr val="0070C0"/>
                  </a:solidFill>
                  <a:latin typeface="微软雅黑" charset="-122"/>
                  <a:ea typeface="微软雅黑" charset="-122"/>
                </a:rPr>
                <a:t>15</a:t>
              </a:r>
              <a:r>
                <a:rPr lang="zh-CN" altLang="en-US" sz="1200" dirty="0">
                  <a:solidFill>
                    <a:srgbClr val="0070C0"/>
                  </a:solidFill>
                  <a:latin typeface="微软雅黑" charset="-122"/>
                  <a:ea typeface="微软雅黑" charset="-122"/>
                </a:rPr>
                <a:t>分钟路程</a:t>
              </a:r>
              <a:endParaRPr lang="en-US" altLang="zh-CN" sz="1200" dirty="0">
                <a:solidFill>
                  <a:srgbClr val="0070C0"/>
                </a:solidFill>
                <a:latin typeface="微软雅黑" charset="-122"/>
                <a:ea typeface="微软雅黑" charset="-122"/>
              </a:endParaRPr>
            </a:p>
            <a:p>
              <a:pPr>
                <a:lnSpc>
                  <a:spcPct val="150000"/>
                </a:lnSpc>
              </a:pPr>
              <a:r>
                <a:rPr lang="en-US" altLang="zh-CN" sz="1000" dirty="0">
                  <a:solidFill>
                    <a:srgbClr val="00B0F0"/>
                  </a:solidFill>
                  <a:latin typeface="微软雅黑" charset="-122"/>
                  <a:ea typeface="微软雅黑" charset="-122"/>
                </a:rPr>
                <a:t>15 minutes from Capital International Airport</a:t>
              </a:r>
              <a:endParaRPr lang="en-US" altLang="zh-CN" sz="1000" dirty="0">
                <a:solidFill>
                  <a:srgbClr val="00B0F0"/>
                </a:solidFill>
                <a:latin typeface="微软雅黑" charset="-122"/>
                <a:ea typeface="微软雅黑" charset="-122"/>
              </a:endParaRPr>
            </a:p>
            <a:p>
              <a:pPr>
                <a:lnSpc>
                  <a:spcPct val="150000"/>
                </a:lnSpc>
                <a:buFont typeface="Wingdings" pitchFamily="2" charset="2"/>
                <a:buChar char="Ø"/>
              </a:pPr>
              <a:r>
                <a:rPr lang="zh-CN" altLang="en-US" sz="1200" dirty="0">
                  <a:solidFill>
                    <a:srgbClr val="0070C0"/>
                  </a:solidFill>
                  <a:latin typeface="微软雅黑" charset="-122"/>
                  <a:ea typeface="微软雅黑" charset="-122"/>
                </a:rPr>
                <a:t>毗邻六环路，顺平路，通顺路等主干道</a:t>
              </a:r>
              <a:endParaRPr lang="en-US" altLang="zh-CN" sz="1200" dirty="0">
                <a:solidFill>
                  <a:srgbClr val="0070C0"/>
                </a:solidFill>
                <a:latin typeface="微软雅黑" charset="-122"/>
                <a:ea typeface="微软雅黑" charset="-122"/>
              </a:endParaRPr>
            </a:p>
            <a:p>
              <a:pPr>
                <a:lnSpc>
                  <a:spcPct val="150000"/>
                </a:lnSpc>
              </a:pPr>
              <a:r>
                <a:rPr lang="en-US" altLang="zh-CN" sz="1000" dirty="0">
                  <a:solidFill>
                    <a:srgbClr val="00B0F0"/>
                  </a:solidFill>
                  <a:latin typeface="微软雅黑" charset="-122"/>
                  <a:ea typeface="微软雅黑" charset="-122"/>
                </a:rPr>
                <a:t>Adjacent to the sixth Ring Road, </a:t>
              </a:r>
              <a:r>
                <a:rPr lang="en-US" altLang="zh-CN" sz="1000" dirty="0" err="1">
                  <a:solidFill>
                    <a:srgbClr val="00B0F0"/>
                  </a:solidFill>
                  <a:latin typeface="微软雅黑" charset="-122"/>
                  <a:ea typeface="微软雅黑" charset="-122"/>
                </a:rPr>
                <a:t>Shunping</a:t>
              </a:r>
              <a:r>
                <a:rPr lang="en-US" altLang="zh-CN" sz="1000" dirty="0">
                  <a:solidFill>
                    <a:srgbClr val="00B0F0"/>
                  </a:solidFill>
                  <a:latin typeface="微软雅黑" charset="-122"/>
                  <a:ea typeface="微软雅黑" charset="-122"/>
                </a:rPr>
                <a:t> Road, </a:t>
              </a:r>
              <a:r>
                <a:rPr lang="en-US" altLang="zh-CN" sz="1000" dirty="0" err="1">
                  <a:solidFill>
                    <a:srgbClr val="00B0F0"/>
                  </a:solidFill>
                  <a:latin typeface="微软雅黑" charset="-122"/>
                  <a:ea typeface="微软雅黑" charset="-122"/>
                </a:rPr>
                <a:t>Tongshun</a:t>
              </a:r>
              <a:r>
                <a:rPr lang="en-US" altLang="zh-CN" sz="1000" dirty="0">
                  <a:solidFill>
                    <a:srgbClr val="00B0F0"/>
                  </a:solidFill>
                  <a:latin typeface="微软雅黑" charset="-122"/>
                  <a:ea typeface="微软雅黑" charset="-122"/>
                </a:rPr>
                <a:t> Road and other main roads</a:t>
              </a:r>
              <a:endParaRPr lang="en-US" altLang="zh-CN" sz="1000" dirty="0">
                <a:solidFill>
                  <a:srgbClr val="00B0F0"/>
                </a:solidFill>
                <a:latin typeface="微软雅黑" charset="-122"/>
                <a:ea typeface="微软雅黑" charset="-122"/>
              </a:endParaRPr>
            </a:p>
          </p:txBody>
        </p:sp>
        <p:sp>
          <p:nvSpPr>
            <p:cNvPr id="16" name="矩形 81"/>
            <p:cNvSpPr>
              <a:spLocks noChangeArrowheads="1"/>
            </p:cNvSpPr>
            <p:nvPr/>
          </p:nvSpPr>
          <p:spPr bwMode="auto">
            <a:xfrm>
              <a:off x="8128003" y="2258338"/>
              <a:ext cx="4267922" cy="542850"/>
            </a:xfrm>
            <a:prstGeom prst="rect">
              <a:avLst/>
            </a:prstGeom>
            <a:noFill/>
            <a:ln w="9525">
              <a:noFill/>
              <a:miter lim="800000"/>
            </a:ln>
          </p:spPr>
          <p:txBody>
            <a:bodyPr wrap="square" lIns="68567" tIns="34284" rIns="68567" bIns="34284">
              <a:spAutoFit/>
            </a:bodyPr>
            <a:lstStyle/>
            <a:p>
              <a:pPr>
                <a:lnSpc>
                  <a:spcPct val="150000"/>
                </a:lnSpc>
              </a:pPr>
              <a:r>
                <a:rPr kumimoji="0" lang="zh-CN" altLang="en-US" sz="1200" dirty="0">
                  <a:solidFill>
                    <a:srgbClr val="0070C0"/>
                  </a:solidFill>
                  <a:latin typeface="微软雅黑" charset="-122"/>
                  <a:ea typeface="微软雅黑" charset="-122"/>
                </a:rPr>
                <a:t>（北京工厂面积</a:t>
              </a:r>
              <a:r>
                <a:rPr lang="en-US" altLang="zh-CN" sz="1200" dirty="0">
                  <a:solidFill>
                    <a:srgbClr val="0070C0"/>
                  </a:solidFill>
                  <a:latin typeface="微软雅黑" charset="-122"/>
                  <a:ea typeface="微软雅黑" charset="-122"/>
                </a:rPr>
                <a:t>3500</a:t>
              </a:r>
              <a:r>
                <a:rPr kumimoji="0" lang="zh-CN" altLang="en-US" sz="1200" dirty="0">
                  <a:solidFill>
                    <a:srgbClr val="0070C0"/>
                  </a:solidFill>
                  <a:latin typeface="微软雅黑" charset="-122"/>
                  <a:ea typeface="微软雅黑" charset="-122"/>
                </a:rPr>
                <a:t>㎡）</a:t>
              </a:r>
              <a:endParaRPr kumimoji="0" lang="en-US" altLang="zh-CN" sz="1200" dirty="0">
                <a:solidFill>
                  <a:srgbClr val="0070C0"/>
                </a:solidFill>
                <a:latin typeface="微软雅黑" charset="-122"/>
                <a:ea typeface="微软雅黑" charset="-122"/>
              </a:endParaRPr>
            </a:p>
            <a:p>
              <a:pPr>
                <a:lnSpc>
                  <a:spcPct val="150000"/>
                </a:lnSpc>
              </a:pPr>
              <a:r>
                <a:rPr kumimoji="0" lang="en-US" altLang="zh-CN" sz="900" dirty="0">
                  <a:solidFill>
                    <a:srgbClr val="00B0F0"/>
                  </a:solidFill>
                  <a:latin typeface="微软雅黑" charset="-122"/>
                  <a:ea typeface="微软雅黑" charset="-122"/>
                </a:rPr>
                <a:t>Beijing factory area of 3500 square meters</a:t>
              </a:r>
              <a:endParaRPr kumimoji="0" lang="zh-CN" altLang="en-US" sz="900" dirty="0">
                <a:solidFill>
                  <a:srgbClr val="00B0F0"/>
                </a:solidFill>
                <a:latin typeface="微软雅黑" charset="-122"/>
                <a:ea typeface="微软雅黑" charset="-122"/>
              </a:endParaRPr>
            </a:p>
          </p:txBody>
        </p:sp>
        <p:cxnSp>
          <p:nvCxnSpPr>
            <p:cNvPr id="17" name="直接连接符 16"/>
            <p:cNvCxnSpPr>
              <a:stCxn id="9" idx="3"/>
            </p:cNvCxnSpPr>
            <p:nvPr/>
          </p:nvCxnSpPr>
          <p:spPr>
            <a:xfrm>
              <a:off x="6442617" y="4815057"/>
              <a:ext cx="1516628" cy="88022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912445" y="5687042"/>
              <a:ext cx="3022600" cy="158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9" name="矩形 81"/>
            <p:cNvSpPr>
              <a:spLocks noChangeArrowheads="1"/>
            </p:cNvSpPr>
            <p:nvPr/>
          </p:nvSpPr>
          <p:spPr bwMode="auto">
            <a:xfrm>
              <a:off x="7799477" y="5663832"/>
              <a:ext cx="4267922" cy="800410"/>
            </a:xfrm>
            <a:prstGeom prst="rect">
              <a:avLst/>
            </a:prstGeom>
            <a:noFill/>
            <a:ln w="9525">
              <a:noFill/>
              <a:miter lim="800000"/>
            </a:ln>
          </p:spPr>
          <p:txBody>
            <a:bodyPr wrap="square" lIns="68567" tIns="34284" rIns="68567" bIns="34284">
              <a:spAutoFit/>
            </a:bodyPr>
            <a:lstStyle/>
            <a:p>
              <a:pPr>
                <a:lnSpc>
                  <a:spcPct val="150000"/>
                </a:lnSpc>
                <a:buFont typeface="Wingdings" pitchFamily="2" charset="2"/>
                <a:buChar char="Ø"/>
              </a:pPr>
              <a:r>
                <a:rPr lang="zh-CN" altLang="en-US" sz="1200" dirty="0">
                  <a:solidFill>
                    <a:srgbClr val="0070C0"/>
                  </a:solidFill>
                  <a:latin typeface="微软雅黑" charset="-122"/>
                  <a:ea typeface="微软雅黑" charset="-122"/>
                </a:rPr>
                <a:t>新工厂占地</a:t>
              </a:r>
              <a:r>
                <a:rPr lang="en-US" altLang="zh-CN" sz="1200" dirty="0">
                  <a:solidFill>
                    <a:srgbClr val="0070C0"/>
                  </a:solidFill>
                  <a:latin typeface="微软雅黑" charset="-122"/>
                  <a:ea typeface="微软雅黑" charset="-122"/>
                </a:rPr>
                <a:t>20</a:t>
              </a:r>
              <a:r>
                <a:rPr lang="zh-CN" altLang="en-US" sz="1200" dirty="0">
                  <a:solidFill>
                    <a:srgbClr val="0070C0"/>
                  </a:solidFill>
                  <a:latin typeface="微软雅黑" charset="-122"/>
                  <a:ea typeface="微软雅黑" charset="-122"/>
                </a:rPr>
                <a:t>亩；建筑面积</a:t>
              </a:r>
              <a:r>
                <a:rPr lang="en-US" altLang="zh-CN" sz="1200" dirty="0">
                  <a:solidFill>
                    <a:srgbClr val="0070C0"/>
                  </a:solidFill>
                  <a:latin typeface="微软雅黑" charset="-122"/>
                  <a:ea typeface="微软雅黑" charset="-122"/>
                </a:rPr>
                <a:t>10000</a:t>
              </a:r>
              <a:r>
                <a:rPr lang="zh-CN" altLang="en-US" sz="1200" dirty="0">
                  <a:solidFill>
                    <a:srgbClr val="0070C0"/>
                  </a:solidFill>
                  <a:latin typeface="微软雅黑" charset="-122"/>
                  <a:ea typeface="微软雅黑" charset="-122"/>
                </a:rPr>
                <a:t>㎡，于</a:t>
              </a:r>
              <a:r>
                <a:rPr lang="en-US" altLang="zh-CN" sz="1200" dirty="0">
                  <a:solidFill>
                    <a:srgbClr val="0070C0"/>
                  </a:solidFill>
                  <a:latin typeface="微软雅黑" charset="-122"/>
                  <a:ea typeface="微软雅黑" charset="-122"/>
                </a:rPr>
                <a:t>2024</a:t>
              </a:r>
              <a:r>
                <a:rPr lang="zh-CN" altLang="en-US" sz="1200" dirty="0">
                  <a:solidFill>
                    <a:srgbClr val="0070C0"/>
                  </a:solidFill>
                  <a:latin typeface="微软雅黑" charset="-122"/>
                  <a:ea typeface="微软雅黑" charset="-122"/>
                </a:rPr>
                <a:t>年投入使用。</a:t>
              </a:r>
              <a:endParaRPr lang="en-US" altLang="zh-CN" sz="1200" dirty="0">
                <a:solidFill>
                  <a:srgbClr val="0070C0"/>
                </a:solidFill>
                <a:latin typeface="微软雅黑" charset="-122"/>
                <a:ea typeface="微软雅黑" charset="-122"/>
              </a:endParaRPr>
            </a:p>
            <a:p>
              <a:pPr>
                <a:lnSpc>
                  <a:spcPct val="150000"/>
                </a:lnSpc>
              </a:pPr>
              <a:r>
                <a:rPr lang="en-US" altLang="zh-CN" sz="1000" dirty="0">
                  <a:solidFill>
                    <a:srgbClr val="00B0F0"/>
                  </a:solidFill>
                  <a:latin typeface="微软雅黑" charset="-122"/>
                  <a:ea typeface="微软雅黑" charset="-122"/>
                </a:rPr>
                <a:t>The new factory covers an area of 20 mu with a construction area of 10,000 square meters. It will enter service in 2024.</a:t>
              </a:r>
              <a:endParaRPr lang="en-US" altLang="zh-CN" sz="1000" dirty="0">
                <a:solidFill>
                  <a:srgbClr val="00B0F0"/>
                </a:solidFill>
                <a:latin typeface="微软雅黑" charset="-122"/>
                <a:ea typeface="微软雅黑" charset="-122"/>
              </a:endParaRPr>
            </a:p>
          </p:txBody>
        </p:sp>
      </p:grpSp>
      <p:pic>
        <p:nvPicPr>
          <p:cNvPr id="45" name="图片 1"/>
          <p:cNvPicPr>
            <a:picLocks noChangeAspect="1"/>
          </p:cNvPicPr>
          <p:nvPr/>
        </p:nvPicPr>
        <p:blipFill>
          <a:blip r:embed="rId2" cstate="print"/>
          <a:srcRect l="8908" t="9310" r="4444" b="6738"/>
          <a:stretch>
            <a:fillRect/>
          </a:stretch>
        </p:blipFill>
        <p:spPr bwMode="auto">
          <a:xfrm>
            <a:off x="9913258" y="3056797"/>
            <a:ext cx="2278742" cy="1542533"/>
          </a:xfrm>
          <a:prstGeom prst="rect">
            <a:avLst/>
          </a:prstGeom>
          <a:noFill/>
          <a:ln w="9525">
            <a:noFill/>
            <a:miter lim="800000"/>
            <a:headEnd/>
            <a:tailEnd/>
          </a:ln>
        </p:spPr>
      </p:pic>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78870" y="4612234"/>
            <a:ext cx="2630823" cy="1295831"/>
          </a:xfrm>
          <a:prstGeom prst="rect">
            <a:avLst/>
          </a:prstGeom>
        </p:spPr>
      </p:pic>
      <p:sp>
        <p:nvSpPr>
          <p:cNvPr id="52" name="文本框 51"/>
          <p:cNvSpPr txBox="1"/>
          <p:nvPr/>
        </p:nvSpPr>
        <p:spPr>
          <a:xfrm>
            <a:off x="10426045" y="4729221"/>
            <a:ext cx="1555423" cy="769441"/>
          </a:xfrm>
          <a:prstGeom prst="rect">
            <a:avLst/>
          </a:prstGeom>
          <a:noFill/>
        </p:spPr>
        <p:txBody>
          <a:bodyPr wrap="square" rtlCol="0">
            <a:spAutoFit/>
          </a:bodyPr>
          <a:lstStyle/>
          <a:p>
            <a:r>
              <a:rPr lang="zh-CN" altLang="en-US" sz="1200" dirty="0">
                <a:solidFill>
                  <a:srgbClr val="0070C0"/>
                </a:solidFill>
              </a:rPr>
              <a:t>配套一条自动化喷涂生产线；</a:t>
            </a:r>
            <a:endParaRPr lang="en-US" altLang="zh-CN" sz="1200" dirty="0">
              <a:solidFill>
                <a:srgbClr val="0070C0"/>
              </a:solidFill>
            </a:endParaRPr>
          </a:p>
          <a:p>
            <a:r>
              <a:rPr lang="en-US" altLang="zh-CN" sz="1000" dirty="0">
                <a:solidFill>
                  <a:srgbClr val="00B0F0"/>
                </a:solidFill>
              </a:rPr>
              <a:t>Supporting an automatic spraying production line</a:t>
            </a:r>
            <a:endParaRPr lang="zh-CN" altLang="en-US" sz="1000" dirty="0">
              <a:solidFill>
                <a:srgbClr val="00B0F0"/>
              </a:solidFill>
            </a:endParaRP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标题 1"/>
          <p:cNvSpPr txBox="1"/>
          <p:nvPr/>
        </p:nvSpPr>
        <p:spPr>
          <a:xfrm>
            <a:off x="569525" y="238549"/>
            <a:ext cx="8705103" cy="59816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2800" b="1" kern="1200">
                <a:solidFill>
                  <a:schemeClr val="tx1"/>
                </a:solidFill>
                <a:latin typeface="微软雅黑" pitchFamily="34" charset="-122"/>
                <a:ea typeface="微软雅黑" pitchFamily="34" charset="-122"/>
                <a:cs typeface="+mj-cs"/>
              </a:defRPr>
            </a:lvl1pPr>
          </a:lstStyle>
          <a:p>
            <a:r>
              <a:rPr lang="en-US" altLang="zh-CN" sz="2400" b="0" kern="0" dirty="0">
                <a:solidFill>
                  <a:srgbClr val="DAB96E"/>
                </a:solidFill>
                <a:latin typeface="微软雅黑"/>
                <a:ea typeface="微软雅黑"/>
              </a:rPr>
              <a:t>02</a:t>
            </a:r>
            <a:r>
              <a:rPr lang="zh-CN" altLang="en-US" sz="2400" b="0" kern="0" dirty="0">
                <a:solidFill>
                  <a:srgbClr val="DAB96E"/>
                </a:solidFill>
                <a:latin typeface="微软雅黑"/>
                <a:ea typeface="微软雅黑"/>
              </a:rPr>
              <a:t>经营规模及主要客户</a:t>
            </a:r>
            <a:endParaRPr lang="zh-CN" altLang="en-US" sz="2400" b="0" kern="0" dirty="0">
              <a:solidFill>
                <a:srgbClr val="DAB96E"/>
              </a:solidFill>
              <a:latin typeface="微软雅黑"/>
              <a:ea typeface="微软雅黑"/>
            </a:endParaRPr>
          </a:p>
        </p:txBody>
      </p:sp>
      <p:sp>
        <p:nvSpPr>
          <p:cNvPr id="4" name="灯片编号占位符 3"/>
          <p:cNvSpPr>
            <a:spLocks noGrp="1"/>
          </p:cNvSpPr>
          <p:nvPr>
            <p:ph type="sldNum" sz="quarter" idx="12"/>
          </p:nvPr>
        </p:nvSpPr>
        <p:spPr/>
        <p:txBody>
          <a:bodyPr/>
          <a:lstStyle/>
          <a:p>
            <a:fld id="{83E8B978-3C4E-4DE7-83FF-4EB49EACE3CD}" type="slidenum">
              <a:rPr lang="zh-CN" altLang="en-US" smtClean="0"/>
            </a:fld>
            <a:endParaRPr lang="zh-CN" altLang="en-US"/>
          </a:p>
        </p:txBody>
      </p:sp>
      <p:sp>
        <p:nvSpPr>
          <p:cNvPr id="91" name="矩形 90"/>
          <p:cNvSpPr/>
          <p:nvPr/>
        </p:nvSpPr>
        <p:spPr>
          <a:xfrm>
            <a:off x="838355" y="791815"/>
            <a:ext cx="10784120" cy="1998689"/>
          </a:xfrm>
          <a:prstGeom prst="rect">
            <a:avLst/>
          </a:prstGeom>
        </p:spPr>
        <p:txBody>
          <a:bodyPr wrap="square">
            <a:spAutoFit/>
          </a:bodyPr>
          <a:lstStyle/>
          <a:p>
            <a:pPr>
              <a:lnSpc>
                <a:spcPct val="150000"/>
              </a:lnSpc>
              <a:buFont typeface="Arial" pitchFamily="34" charset="0"/>
              <a:buChar char="•"/>
            </a:pPr>
            <a:r>
              <a:rPr lang="zh-CN" altLang="en-US" sz="1200" dirty="0">
                <a:solidFill>
                  <a:srgbClr val="2F5597"/>
                </a:solidFill>
                <a:latin typeface="微软雅黑" pitchFamily="34" charset="-122"/>
                <a:ea typeface="微软雅黑" pitchFamily="34" charset="-122"/>
              </a:rPr>
              <a:t>公司成立以来，产值稳步增长，</a:t>
            </a:r>
            <a:r>
              <a:rPr lang="en-US" altLang="zh-CN" sz="1200" dirty="0">
                <a:solidFill>
                  <a:srgbClr val="2F5597"/>
                </a:solidFill>
                <a:latin typeface="微软雅黑" pitchFamily="34" charset="-122"/>
                <a:ea typeface="微软雅黑" pitchFamily="34" charset="-122"/>
              </a:rPr>
              <a:t>2023</a:t>
            </a:r>
            <a:r>
              <a:rPr lang="zh-CN" altLang="en-US" sz="1200" dirty="0">
                <a:solidFill>
                  <a:srgbClr val="2F5597"/>
                </a:solidFill>
                <a:latin typeface="微软雅黑" pitchFamily="34" charset="-122"/>
                <a:ea typeface="微软雅黑" pitchFamily="34" charset="-122"/>
              </a:rPr>
              <a:t>年实现产值约</a:t>
            </a:r>
            <a:r>
              <a:rPr lang="en-US" altLang="zh-CN" sz="1200" dirty="0">
                <a:solidFill>
                  <a:srgbClr val="2F5597"/>
                </a:solidFill>
                <a:latin typeface="微软雅黑" pitchFamily="34" charset="-122"/>
                <a:ea typeface="微软雅黑" pitchFamily="34" charset="-122"/>
              </a:rPr>
              <a:t>8000</a:t>
            </a:r>
            <a:r>
              <a:rPr lang="zh-CN" altLang="en-US" sz="1200" dirty="0">
                <a:solidFill>
                  <a:srgbClr val="2F5597"/>
                </a:solidFill>
                <a:latin typeface="微软雅黑" pitchFamily="34" charset="-122"/>
                <a:ea typeface="微软雅黑" pitchFamily="34" charset="-122"/>
              </a:rPr>
              <a:t>万元；</a:t>
            </a:r>
            <a:endParaRPr lang="en-US" altLang="zh-CN" sz="1200" dirty="0">
              <a:solidFill>
                <a:srgbClr val="2F5597"/>
              </a:solidFill>
              <a:latin typeface="微软雅黑" pitchFamily="34" charset="-122"/>
              <a:ea typeface="微软雅黑" pitchFamily="34" charset="-122"/>
            </a:endParaRPr>
          </a:p>
          <a:p>
            <a:pPr>
              <a:lnSpc>
                <a:spcPct val="150000"/>
              </a:lnSpc>
            </a:pPr>
            <a:r>
              <a:rPr lang="en-US" altLang="zh-CN" sz="1200" dirty="0">
                <a:solidFill>
                  <a:srgbClr val="00B0F0"/>
                </a:solidFill>
                <a:latin typeface="微软雅黑" pitchFamily="34" charset="-122"/>
                <a:ea typeface="微软雅黑" pitchFamily="34" charset="-122"/>
              </a:rPr>
              <a:t>Since the establishment of the company, the output value has grown steadily, and the output value will reach about 80 million yuan in 2023;</a:t>
            </a:r>
            <a:endParaRPr lang="en-US" altLang="zh-CN" sz="1200" dirty="0">
              <a:solidFill>
                <a:srgbClr val="00B0F0"/>
              </a:solidFill>
              <a:latin typeface="微软雅黑" pitchFamily="34" charset="-122"/>
              <a:ea typeface="微软雅黑" pitchFamily="34" charset="-122"/>
            </a:endParaRPr>
          </a:p>
          <a:p>
            <a:pPr>
              <a:lnSpc>
                <a:spcPct val="150000"/>
              </a:lnSpc>
              <a:buFont typeface="Arial" pitchFamily="34" charset="0"/>
              <a:buChar char="•"/>
            </a:pPr>
            <a:r>
              <a:rPr lang="zh-CN" altLang="en-US" sz="1200" dirty="0">
                <a:solidFill>
                  <a:srgbClr val="2F5597"/>
                </a:solidFill>
                <a:latin typeface="微软雅黑" pitchFamily="34" charset="-122"/>
                <a:ea typeface="微软雅黑" pitchFamily="34" charset="-122"/>
              </a:rPr>
              <a:t>同时不间断地跟进投资与技术改造升级，目前总资产约</a:t>
            </a:r>
            <a:r>
              <a:rPr lang="en-US" altLang="zh-CN" sz="1200" dirty="0">
                <a:solidFill>
                  <a:srgbClr val="2F5597"/>
                </a:solidFill>
                <a:latin typeface="微软雅黑" pitchFamily="34" charset="-122"/>
                <a:ea typeface="微软雅黑" pitchFamily="34" charset="-122"/>
              </a:rPr>
              <a:t>7200</a:t>
            </a:r>
            <a:r>
              <a:rPr lang="zh-CN" altLang="en-US" sz="1200" dirty="0">
                <a:solidFill>
                  <a:srgbClr val="2F5597"/>
                </a:solidFill>
                <a:latin typeface="微软雅黑" pitchFamily="34" charset="-122"/>
                <a:ea typeface="微软雅黑" pitchFamily="34" charset="-122"/>
              </a:rPr>
              <a:t>万；</a:t>
            </a:r>
            <a:endParaRPr lang="en-US" altLang="zh-CN" sz="1200" dirty="0">
              <a:solidFill>
                <a:srgbClr val="2F5597"/>
              </a:solidFill>
              <a:latin typeface="微软雅黑" pitchFamily="34" charset="-122"/>
              <a:ea typeface="微软雅黑" pitchFamily="34" charset="-122"/>
            </a:endParaRPr>
          </a:p>
          <a:p>
            <a:pPr>
              <a:lnSpc>
                <a:spcPct val="150000"/>
              </a:lnSpc>
            </a:pPr>
            <a:r>
              <a:rPr lang="en-US" altLang="zh-CN" sz="1200" dirty="0">
                <a:solidFill>
                  <a:srgbClr val="00B0F0"/>
                </a:solidFill>
                <a:latin typeface="微软雅黑" pitchFamily="34" charset="-122"/>
                <a:ea typeface="微软雅黑" pitchFamily="34" charset="-122"/>
              </a:rPr>
              <a:t>At the same time continuously follow up the investment and technological upgrading, the current total assets of about 45 million;</a:t>
            </a:r>
            <a:endParaRPr lang="en-US" altLang="zh-CN" sz="1200" dirty="0">
              <a:solidFill>
                <a:srgbClr val="00B0F0"/>
              </a:solidFill>
              <a:latin typeface="微软雅黑" pitchFamily="34" charset="-122"/>
              <a:ea typeface="微软雅黑" pitchFamily="34" charset="-122"/>
            </a:endParaRPr>
          </a:p>
          <a:p>
            <a:pPr>
              <a:lnSpc>
                <a:spcPct val="150000"/>
              </a:lnSpc>
              <a:buFont typeface="Arial" pitchFamily="34" charset="0"/>
              <a:buChar char="•"/>
            </a:pPr>
            <a:r>
              <a:rPr lang="en-US" altLang="zh-CN" sz="1200" dirty="0">
                <a:solidFill>
                  <a:srgbClr val="2F5597"/>
                </a:solidFill>
                <a:latin typeface="微软雅黑" pitchFamily="34" charset="-122"/>
                <a:ea typeface="微软雅黑" pitchFamily="34" charset="-122"/>
              </a:rPr>
              <a:t>2024</a:t>
            </a:r>
            <a:r>
              <a:rPr lang="zh-CN" altLang="en-US" sz="1200" dirty="0">
                <a:solidFill>
                  <a:srgbClr val="2F5597"/>
                </a:solidFill>
                <a:latin typeface="微软雅黑" pitchFamily="34" charset="-122"/>
                <a:ea typeface="微软雅黑" pitchFamily="34" charset="-122"/>
              </a:rPr>
              <a:t>年</a:t>
            </a:r>
            <a:r>
              <a:rPr lang="en-US" altLang="zh-CN" sz="1200" dirty="0">
                <a:solidFill>
                  <a:srgbClr val="2F5597"/>
                </a:solidFill>
                <a:latin typeface="微软雅黑" pitchFamily="34" charset="-122"/>
                <a:ea typeface="微软雅黑" pitchFamily="34" charset="-122"/>
              </a:rPr>
              <a:t>ABB</a:t>
            </a:r>
            <a:r>
              <a:rPr lang="zh-CN" altLang="en-US" sz="1200" dirty="0">
                <a:solidFill>
                  <a:srgbClr val="2F5597"/>
                </a:solidFill>
                <a:latin typeface="微软雅黑" pitchFamily="34" charset="-122"/>
                <a:ea typeface="微软雅黑" pitchFamily="34" charset="-122"/>
              </a:rPr>
              <a:t>销售</a:t>
            </a:r>
            <a:r>
              <a:rPr lang="en-US" altLang="zh-CN" sz="1200" dirty="0">
                <a:solidFill>
                  <a:srgbClr val="2F5597"/>
                </a:solidFill>
                <a:latin typeface="微软雅黑" pitchFamily="34" charset="-122"/>
                <a:ea typeface="微软雅黑" pitchFamily="34" charset="-122"/>
              </a:rPr>
              <a:t>4000</a:t>
            </a:r>
            <a:r>
              <a:rPr lang="zh-CN" altLang="en-US" sz="1200" dirty="0">
                <a:solidFill>
                  <a:srgbClr val="2F5597"/>
                </a:solidFill>
                <a:latin typeface="微软雅黑" pitchFamily="34" charset="-122"/>
                <a:ea typeface="微软雅黑" pitchFamily="34" charset="-122"/>
              </a:rPr>
              <a:t>万，</a:t>
            </a:r>
            <a:r>
              <a:rPr lang="en-US" altLang="zh-CN" sz="1200" dirty="0">
                <a:solidFill>
                  <a:srgbClr val="2F5597"/>
                </a:solidFill>
                <a:latin typeface="微软雅黑" pitchFamily="34" charset="-122"/>
                <a:ea typeface="微软雅黑" pitchFamily="34" charset="-122"/>
              </a:rPr>
              <a:t>ABB</a:t>
            </a:r>
            <a:r>
              <a:rPr lang="zh-CN" altLang="en-US" sz="1200" dirty="0">
                <a:solidFill>
                  <a:srgbClr val="2F5597"/>
                </a:solidFill>
                <a:latin typeface="微软雅黑" pitchFamily="34" charset="-122"/>
                <a:ea typeface="微软雅黑" pitchFamily="34" charset="-122"/>
              </a:rPr>
              <a:t>同比上升</a:t>
            </a:r>
            <a:r>
              <a:rPr lang="en-US" altLang="zh-CN" sz="1200" dirty="0">
                <a:solidFill>
                  <a:srgbClr val="2F5597"/>
                </a:solidFill>
                <a:latin typeface="微软雅黑" pitchFamily="34" charset="-122"/>
                <a:ea typeface="微软雅黑" pitchFamily="34" charset="-122"/>
              </a:rPr>
              <a:t>18%</a:t>
            </a:r>
            <a:r>
              <a:rPr lang="zh-CN" altLang="en-US" sz="1200" dirty="0">
                <a:solidFill>
                  <a:srgbClr val="2F5597"/>
                </a:solidFill>
                <a:latin typeface="微软雅黑" pitchFamily="34" charset="-122"/>
                <a:ea typeface="微软雅黑" pitchFamily="34" charset="-122"/>
              </a:rPr>
              <a:t>左右，</a:t>
            </a:r>
            <a:r>
              <a:rPr lang="en-US" altLang="zh-CN" sz="1200" dirty="0">
                <a:solidFill>
                  <a:srgbClr val="2F5597"/>
                </a:solidFill>
                <a:latin typeface="微软雅黑" pitchFamily="34" charset="-122"/>
                <a:ea typeface="微软雅黑" pitchFamily="34" charset="-122"/>
              </a:rPr>
              <a:t>SND2000</a:t>
            </a:r>
            <a:r>
              <a:rPr lang="zh-CN" altLang="en-US" sz="1200" dirty="0">
                <a:solidFill>
                  <a:srgbClr val="2F5597"/>
                </a:solidFill>
                <a:latin typeface="微软雅黑" pitchFamily="34" charset="-122"/>
                <a:ea typeface="微软雅黑" pitchFamily="34" charset="-122"/>
              </a:rPr>
              <a:t>万，共计</a:t>
            </a:r>
            <a:r>
              <a:rPr lang="en-US" altLang="zh-CN" sz="1200" dirty="0">
                <a:solidFill>
                  <a:srgbClr val="2F5597"/>
                </a:solidFill>
                <a:latin typeface="微软雅黑" pitchFamily="34" charset="-122"/>
                <a:ea typeface="微软雅黑" pitchFamily="34" charset="-122"/>
              </a:rPr>
              <a:t>6000</a:t>
            </a:r>
            <a:r>
              <a:rPr lang="zh-CN" altLang="en-US" sz="1200" dirty="0">
                <a:solidFill>
                  <a:srgbClr val="2F5597"/>
                </a:solidFill>
                <a:latin typeface="微软雅黑" pitchFamily="34" charset="-122"/>
                <a:ea typeface="微软雅黑" pitchFamily="34" charset="-122"/>
              </a:rPr>
              <a:t>万；其他客户约</a:t>
            </a:r>
            <a:r>
              <a:rPr lang="en-US" altLang="zh-CN" sz="1200" dirty="0">
                <a:solidFill>
                  <a:srgbClr val="2F5597"/>
                </a:solidFill>
                <a:latin typeface="微软雅黑" pitchFamily="34" charset="-122"/>
                <a:ea typeface="微软雅黑" pitchFamily="34" charset="-122"/>
              </a:rPr>
              <a:t>2000</a:t>
            </a:r>
            <a:r>
              <a:rPr lang="zh-CN" altLang="en-US" sz="1200" dirty="0">
                <a:solidFill>
                  <a:srgbClr val="2F5597"/>
                </a:solidFill>
                <a:latin typeface="微软雅黑" pitchFamily="34" charset="-122"/>
                <a:ea typeface="微软雅黑" pitchFamily="34" charset="-122"/>
              </a:rPr>
              <a:t>万，同比基本相同；</a:t>
            </a:r>
            <a:endParaRPr lang="en-US" altLang="zh-CN" sz="1200" dirty="0">
              <a:solidFill>
                <a:srgbClr val="2F5597"/>
              </a:solidFill>
              <a:latin typeface="微软雅黑" pitchFamily="34" charset="-122"/>
              <a:ea typeface="微软雅黑" pitchFamily="34" charset="-122"/>
            </a:endParaRPr>
          </a:p>
          <a:p>
            <a:pPr>
              <a:lnSpc>
                <a:spcPct val="150000"/>
              </a:lnSpc>
            </a:pPr>
            <a:r>
              <a:rPr lang="en-US" altLang="zh-CN" sz="1200" dirty="0">
                <a:solidFill>
                  <a:srgbClr val="00B0F0"/>
                </a:solidFill>
                <a:latin typeface="微软雅黑" pitchFamily="34" charset="-122"/>
                <a:ea typeface="微软雅黑" pitchFamily="34" charset="-122"/>
              </a:rPr>
              <a:t>In 2024, ABB sales are expected to be 37 million, ABB increased by 11%, SND20 million, a total of 57 million; Other customers of about 23 million, basically the same year on year;</a:t>
            </a:r>
            <a:endParaRPr lang="zh-CN" altLang="en-US" sz="1200" dirty="0">
              <a:solidFill>
                <a:srgbClr val="00B0F0"/>
              </a:solidFill>
              <a:latin typeface="微软雅黑" pitchFamily="34" charset="-122"/>
              <a:ea typeface="微软雅黑" pitchFamily="34" charset="-122"/>
            </a:endParaRPr>
          </a:p>
        </p:txBody>
      </p:sp>
      <p:sp>
        <p:nvSpPr>
          <p:cNvPr id="3078" name="Rectangle 6"/>
          <p:cNvSpPr>
            <a:spLocks noChangeArrowheads="1"/>
          </p:cNvSpPr>
          <p:nvPr/>
        </p:nvSpPr>
        <p:spPr bwMode="auto">
          <a:xfrm>
            <a:off x="0" y="0"/>
            <a:ext cx="12192000" cy="45720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graphicFrame>
        <p:nvGraphicFramePr>
          <p:cNvPr id="11" name="内容占位符 6"/>
          <p:cNvGraphicFramePr/>
          <p:nvPr/>
        </p:nvGraphicFramePr>
        <p:xfrm>
          <a:off x="434717" y="2714052"/>
          <a:ext cx="10515600" cy="4351338"/>
        </p:xfrm>
        <a:graphic>
          <a:graphicData uri="http://schemas.openxmlformats.org/drawingml/2006/chart">
            <c:chart xmlns:c="http://schemas.openxmlformats.org/drawingml/2006/chart" xmlns:r="http://schemas.openxmlformats.org/officeDocument/2006/relationships" r:id="rId1"/>
          </a:graphicData>
        </a:graphic>
      </p:graphicFrame>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50317" y="334615"/>
            <a:ext cx="913589" cy="546053"/>
          </a:xfrm>
          <a:prstGeom prst="rect">
            <a:avLst/>
          </a:prstGeom>
        </p:spPr>
      </p:pic>
      <p:sp>
        <p:nvSpPr>
          <p:cNvPr id="3" name="矩形 2"/>
          <p:cNvSpPr/>
          <p:nvPr/>
        </p:nvSpPr>
        <p:spPr>
          <a:xfrm>
            <a:off x="10829640" y="880668"/>
            <a:ext cx="1154942" cy="276999"/>
          </a:xfrm>
          <a:prstGeom prst="rect">
            <a:avLst/>
          </a:prstGeom>
          <a:noFill/>
        </p:spPr>
        <p:txBody>
          <a:bodyPr wrap="square" lIns="91440" tIns="45720" rIns="91440" bIns="45720">
            <a:spAutoFit/>
          </a:bodyPr>
          <a:lstStyle/>
          <a:p>
            <a:pPr algn="ctr"/>
            <a:r>
              <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北京申瑞</a:t>
            </a:r>
            <a:endParaRPr lang="zh-CN" altLang="en-US" sz="12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83E8B978-3C4E-4DE7-83FF-4EB49EACE3CD}" type="slidenum">
              <a:rPr lang="zh-CN" altLang="en-US" smtClean="0"/>
            </a:fld>
            <a:endParaRPr lang="zh-CN" altLang="en-US"/>
          </a:p>
        </p:txBody>
      </p:sp>
      <p:sp>
        <p:nvSpPr>
          <p:cNvPr id="3078" name="Rectangle 6"/>
          <p:cNvSpPr>
            <a:spLocks noChangeArrowheads="1"/>
          </p:cNvSpPr>
          <p:nvPr/>
        </p:nvSpPr>
        <p:spPr bwMode="auto">
          <a:xfrm>
            <a:off x="0" y="0"/>
            <a:ext cx="12192000" cy="457200"/>
          </a:xfrm>
          <a:prstGeom prst="rect">
            <a:avLst/>
          </a:prstGeom>
          <a:noFill/>
          <a:ln w="9525">
            <a:noFill/>
            <a:miter lim="800000"/>
          </a:ln>
          <a:effectLst/>
        </p:spPr>
        <p:txBody>
          <a:bodyPr vert="horz" wrap="none" lIns="91440" tIns="45720" rIns="91440" bIns="45720" numCol="1" anchor="ctr" anchorCtr="0" compatLnSpc="1">
            <a:spAutoFit/>
          </a:bodyPr>
          <a:lstStyle/>
          <a:p>
            <a:endParaRPr lang="zh-CN" altLang="en-US"/>
          </a:p>
        </p:txBody>
      </p:sp>
      <p:grpSp>
        <p:nvGrpSpPr>
          <p:cNvPr id="7" name="组合 6"/>
          <p:cNvGrpSpPr/>
          <p:nvPr/>
        </p:nvGrpSpPr>
        <p:grpSpPr>
          <a:xfrm>
            <a:off x="7915494" y="710457"/>
            <a:ext cx="3395106" cy="2944971"/>
            <a:chOff x="8107664" y="1371219"/>
            <a:chExt cx="3395106" cy="2944971"/>
          </a:xfrm>
        </p:grpSpPr>
        <p:pic>
          <p:nvPicPr>
            <p:cNvPr id="92" name="Picture 2" descr="C:\Users\市场部\Desktop\兆维logo-738.png"/>
            <p:cNvPicPr>
              <a:picLocks noChangeAspect="1" noChangeArrowheads="1"/>
            </p:cNvPicPr>
            <p:nvPr/>
          </p:nvPicPr>
          <p:blipFill>
            <a:blip r:embed="rId2" cstate="print">
              <a:extLst>
                <a:ext uri="{28A0092B-C50C-407E-A947-70E740481C1C}">
                  <a14:useLocalDpi xmlns:a14="http://schemas.microsoft.com/office/drawing/2010/main" val="0"/>
                </a:ext>
              </a:extLst>
            </a:blip>
            <a:srcRect l="11205" t="24972" r="13785" b="31178"/>
            <a:stretch>
              <a:fillRect/>
            </a:stretch>
          </p:blipFill>
          <p:spPr bwMode="auto">
            <a:xfrm>
              <a:off x="8131093" y="2222888"/>
              <a:ext cx="1655721" cy="598453"/>
            </a:xfrm>
            <a:prstGeom prst="rect">
              <a:avLst/>
            </a:prstGeom>
            <a:noFill/>
            <a:extLst>
              <a:ext uri="{909E8E84-426E-40DD-AFC4-6F175D3DCCD1}">
                <a14:hiddenFill xmlns:a14="http://schemas.microsoft.com/office/drawing/2010/main">
                  <a:solidFill>
                    <a:srgbClr val="FFFFFF"/>
                  </a:solidFill>
                </a14:hiddenFill>
              </a:ext>
            </a:extLst>
          </p:spPr>
        </p:pic>
        <p:grpSp>
          <p:nvGrpSpPr>
            <p:cNvPr id="2" name="组合 94"/>
            <p:cNvGrpSpPr/>
            <p:nvPr/>
          </p:nvGrpSpPr>
          <p:grpSpPr>
            <a:xfrm>
              <a:off x="9939121" y="2207236"/>
              <a:ext cx="1563649" cy="732927"/>
              <a:chOff x="12481694" y="289178"/>
              <a:chExt cx="2380343" cy="1020005"/>
            </a:xfrm>
          </p:grpSpPr>
          <p:pic>
            <p:nvPicPr>
              <p:cNvPr id="3073" name="Picture 1"/>
              <p:cNvPicPr>
                <a:picLocks noChangeAspect="1" noChangeArrowheads="1"/>
              </p:cNvPicPr>
              <p:nvPr/>
            </p:nvPicPr>
            <p:blipFill>
              <a:blip r:embed="rId3" cstate="print"/>
              <a:srcRect l="43968" b="-3175"/>
              <a:stretch>
                <a:fillRect/>
              </a:stretch>
            </p:blipFill>
            <p:spPr bwMode="auto">
              <a:xfrm>
                <a:off x="12481694" y="837468"/>
                <a:ext cx="2380343" cy="471715"/>
              </a:xfrm>
              <a:prstGeom prst="rect">
                <a:avLst/>
              </a:prstGeom>
              <a:noFill/>
              <a:ln w="9525">
                <a:noFill/>
                <a:miter lim="800000"/>
                <a:headEnd/>
                <a:tailEnd/>
              </a:ln>
              <a:effectLst/>
            </p:spPr>
          </p:pic>
          <p:pic>
            <p:nvPicPr>
              <p:cNvPr id="94" name="Picture 1"/>
              <p:cNvPicPr>
                <a:picLocks noChangeAspect="1" noChangeArrowheads="1"/>
              </p:cNvPicPr>
              <p:nvPr/>
            </p:nvPicPr>
            <p:blipFill>
              <a:blip r:embed="rId3" cstate="print"/>
              <a:srcRect r="57741" b="3175"/>
              <a:stretch>
                <a:fillRect/>
              </a:stretch>
            </p:blipFill>
            <p:spPr bwMode="auto">
              <a:xfrm>
                <a:off x="12706402" y="289178"/>
                <a:ext cx="1795235" cy="442686"/>
              </a:xfrm>
              <a:prstGeom prst="rect">
                <a:avLst/>
              </a:prstGeom>
              <a:noFill/>
              <a:ln w="9525">
                <a:noFill/>
                <a:miter lim="800000"/>
                <a:headEnd/>
                <a:tailEnd/>
              </a:ln>
              <a:effectLst/>
            </p:spPr>
          </p:pic>
        </p:grpSp>
        <p:pic>
          <p:nvPicPr>
            <p:cNvPr id="3074" name="Picture 2"/>
            <p:cNvPicPr>
              <a:picLocks noChangeAspect="1" noChangeArrowheads="1"/>
            </p:cNvPicPr>
            <p:nvPr/>
          </p:nvPicPr>
          <p:blipFill>
            <a:blip r:embed="rId4" cstate="print"/>
            <a:srcRect/>
            <a:stretch>
              <a:fillRect/>
            </a:stretch>
          </p:blipFill>
          <p:spPr bwMode="auto">
            <a:xfrm>
              <a:off x="8185173" y="3784795"/>
              <a:ext cx="2957748" cy="531395"/>
            </a:xfrm>
            <a:prstGeom prst="rect">
              <a:avLst/>
            </a:prstGeom>
            <a:noFill/>
            <a:ln w="9525">
              <a:noFill/>
              <a:miter lim="800000"/>
              <a:headEnd/>
              <a:tailEnd/>
            </a:ln>
            <a:effectLst/>
          </p:spPr>
        </p:pic>
        <p:pic>
          <p:nvPicPr>
            <p:cNvPr id="2050" name="Picture 2" descr="https://p0.ssl.qhimgs1.com/sdr/400__/t01b10969119332a68e.jpg"/>
            <p:cNvPicPr>
              <a:picLocks noChangeAspect="1" noChangeArrowheads="1"/>
            </p:cNvPicPr>
            <p:nvPr/>
          </p:nvPicPr>
          <p:blipFill>
            <a:blip r:embed="rId5" cstate="print"/>
            <a:srcRect l="14583" t="26025" r="15321" b="22141"/>
            <a:stretch>
              <a:fillRect/>
            </a:stretch>
          </p:blipFill>
          <p:spPr bwMode="auto">
            <a:xfrm>
              <a:off x="8131093" y="1371219"/>
              <a:ext cx="1517619" cy="684578"/>
            </a:xfrm>
            <a:prstGeom prst="rect">
              <a:avLst/>
            </a:prstGeom>
            <a:noFill/>
          </p:spPr>
        </p:pic>
        <p:pic>
          <p:nvPicPr>
            <p:cNvPr id="2052" name="Picture 4" descr="http://upic.jiancai.com/upload/user/boyi0504/2013415154423874.jpg"/>
            <p:cNvPicPr>
              <a:picLocks noChangeAspect="1" noChangeArrowheads="1"/>
            </p:cNvPicPr>
            <p:nvPr/>
          </p:nvPicPr>
          <p:blipFill>
            <a:blip r:embed="rId6" cstate="print"/>
            <a:srcRect t="13105"/>
            <a:stretch>
              <a:fillRect/>
            </a:stretch>
          </p:blipFill>
          <p:spPr bwMode="auto">
            <a:xfrm>
              <a:off x="9800345" y="1397281"/>
              <a:ext cx="1517619" cy="666547"/>
            </a:xfrm>
            <a:prstGeom prst="rect">
              <a:avLst/>
            </a:prstGeom>
            <a:noFill/>
          </p:spPr>
        </p:pic>
        <p:pic>
          <p:nvPicPr>
            <p:cNvPr id="2053" name="Picture 5"/>
            <p:cNvPicPr>
              <a:picLocks noChangeAspect="1" noChangeArrowheads="1"/>
            </p:cNvPicPr>
            <p:nvPr/>
          </p:nvPicPr>
          <p:blipFill>
            <a:blip r:embed="rId7" cstate="print"/>
            <a:srcRect/>
            <a:stretch>
              <a:fillRect/>
            </a:stretch>
          </p:blipFill>
          <p:spPr bwMode="auto">
            <a:xfrm>
              <a:off x="8107664" y="3039406"/>
              <a:ext cx="2113296" cy="400048"/>
            </a:xfrm>
            <a:prstGeom prst="rect">
              <a:avLst/>
            </a:prstGeom>
            <a:noFill/>
            <a:ln w="9525">
              <a:noFill/>
              <a:miter lim="800000"/>
              <a:headEnd/>
              <a:tailEnd/>
            </a:ln>
            <a:effectLst/>
          </p:spPr>
        </p:pic>
      </p:grpSp>
      <p:sp>
        <p:nvSpPr>
          <p:cNvPr id="20" name="标题 1"/>
          <p:cNvSpPr txBox="1"/>
          <p:nvPr/>
        </p:nvSpPr>
        <p:spPr>
          <a:xfrm>
            <a:off x="569525" y="238549"/>
            <a:ext cx="8705103" cy="59816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2800" b="1" kern="1200">
                <a:solidFill>
                  <a:schemeClr val="tx1"/>
                </a:solidFill>
                <a:latin typeface="微软雅黑" pitchFamily="34" charset="-122"/>
                <a:ea typeface="微软雅黑" pitchFamily="34" charset="-122"/>
                <a:cs typeface="+mj-cs"/>
              </a:defRPr>
            </a:lvl1pPr>
          </a:lstStyle>
          <a:p>
            <a:r>
              <a:rPr lang="zh-CN" altLang="en-US" sz="2400" b="0" kern="0" dirty="0">
                <a:solidFill>
                  <a:srgbClr val="DAB96E"/>
                </a:solidFill>
                <a:latin typeface="微软雅黑"/>
                <a:ea typeface="微软雅黑"/>
              </a:rPr>
              <a:t>主要客户</a:t>
            </a:r>
            <a:endParaRPr lang="zh-CN" altLang="en-US" sz="2400" b="0" kern="0" dirty="0">
              <a:solidFill>
                <a:srgbClr val="DAB96E"/>
              </a:solidFill>
              <a:latin typeface="微软雅黑"/>
              <a:ea typeface="微软雅黑"/>
            </a:endParaRPr>
          </a:p>
        </p:txBody>
      </p:sp>
      <p:grpSp>
        <p:nvGrpSpPr>
          <p:cNvPr id="3" name="组合 2"/>
          <p:cNvGrpSpPr/>
          <p:nvPr/>
        </p:nvGrpSpPr>
        <p:grpSpPr>
          <a:xfrm>
            <a:off x="274615" y="893278"/>
            <a:ext cx="7345115" cy="5456555"/>
            <a:chOff x="529139" y="1082357"/>
            <a:chExt cx="7345115" cy="5456555"/>
          </a:xfrm>
        </p:grpSpPr>
        <p:pic>
          <p:nvPicPr>
            <p:cNvPr id="5" name="图表 18"/>
            <p:cNvPicPr>
              <a:picLocks noGrp="1" noRot="1" noChangeAspect="1" noMove="1" noResize="1" noEditPoints="1" noAdjustHandles="1" noChangeArrowheads="1" noChangeShapeType="1"/>
            </p:cNvPicPr>
            <p:nvPr/>
          </p:nvPicPr>
          <p:blipFill>
            <a:blip r:embed="rId8"/>
            <a:stretch>
              <a:fillRect/>
            </a:stretch>
          </p:blipFill>
          <p:spPr>
            <a:xfrm>
              <a:off x="529139" y="1082357"/>
              <a:ext cx="7345115" cy="5456555"/>
            </a:xfrm>
            <a:prstGeom prst="rect">
              <a:avLst/>
            </a:prstGeom>
          </p:spPr>
        </p:pic>
        <p:pic>
          <p:nvPicPr>
            <p:cNvPr id="22" name="Picture 4" descr="SM6"/>
            <p:cNvPicPr>
              <a:picLocks noChangeAspect="1" noChangeArrowheads="1"/>
            </p:cNvPicPr>
            <p:nvPr/>
          </p:nvPicPr>
          <p:blipFill>
            <a:blip r:embed="rId9" cstate="print">
              <a:extLst>
                <a:ext uri="{BEBA8EAE-BF5A-486C-A8C5-ECC9F3942E4B}">
                  <a14:imgProps xmlns:a14="http://schemas.microsoft.com/office/drawing/2010/main">
                    <a14:imgLayer r:embed="rId10">
                      <a14:imgEffect>
                        <a14:backgroundRemoval t="1897" b="96206" l="4607" r="93767">
                          <a14:foregroundMark x1="13008" y1="17344" x2="70461" y2="14905"/>
                          <a14:foregroundMark x1="70461" y1="14905" x2="84553" y2="15447"/>
                          <a14:foregroundMark x1="84553" y1="15447" x2="88618" y2="28184"/>
                          <a14:foregroundMark x1="88618" y1="28184" x2="89431" y2="78320"/>
                          <a14:foregroundMark x1="89431" y1="78320" x2="85366" y2="87805"/>
                          <a14:foregroundMark x1="85366" y1="87805" x2="13279" y2="88889"/>
                          <a14:foregroundMark x1="13279" y1="88889" x2="9214" y2="80217"/>
                          <a14:foregroundMark x1="9214" y1="80217" x2="9756" y2="17886"/>
                          <a14:foregroundMark x1="16260" y1="5420" x2="91870" y2="9756"/>
                          <a14:foregroundMark x1="30081" y1="3252" x2="93767" y2="7046"/>
                          <a14:foregroundMark x1="9214" y1="93225" x2="27642" y2="96206"/>
                          <a14:foregroundMark x1="27642" y1="96206" x2="78591" y2="92141"/>
                          <a14:foregroundMark x1="29539" y1="51762" x2="85366" y2="84824"/>
                          <a14:foregroundMark x1="85366" y1="84824" x2="86179" y2="84553"/>
                          <a14:foregroundMark x1="81843" y1="50949" x2="29539" y2="77236"/>
                          <a14:foregroundMark x1="4878" y1="36043" x2="4878" y2="36043"/>
                          <a14:foregroundMark x1="5149" y1="27371" x2="5149" y2="27371"/>
                          <a14:foregroundMark x1="4607" y1="21680" x2="4607" y2="21680"/>
                          <a14:foregroundMark x1="4878" y1="19512" x2="4878" y2="19512"/>
                          <a14:foregroundMark x1="4878" y1="16802" x2="4878" y2="16802"/>
                          <a14:foregroundMark x1="4607" y1="14905" x2="4607" y2="14905"/>
                          <a14:foregroundMark x1="4607" y1="24390" x2="4607" y2="24390"/>
                          <a14:foregroundMark x1="93225" y1="10298" x2="89431" y2="46612"/>
                          <a14:foregroundMark x1="24932" y1="1897" x2="24932" y2="1897"/>
                        </a14:backgroundRemoval>
                      </a14:imgEffect>
                    </a14:imgLayer>
                  </a14:imgProps>
                </a:ext>
                <a:ext uri="{28A0092B-C50C-407E-A947-70E740481C1C}">
                  <a14:useLocalDpi xmlns:a14="http://schemas.microsoft.com/office/drawing/2010/main" val="0"/>
                </a:ext>
              </a:extLst>
            </a:blip>
            <a:srcRect/>
            <a:stretch>
              <a:fillRect/>
            </a:stretch>
          </p:blipFill>
          <p:spPr bwMode="auto">
            <a:xfrm>
              <a:off x="5578395" y="1669311"/>
              <a:ext cx="1405423" cy="140542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3"/>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10000" b="90000" l="8425" r="95971">
                          <a14:foregroundMark x1="12130" y1="13155" x2="8791" y2="17857"/>
                          <a14:foregroundMark x1="9731" y1="59286" x2="10256" y2="82500"/>
                          <a14:foregroundMark x1="9666" y1="56429" x2="9731" y2="59286"/>
                          <a14:foregroundMark x1="9617" y1="54286" x2="9666" y2="56429"/>
                          <a14:foregroundMark x1="9585" y1="52857" x2="9617" y2="54286"/>
                          <a14:foregroundMark x1="9561" y1="51786" x2="9585" y2="52857"/>
                          <a14:foregroundMark x1="9536" y1="50714" x2="9561" y2="51786"/>
                          <a14:foregroundMark x1="8791" y1="17857" x2="9536" y2="50714"/>
                          <a14:foregroundMark x1="85714" y1="15000" x2="93040" y2="13214"/>
                          <a14:foregroundMark x1="93040" y1="13214" x2="92674" y2="25357"/>
                          <a14:foregroundMark x1="92674" y1="25357" x2="87912" y2="45357"/>
                          <a14:foregroundMark x1="94505" y1="9286" x2="95971" y2="20357"/>
                          <a14:foregroundMark x1="95971" y1="20357" x2="95971" y2="21429"/>
                          <a14:backgroundMark x1="10623" y1="5714" x2="17949" y2="5357"/>
                          <a14:backgroundMark x1="17949" y1="5357" x2="21245" y2="5357"/>
                          <a14:backgroundMark x1="5495" y1="5357" x2="25275" y2="5000"/>
                          <a14:backgroundMark x1="25275" y1="5000" x2="25641" y2="5000"/>
                          <a14:backgroundMark x1="9524" y1="54286" x2="9524" y2="54286"/>
                          <a14:backgroundMark x1="9524" y1="50714" x2="9524" y2="50714"/>
                          <a14:backgroundMark x1="10256" y1="52857" x2="10256" y2="52857"/>
                          <a14:backgroundMark x1="9524" y1="51786" x2="9524" y2="51786"/>
                          <a14:backgroundMark x1="9890" y1="56429" x2="9890" y2="56429"/>
                          <a14:backgroundMark x1="9524" y1="59286" x2="9524" y2="59286"/>
                        </a14:backgroundRemoval>
                      </a14:imgEffect>
                    </a14:imgLayer>
                  </a14:imgProps>
                </a:ext>
              </a:extLst>
            </a:blip>
            <a:srcRect/>
            <a:stretch>
              <a:fillRect/>
            </a:stretch>
          </p:blipFill>
          <p:spPr bwMode="auto">
            <a:xfrm>
              <a:off x="4646428" y="4799649"/>
              <a:ext cx="1315264" cy="917998"/>
            </a:xfrm>
            <a:prstGeom prst="rect">
              <a:avLst/>
            </a:prstGeom>
            <a:noFill/>
            <a:ln w="9525">
              <a:noFill/>
              <a:miter lim="800000"/>
              <a:headEnd/>
              <a:tailEnd/>
            </a:ln>
          </p:spPr>
        </p:pic>
        <p:pic>
          <p:nvPicPr>
            <p:cNvPr id="24" name="Picture 6"/>
            <p:cNvPicPr>
              <a:picLocks noChangeAspect="1" noChangeArrowheads="1"/>
            </p:cNvPicPr>
            <p:nvPr/>
          </p:nvPicPr>
          <p:blipFill rotWithShape="1">
            <a:blip r:embed="rId13">
              <a:extLst>
                <a:ext uri="{BEBA8EAE-BF5A-486C-A8C5-ECC9F3942E4B}">
                  <a14:imgProps xmlns:a14="http://schemas.microsoft.com/office/drawing/2010/main">
                    <a14:imgLayer r:embed="rId14">
                      <a14:imgEffect>
                        <a14:backgroundRemoval t="20455" b="91364" l="5455" r="90000">
                          <a14:foregroundMark x1="29545" y1="39091" x2="12273" y2="63182"/>
                          <a14:foregroundMark x1="8636" y1="56364" x2="5909" y2="63636"/>
                          <a14:foregroundMark x1="46364" y1="20455" x2="55455" y2="21818"/>
                        </a14:backgroundRemoval>
                      </a14:imgEffect>
                    </a14:imgLayer>
                  </a14:imgProps>
                </a:ext>
                <a:ext uri="{28A0092B-C50C-407E-A947-70E740481C1C}">
                  <a14:useLocalDpi xmlns:a14="http://schemas.microsoft.com/office/drawing/2010/main" val="0"/>
                </a:ext>
              </a:extLst>
            </a:blip>
            <a:srcRect t="16112"/>
            <a:stretch>
              <a:fillRect/>
            </a:stretch>
          </p:blipFill>
          <p:spPr bwMode="auto">
            <a:xfrm>
              <a:off x="6388158" y="4307132"/>
              <a:ext cx="1191320" cy="999382"/>
            </a:xfrm>
            <a:prstGeom prst="rect">
              <a:avLst/>
            </a:prstGeom>
            <a:noFill/>
            <a:extLst>
              <a:ext uri="{909E8E84-426E-40DD-AFC4-6F175D3DCCD1}">
                <a14:hiddenFill xmlns:a14="http://schemas.microsoft.com/office/drawing/2010/main">
                  <a:solidFill>
                    <a:srgbClr val="FFFFFF"/>
                  </a:solidFill>
                </a14:hiddenFill>
              </a:ext>
            </a:extLst>
          </p:spPr>
        </p:pic>
      </p:grpSp>
      <p:pic>
        <p:nvPicPr>
          <p:cNvPr id="8" name="Picture 2"/>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9632" b="90085" l="3128" r="93491">
                        <a14:foregroundMark x1="6002" y1="30878" x2="26458" y2="41926"/>
                        <a14:foregroundMark x1="3212" y1="22096" x2="3550" y2="51558"/>
                        <a14:foregroundMark x1="13440" y1="13598" x2="18935" y2="14448"/>
                        <a14:foregroundMark x1="7608" y1="60623" x2="14962" y2="58357"/>
                        <a14:foregroundMark x1="4734" y1="58924" x2="4734" y2="58924"/>
                        <a14:foregroundMark x1="28656" y1="81870" x2="28740" y2="87535"/>
                        <a14:foregroundMark x1="27303" y1="84419" x2="29727" y2="89835"/>
                        <a14:foregroundMark x1="27557" y1="90085" x2="29924" y2="86119"/>
                        <a14:foregroundMark x1="24598" y1="79603" x2="26965" y2="81020"/>
                        <a14:foregroundMark x1="23415" y1="73654" x2="24091" y2="77904"/>
                        <a14:foregroundMark x1="36179" y1="86119" x2="40659" y2="78187"/>
                        <a14:foregroundMark x1="40659" y1="78187" x2="41082" y2="75354"/>
                        <a14:foregroundMark x1="41251" y1="81303" x2="36855" y2="87535"/>
                        <a14:foregroundMark x1="36855" y1="87535" x2="35841" y2="87535"/>
                        <a14:foregroundMark x1="37992" y1="88847" x2="38292" y2="88669"/>
                        <a14:foregroundMark x1="41167" y1="85269" x2="41082" y2="76487"/>
                        <a14:foregroundMark x1="41927" y1="72805" x2="41843" y2="77904"/>
                        <a14:foregroundMark x1="44294" y1="68272" x2="45731" y2="67705"/>
                        <a14:foregroundMark x1="42434" y1="81586" x2="39595" y2="88655"/>
                        <a14:foregroundMark x1="66188" y1="82436" x2="73373" y2="89518"/>
                        <a14:foregroundMark x1="86221" y1="63173" x2="85545" y2="81303"/>
                        <a14:foregroundMark x1="93322" y1="58924" x2="93491" y2="68555"/>
                        <a14:backgroundMark x1="28064" y1="96034" x2="39899" y2="94618"/>
                      </a14:backgroundRemoval>
                    </a14:imgEffect>
                  </a14:imgLayer>
                </a14:imgProps>
              </a:ext>
              <a:ext uri="{28A0092B-C50C-407E-A947-70E740481C1C}">
                <a14:useLocalDpi xmlns:a14="http://schemas.microsoft.com/office/drawing/2010/main" val="0"/>
              </a:ext>
            </a:extLst>
          </a:blip>
          <a:srcRect/>
          <a:stretch>
            <a:fillRect/>
          </a:stretch>
        </p:blipFill>
        <p:spPr bwMode="auto">
          <a:xfrm>
            <a:off x="404353" y="2826737"/>
            <a:ext cx="3987551" cy="118986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图表 8"/>
          <p:cNvGraphicFramePr/>
          <p:nvPr/>
        </p:nvGraphicFramePr>
        <p:xfrm>
          <a:off x="7969851" y="3762301"/>
          <a:ext cx="3554199" cy="2545161"/>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flipH="1">
            <a:off x="307966" y="222636"/>
            <a:ext cx="920352" cy="587289"/>
            <a:chOff x="8999078" y="1595538"/>
            <a:chExt cx="1147657" cy="732335"/>
          </a:xfrm>
        </p:grpSpPr>
        <p:grpSp>
          <p:nvGrpSpPr>
            <p:cNvPr id="5" name="组合 4"/>
            <p:cNvGrpSpPr/>
            <p:nvPr/>
          </p:nvGrpSpPr>
          <p:grpSpPr>
            <a:xfrm>
              <a:off x="9219262" y="1595538"/>
              <a:ext cx="729722" cy="732335"/>
              <a:chOff x="952730" y="1749136"/>
              <a:chExt cx="1359639" cy="1364507"/>
            </a:xfrm>
          </p:grpSpPr>
          <p:grpSp>
            <p:nvGrpSpPr>
              <p:cNvPr id="7" name="组合 6"/>
              <p:cNvGrpSpPr/>
              <p:nvPr/>
            </p:nvGrpSpPr>
            <p:grpSpPr>
              <a:xfrm>
                <a:off x="954336" y="1749136"/>
                <a:ext cx="1358033" cy="1364507"/>
                <a:chOff x="9950979" y="4305049"/>
                <a:chExt cx="1566065" cy="1573532"/>
              </a:xfrm>
            </p:grpSpPr>
            <p:sp>
              <p:nvSpPr>
                <p:cNvPr id="11" name="椭圆 10"/>
                <p:cNvSpPr/>
                <p:nvPr/>
              </p:nvSpPr>
              <p:spPr>
                <a:xfrm>
                  <a:off x="9950983" y="4305049"/>
                  <a:ext cx="1566061" cy="1573530"/>
                </a:xfrm>
                <a:prstGeom prst="ellipse">
                  <a:avLst/>
                </a:prstGeom>
                <a:gradFill flip="none" rotWithShape="1">
                  <a:gsLst>
                    <a:gs pos="19000">
                      <a:srgbClr val="7DB7FE">
                        <a:lumMod val="29000"/>
                        <a:lumOff val="71000"/>
                      </a:srgbClr>
                    </a:gs>
                    <a:gs pos="43000">
                      <a:srgbClr val="7DB7FE">
                        <a:lumMod val="73000"/>
                        <a:lumOff val="27000"/>
                      </a:srgbClr>
                    </a:gs>
                    <a:gs pos="74000">
                      <a:srgbClr val="59A9F9">
                        <a:lumMod val="87000"/>
                      </a:srgbClr>
                    </a:gs>
                    <a:gs pos="92000">
                      <a:srgbClr val="4F9EF7">
                        <a:lumMod val="60000"/>
                      </a:srgbClr>
                    </a:gs>
                  </a:gsLst>
                  <a:path path="circle">
                    <a:fillToRect l="100000" b="100000"/>
                  </a:path>
                  <a:tileRect t="-100000" r="-100000"/>
                </a:gradFill>
                <a:ln>
                  <a:noFill/>
                </a:ln>
                <a:effectLst>
                  <a:outerShdw blurRad="381000" dist="304800" dir="8400000" algn="r" rotWithShape="0">
                    <a:srgbClr val="4E84FD">
                      <a:alpha val="5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6" name="椭圆 15"/>
                <p:cNvSpPr/>
                <p:nvPr/>
              </p:nvSpPr>
              <p:spPr>
                <a:xfrm>
                  <a:off x="9950979" y="4305051"/>
                  <a:ext cx="1566061" cy="1573530"/>
                </a:xfrm>
                <a:prstGeom prst="ellipse">
                  <a:avLst/>
                </a:prstGeom>
                <a:gradFill>
                  <a:gsLst>
                    <a:gs pos="19000">
                      <a:srgbClr val="7DB7FE">
                        <a:lumMod val="29000"/>
                        <a:lumOff val="71000"/>
                      </a:srgbClr>
                    </a:gs>
                    <a:gs pos="43000">
                      <a:srgbClr val="7DB7FE">
                        <a:lumMod val="73000"/>
                        <a:lumOff val="27000"/>
                      </a:srgbClr>
                    </a:gs>
                    <a:gs pos="74000">
                      <a:srgbClr val="59A9F9">
                        <a:lumMod val="87000"/>
                      </a:srgbClr>
                    </a:gs>
                    <a:gs pos="92000">
                      <a:srgbClr val="4F9EF7">
                        <a:lumMod val="60000"/>
                      </a:srgbClr>
                    </a:gs>
                  </a:gsLst>
                  <a:path path="circle">
                    <a:fillToRect l="100000" b="100000"/>
                  </a:path>
                </a:gradFill>
                <a:ln>
                  <a:noFill/>
                </a:ln>
                <a:effectLst>
                  <a:innerShdw blurRad="127000" dist="38100" dir="13500000">
                    <a:schemeClr val="bg1"/>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10" name="任意多边形: 形状 9"/>
              <p:cNvSpPr/>
              <p:nvPr/>
            </p:nvSpPr>
            <p:spPr>
              <a:xfrm rot="1794087">
                <a:off x="952730" y="1965705"/>
                <a:ext cx="1162716" cy="1100501"/>
              </a:xfrm>
              <a:custGeom>
                <a:avLst/>
                <a:gdLst>
                  <a:gd name="connsiteX0" fmla="*/ 1080235 w 1253681"/>
                  <a:gd name="connsiteY0" fmla="*/ 1023569 h 1186599"/>
                  <a:gd name="connsiteX1" fmla="*/ 1096399 w 1253681"/>
                  <a:gd name="connsiteY1" fmla="*/ 1016873 h 1186599"/>
                  <a:gd name="connsiteX2" fmla="*/ 1106417 w 1253681"/>
                  <a:gd name="connsiteY2" fmla="*/ 1021023 h 1186599"/>
                  <a:gd name="connsiteX3" fmla="*/ 1078353 w 1253681"/>
                  <a:gd name="connsiteY3" fmla="*/ 1051354 h 1186599"/>
                  <a:gd name="connsiteX4" fmla="*/ 1073539 w 1253681"/>
                  <a:gd name="connsiteY4" fmla="*/ 1039733 h 1186599"/>
                  <a:gd name="connsiteX5" fmla="*/ 1080235 w 1253681"/>
                  <a:gd name="connsiteY5" fmla="*/ 1023569 h 1186599"/>
                  <a:gd name="connsiteX6" fmla="*/ 812475 w 1253681"/>
                  <a:gd name="connsiteY6" fmla="*/ 1147575 h 1186599"/>
                  <a:gd name="connsiteX7" fmla="*/ 828639 w 1253681"/>
                  <a:gd name="connsiteY7" fmla="*/ 1140879 h 1186599"/>
                  <a:gd name="connsiteX8" fmla="*/ 851499 w 1253681"/>
                  <a:gd name="connsiteY8" fmla="*/ 1163739 h 1186599"/>
                  <a:gd name="connsiteX9" fmla="*/ 828639 w 1253681"/>
                  <a:gd name="connsiteY9" fmla="*/ 1186599 h 1186599"/>
                  <a:gd name="connsiteX10" fmla="*/ 805779 w 1253681"/>
                  <a:gd name="connsiteY10" fmla="*/ 1163739 h 1186599"/>
                  <a:gd name="connsiteX11" fmla="*/ 812475 w 1253681"/>
                  <a:gd name="connsiteY11" fmla="*/ 1147575 h 1186599"/>
                  <a:gd name="connsiteX12" fmla="*/ 946355 w 1253681"/>
                  <a:gd name="connsiteY12" fmla="*/ 1023569 h 1186599"/>
                  <a:gd name="connsiteX13" fmla="*/ 962519 w 1253681"/>
                  <a:gd name="connsiteY13" fmla="*/ 1016873 h 1186599"/>
                  <a:gd name="connsiteX14" fmla="*/ 985379 w 1253681"/>
                  <a:gd name="connsiteY14" fmla="*/ 1039733 h 1186599"/>
                  <a:gd name="connsiteX15" fmla="*/ 962519 w 1253681"/>
                  <a:gd name="connsiteY15" fmla="*/ 1062593 h 1186599"/>
                  <a:gd name="connsiteX16" fmla="*/ 939659 w 1253681"/>
                  <a:gd name="connsiteY16" fmla="*/ 1039733 h 1186599"/>
                  <a:gd name="connsiteX17" fmla="*/ 946355 w 1253681"/>
                  <a:gd name="connsiteY17" fmla="*/ 1023569 h 1186599"/>
                  <a:gd name="connsiteX18" fmla="*/ 678595 w 1253681"/>
                  <a:gd name="connsiteY18" fmla="*/ 1147575 h 1186599"/>
                  <a:gd name="connsiteX19" fmla="*/ 694759 w 1253681"/>
                  <a:gd name="connsiteY19" fmla="*/ 1140879 h 1186599"/>
                  <a:gd name="connsiteX20" fmla="*/ 717619 w 1253681"/>
                  <a:gd name="connsiteY20" fmla="*/ 1163739 h 1186599"/>
                  <a:gd name="connsiteX21" fmla="*/ 694759 w 1253681"/>
                  <a:gd name="connsiteY21" fmla="*/ 1186599 h 1186599"/>
                  <a:gd name="connsiteX22" fmla="*/ 671899 w 1253681"/>
                  <a:gd name="connsiteY22" fmla="*/ 1163739 h 1186599"/>
                  <a:gd name="connsiteX23" fmla="*/ 678595 w 1253681"/>
                  <a:gd name="connsiteY23" fmla="*/ 1147575 h 1186599"/>
                  <a:gd name="connsiteX24" fmla="*/ 1080235 w 1253681"/>
                  <a:gd name="connsiteY24" fmla="*/ 899564 h 1186599"/>
                  <a:gd name="connsiteX25" fmla="*/ 1096399 w 1253681"/>
                  <a:gd name="connsiteY25" fmla="*/ 892868 h 1186599"/>
                  <a:gd name="connsiteX26" fmla="*/ 1119259 w 1253681"/>
                  <a:gd name="connsiteY26" fmla="*/ 915728 h 1186599"/>
                  <a:gd name="connsiteX27" fmla="*/ 1096399 w 1253681"/>
                  <a:gd name="connsiteY27" fmla="*/ 938588 h 1186599"/>
                  <a:gd name="connsiteX28" fmla="*/ 1073539 w 1253681"/>
                  <a:gd name="connsiteY28" fmla="*/ 915728 h 1186599"/>
                  <a:gd name="connsiteX29" fmla="*/ 1080235 w 1253681"/>
                  <a:gd name="connsiteY29" fmla="*/ 899564 h 1186599"/>
                  <a:gd name="connsiteX30" fmla="*/ 812475 w 1253681"/>
                  <a:gd name="connsiteY30" fmla="*/ 1023569 h 1186599"/>
                  <a:gd name="connsiteX31" fmla="*/ 828639 w 1253681"/>
                  <a:gd name="connsiteY31" fmla="*/ 1016873 h 1186599"/>
                  <a:gd name="connsiteX32" fmla="*/ 851499 w 1253681"/>
                  <a:gd name="connsiteY32" fmla="*/ 1039733 h 1186599"/>
                  <a:gd name="connsiteX33" fmla="*/ 828639 w 1253681"/>
                  <a:gd name="connsiteY33" fmla="*/ 1062593 h 1186599"/>
                  <a:gd name="connsiteX34" fmla="*/ 805779 w 1253681"/>
                  <a:gd name="connsiteY34" fmla="*/ 1039733 h 1186599"/>
                  <a:gd name="connsiteX35" fmla="*/ 812475 w 1253681"/>
                  <a:gd name="connsiteY35" fmla="*/ 1023569 h 1186599"/>
                  <a:gd name="connsiteX36" fmla="*/ 1214115 w 1253681"/>
                  <a:gd name="connsiteY36" fmla="*/ 775559 h 1186599"/>
                  <a:gd name="connsiteX37" fmla="*/ 1230279 w 1253681"/>
                  <a:gd name="connsiteY37" fmla="*/ 768863 h 1186599"/>
                  <a:gd name="connsiteX38" fmla="*/ 1253139 w 1253681"/>
                  <a:gd name="connsiteY38" fmla="*/ 791723 h 1186599"/>
                  <a:gd name="connsiteX39" fmla="*/ 1230279 w 1253681"/>
                  <a:gd name="connsiteY39" fmla="*/ 814583 h 1186599"/>
                  <a:gd name="connsiteX40" fmla="*/ 1207419 w 1253681"/>
                  <a:gd name="connsiteY40" fmla="*/ 791723 h 1186599"/>
                  <a:gd name="connsiteX41" fmla="*/ 1214115 w 1253681"/>
                  <a:gd name="connsiteY41" fmla="*/ 775559 h 1186599"/>
                  <a:gd name="connsiteX42" fmla="*/ 542214 w 1253681"/>
                  <a:gd name="connsiteY42" fmla="*/ 1143231 h 1186599"/>
                  <a:gd name="connsiteX43" fmla="*/ 558379 w 1253681"/>
                  <a:gd name="connsiteY43" fmla="*/ 1136535 h 1186599"/>
                  <a:gd name="connsiteX44" fmla="*/ 581239 w 1253681"/>
                  <a:gd name="connsiteY44" fmla="*/ 1159396 h 1186599"/>
                  <a:gd name="connsiteX45" fmla="*/ 558379 w 1253681"/>
                  <a:gd name="connsiteY45" fmla="*/ 1182256 h 1186599"/>
                  <a:gd name="connsiteX46" fmla="*/ 535519 w 1253681"/>
                  <a:gd name="connsiteY46" fmla="*/ 1159396 h 1186599"/>
                  <a:gd name="connsiteX47" fmla="*/ 542214 w 1253681"/>
                  <a:gd name="connsiteY47" fmla="*/ 1143231 h 1186599"/>
                  <a:gd name="connsiteX48" fmla="*/ 946355 w 1253681"/>
                  <a:gd name="connsiteY48" fmla="*/ 899564 h 1186599"/>
                  <a:gd name="connsiteX49" fmla="*/ 962519 w 1253681"/>
                  <a:gd name="connsiteY49" fmla="*/ 892868 h 1186599"/>
                  <a:gd name="connsiteX50" fmla="*/ 985379 w 1253681"/>
                  <a:gd name="connsiteY50" fmla="*/ 915728 h 1186599"/>
                  <a:gd name="connsiteX51" fmla="*/ 962519 w 1253681"/>
                  <a:gd name="connsiteY51" fmla="*/ 938588 h 1186599"/>
                  <a:gd name="connsiteX52" fmla="*/ 939659 w 1253681"/>
                  <a:gd name="connsiteY52" fmla="*/ 915728 h 1186599"/>
                  <a:gd name="connsiteX53" fmla="*/ 946355 w 1253681"/>
                  <a:gd name="connsiteY53" fmla="*/ 899564 h 1186599"/>
                  <a:gd name="connsiteX54" fmla="*/ 678595 w 1253681"/>
                  <a:gd name="connsiteY54" fmla="*/ 1023569 h 1186599"/>
                  <a:gd name="connsiteX55" fmla="*/ 694759 w 1253681"/>
                  <a:gd name="connsiteY55" fmla="*/ 1016873 h 1186599"/>
                  <a:gd name="connsiteX56" fmla="*/ 717619 w 1253681"/>
                  <a:gd name="connsiteY56" fmla="*/ 1039733 h 1186599"/>
                  <a:gd name="connsiteX57" fmla="*/ 694759 w 1253681"/>
                  <a:gd name="connsiteY57" fmla="*/ 1062593 h 1186599"/>
                  <a:gd name="connsiteX58" fmla="*/ 671899 w 1253681"/>
                  <a:gd name="connsiteY58" fmla="*/ 1039733 h 1186599"/>
                  <a:gd name="connsiteX59" fmla="*/ 678595 w 1253681"/>
                  <a:gd name="connsiteY59" fmla="*/ 1023569 h 1186599"/>
                  <a:gd name="connsiteX60" fmla="*/ 1080235 w 1253681"/>
                  <a:gd name="connsiteY60" fmla="*/ 775559 h 1186599"/>
                  <a:gd name="connsiteX61" fmla="*/ 1096399 w 1253681"/>
                  <a:gd name="connsiteY61" fmla="*/ 768863 h 1186599"/>
                  <a:gd name="connsiteX62" fmla="*/ 1119259 w 1253681"/>
                  <a:gd name="connsiteY62" fmla="*/ 791723 h 1186599"/>
                  <a:gd name="connsiteX63" fmla="*/ 1096399 w 1253681"/>
                  <a:gd name="connsiteY63" fmla="*/ 814583 h 1186599"/>
                  <a:gd name="connsiteX64" fmla="*/ 1073539 w 1253681"/>
                  <a:gd name="connsiteY64" fmla="*/ 791723 h 1186599"/>
                  <a:gd name="connsiteX65" fmla="*/ 1080235 w 1253681"/>
                  <a:gd name="connsiteY65" fmla="*/ 775559 h 1186599"/>
                  <a:gd name="connsiteX66" fmla="*/ 408335 w 1253681"/>
                  <a:gd name="connsiteY66" fmla="*/ 1143231 h 1186599"/>
                  <a:gd name="connsiteX67" fmla="*/ 424500 w 1253681"/>
                  <a:gd name="connsiteY67" fmla="*/ 1136535 h 1186599"/>
                  <a:gd name="connsiteX68" fmla="*/ 447360 w 1253681"/>
                  <a:gd name="connsiteY68" fmla="*/ 1159396 h 1186599"/>
                  <a:gd name="connsiteX69" fmla="*/ 424500 w 1253681"/>
                  <a:gd name="connsiteY69" fmla="*/ 1182255 h 1186599"/>
                  <a:gd name="connsiteX70" fmla="*/ 401640 w 1253681"/>
                  <a:gd name="connsiteY70" fmla="*/ 1159396 h 1186599"/>
                  <a:gd name="connsiteX71" fmla="*/ 408335 w 1253681"/>
                  <a:gd name="connsiteY71" fmla="*/ 1143231 h 1186599"/>
                  <a:gd name="connsiteX72" fmla="*/ 812475 w 1253681"/>
                  <a:gd name="connsiteY72" fmla="*/ 899564 h 1186599"/>
                  <a:gd name="connsiteX73" fmla="*/ 828639 w 1253681"/>
                  <a:gd name="connsiteY73" fmla="*/ 892868 h 1186599"/>
                  <a:gd name="connsiteX74" fmla="*/ 851499 w 1253681"/>
                  <a:gd name="connsiteY74" fmla="*/ 915728 h 1186599"/>
                  <a:gd name="connsiteX75" fmla="*/ 828639 w 1253681"/>
                  <a:gd name="connsiteY75" fmla="*/ 938588 h 1186599"/>
                  <a:gd name="connsiteX76" fmla="*/ 805779 w 1253681"/>
                  <a:gd name="connsiteY76" fmla="*/ 915728 h 1186599"/>
                  <a:gd name="connsiteX77" fmla="*/ 812475 w 1253681"/>
                  <a:gd name="connsiteY77" fmla="*/ 899564 h 1186599"/>
                  <a:gd name="connsiteX78" fmla="*/ 1214115 w 1253681"/>
                  <a:gd name="connsiteY78" fmla="*/ 651554 h 1186599"/>
                  <a:gd name="connsiteX79" fmla="*/ 1230279 w 1253681"/>
                  <a:gd name="connsiteY79" fmla="*/ 644858 h 1186599"/>
                  <a:gd name="connsiteX80" fmla="*/ 1253139 w 1253681"/>
                  <a:gd name="connsiteY80" fmla="*/ 667718 h 1186599"/>
                  <a:gd name="connsiteX81" fmla="*/ 1230279 w 1253681"/>
                  <a:gd name="connsiteY81" fmla="*/ 690578 h 1186599"/>
                  <a:gd name="connsiteX82" fmla="*/ 1207419 w 1253681"/>
                  <a:gd name="connsiteY82" fmla="*/ 667718 h 1186599"/>
                  <a:gd name="connsiteX83" fmla="*/ 1214115 w 1253681"/>
                  <a:gd name="connsiteY83" fmla="*/ 651554 h 1186599"/>
                  <a:gd name="connsiteX84" fmla="*/ 542214 w 1253681"/>
                  <a:gd name="connsiteY84" fmla="*/ 1019225 h 1186599"/>
                  <a:gd name="connsiteX85" fmla="*/ 558379 w 1253681"/>
                  <a:gd name="connsiteY85" fmla="*/ 1012530 h 1186599"/>
                  <a:gd name="connsiteX86" fmla="*/ 581239 w 1253681"/>
                  <a:gd name="connsiteY86" fmla="*/ 1035390 h 1186599"/>
                  <a:gd name="connsiteX87" fmla="*/ 558379 w 1253681"/>
                  <a:gd name="connsiteY87" fmla="*/ 1058250 h 1186599"/>
                  <a:gd name="connsiteX88" fmla="*/ 535519 w 1253681"/>
                  <a:gd name="connsiteY88" fmla="*/ 1035390 h 1186599"/>
                  <a:gd name="connsiteX89" fmla="*/ 542214 w 1253681"/>
                  <a:gd name="connsiteY89" fmla="*/ 1019225 h 1186599"/>
                  <a:gd name="connsiteX90" fmla="*/ 946355 w 1253681"/>
                  <a:gd name="connsiteY90" fmla="*/ 775559 h 1186599"/>
                  <a:gd name="connsiteX91" fmla="*/ 962519 w 1253681"/>
                  <a:gd name="connsiteY91" fmla="*/ 768863 h 1186599"/>
                  <a:gd name="connsiteX92" fmla="*/ 985379 w 1253681"/>
                  <a:gd name="connsiteY92" fmla="*/ 791723 h 1186599"/>
                  <a:gd name="connsiteX93" fmla="*/ 962519 w 1253681"/>
                  <a:gd name="connsiteY93" fmla="*/ 814583 h 1186599"/>
                  <a:gd name="connsiteX94" fmla="*/ 939659 w 1253681"/>
                  <a:gd name="connsiteY94" fmla="*/ 791723 h 1186599"/>
                  <a:gd name="connsiteX95" fmla="*/ 946355 w 1253681"/>
                  <a:gd name="connsiteY95" fmla="*/ 775559 h 1186599"/>
                  <a:gd name="connsiteX96" fmla="*/ 300688 w 1253681"/>
                  <a:gd name="connsiteY96" fmla="*/ 1140706 h 1186599"/>
                  <a:gd name="connsiteX97" fmla="*/ 306784 w 1253681"/>
                  <a:gd name="connsiteY97" fmla="*/ 1143231 h 1186599"/>
                  <a:gd name="connsiteX98" fmla="*/ 307477 w 1253681"/>
                  <a:gd name="connsiteY98" fmla="*/ 1144902 h 1186599"/>
                  <a:gd name="connsiteX99" fmla="*/ 678595 w 1253681"/>
                  <a:gd name="connsiteY99" fmla="*/ 899564 h 1186599"/>
                  <a:gd name="connsiteX100" fmla="*/ 694759 w 1253681"/>
                  <a:gd name="connsiteY100" fmla="*/ 892868 h 1186599"/>
                  <a:gd name="connsiteX101" fmla="*/ 717619 w 1253681"/>
                  <a:gd name="connsiteY101" fmla="*/ 915728 h 1186599"/>
                  <a:gd name="connsiteX102" fmla="*/ 694759 w 1253681"/>
                  <a:gd name="connsiteY102" fmla="*/ 938588 h 1186599"/>
                  <a:gd name="connsiteX103" fmla="*/ 671899 w 1253681"/>
                  <a:gd name="connsiteY103" fmla="*/ 915728 h 1186599"/>
                  <a:gd name="connsiteX104" fmla="*/ 678595 w 1253681"/>
                  <a:gd name="connsiteY104" fmla="*/ 899564 h 1186599"/>
                  <a:gd name="connsiteX105" fmla="*/ 1080235 w 1253681"/>
                  <a:gd name="connsiteY105" fmla="*/ 651554 h 1186599"/>
                  <a:gd name="connsiteX106" fmla="*/ 1096399 w 1253681"/>
                  <a:gd name="connsiteY106" fmla="*/ 644858 h 1186599"/>
                  <a:gd name="connsiteX107" fmla="*/ 1119259 w 1253681"/>
                  <a:gd name="connsiteY107" fmla="*/ 667718 h 1186599"/>
                  <a:gd name="connsiteX108" fmla="*/ 1096399 w 1253681"/>
                  <a:gd name="connsiteY108" fmla="*/ 690578 h 1186599"/>
                  <a:gd name="connsiteX109" fmla="*/ 1073539 w 1253681"/>
                  <a:gd name="connsiteY109" fmla="*/ 667718 h 1186599"/>
                  <a:gd name="connsiteX110" fmla="*/ 1080235 w 1253681"/>
                  <a:gd name="connsiteY110" fmla="*/ 651554 h 1186599"/>
                  <a:gd name="connsiteX111" fmla="*/ 408335 w 1253681"/>
                  <a:gd name="connsiteY111" fmla="*/ 1019225 h 1186599"/>
                  <a:gd name="connsiteX112" fmla="*/ 424500 w 1253681"/>
                  <a:gd name="connsiteY112" fmla="*/ 1012530 h 1186599"/>
                  <a:gd name="connsiteX113" fmla="*/ 447360 w 1253681"/>
                  <a:gd name="connsiteY113" fmla="*/ 1035390 h 1186599"/>
                  <a:gd name="connsiteX114" fmla="*/ 424500 w 1253681"/>
                  <a:gd name="connsiteY114" fmla="*/ 1058250 h 1186599"/>
                  <a:gd name="connsiteX115" fmla="*/ 401640 w 1253681"/>
                  <a:gd name="connsiteY115" fmla="*/ 1035390 h 1186599"/>
                  <a:gd name="connsiteX116" fmla="*/ 408335 w 1253681"/>
                  <a:gd name="connsiteY116" fmla="*/ 1019225 h 1186599"/>
                  <a:gd name="connsiteX117" fmla="*/ 812475 w 1253681"/>
                  <a:gd name="connsiteY117" fmla="*/ 775559 h 1186599"/>
                  <a:gd name="connsiteX118" fmla="*/ 828639 w 1253681"/>
                  <a:gd name="connsiteY118" fmla="*/ 768863 h 1186599"/>
                  <a:gd name="connsiteX119" fmla="*/ 851499 w 1253681"/>
                  <a:gd name="connsiteY119" fmla="*/ 791723 h 1186599"/>
                  <a:gd name="connsiteX120" fmla="*/ 828639 w 1253681"/>
                  <a:gd name="connsiteY120" fmla="*/ 814583 h 1186599"/>
                  <a:gd name="connsiteX121" fmla="*/ 805779 w 1253681"/>
                  <a:gd name="connsiteY121" fmla="*/ 791723 h 1186599"/>
                  <a:gd name="connsiteX122" fmla="*/ 812475 w 1253681"/>
                  <a:gd name="connsiteY122" fmla="*/ 775559 h 1186599"/>
                  <a:gd name="connsiteX123" fmla="*/ 542214 w 1253681"/>
                  <a:gd name="connsiteY123" fmla="*/ 895220 h 1186599"/>
                  <a:gd name="connsiteX124" fmla="*/ 558379 w 1253681"/>
                  <a:gd name="connsiteY124" fmla="*/ 888525 h 1186599"/>
                  <a:gd name="connsiteX125" fmla="*/ 581239 w 1253681"/>
                  <a:gd name="connsiteY125" fmla="*/ 911385 h 1186599"/>
                  <a:gd name="connsiteX126" fmla="*/ 558379 w 1253681"/>
                  <a:gd name="connsiteY126" fmla="*/ 934245 h 1186599"/>
                  <a:gd name="connsiteX127" fmla="*/ 535519 w 1253681"/>
                  <a:gd name="connsiteY127" fmla="*/ 911384 h 1186599"/>
                  <a:gd name="connsiteX128" fmla="*/ 542214 w 1253681"/>
                  <a:gd name="connsiteY128" fmla="*/ 895220 h 1186599"/>
                  <a:gd name="connsiteX129" fmla="*/ 1214657 w 1253681"/>
                  <a:gd name="connsiteY129" fmla="*/ 507061 h 1186599"/>
                  <a:gd name="connsiteX130" fmla="*/ 1230821 w 1253681"/>
                  <a:gd name="connsiteY130" fmla="*/ 500365 h 1186599"/>
                  <a:gd name="connsiteX131" fmla="*/ 1253681 w 1253681"/>
                  <a:gd name="connsiteY131" fmla="*/ 523225 h 1186599"/>
                  <a:gd name="connsiteX132" fmla="*/ 1230821 w 1253681"/>
                  <a:gd name="connsiteY132" fmla="*/ 546085 h 1186599"/>
                  <a:gd name="connsiteX133" fmla="*/ 1207961 w 1253681"/>
                  <a:gd name="connsiteY133" fmla="*/ 523225 h 1186599"/>
                  <a:gd name="connsiteX134" fmla="*/ 1214657 w 1253681"/>
                  <a:gd name="connsiteY134" fmla="*/ 507061 h 1186599"/>
                  <a:gd name="connsiteX135" fmla="*/ 946355 w 1253681"/>
                  <a:gd name="connsiteY135" fmla="*/ 651554 h 1186599"/>
                  <a:gd name="connsiteX136" fmla="*/ 962519 w 1253681"/>
                  <a:gd name="connsiteY136" fmla="*/ 644858 h 1186599"/>
                  <a:gd name="connsiteX137" fmla="*/ 985379 w 1253681"/>
                  <a:gd name="connsiteY137" fmla="*/ 667718 h 1186599"/>
                  <a:gd name="connsiteX138" fmla="*/ 962519 w 1253681"/>
                  <a:gd name="connsiteY138" fmla="*/ 690578 h 1186599"/>
                  <a:gd name="connsiteX139" fmla="*/ 939659 w 1253681"/>
                  <a:gd name="connsiteY139" fmla="*/ 667718 h 1186599"/>
                  <a:gd name="connsiteX140" fmla="*/ 946355 w 1253681"/>
                  <a:gd name="connsiteY140" fmla="*/ 651554 h 1186599"/>
                  <a:gd name="connsiteX141" fmla="*/ 274455 w 1253681"/>
                  <a:gd name="connsiteY141" fmla="*/ 1019225 h 1186599"/>
                  <a:gd name="connsiteX142" fmla="*/ 290620 w 1253681"/>
                  <a:gd name="connsiteY142" fmla="*/ 1012530 h 1186599"/>
                  <a:gd name="connsiteX143" fmla="*/ 313480 w 1253681"/>
                  <a:gd name="connsiteY143" fmla="*/ 1035390 h 1186599"/>
                  <a:gd name="connsiteX144" fmla="*/ 290620 w 1253681"/>
                  <a:gd name="connsiteY144" fmla="*/ 1058250 h 1186599"/>
                  <a:gd name="connsiteX145" fmla="*/ 267760 w 1253681"/>
                  <a:gd name="connsiteY145" fmla="*/ 1035389 h 1186599"/>
                  <a:gd name="connsiteX146" fmla="*/ 274455 w 1253681"/>
                  <a:gd name="connsiteY146" fmla="*/ 1019225 h 1186599"/>
                  <a:gd name="connsiteX147" fmla="*/ 678595 w 1253681"/>
                  <a:gd name="connsiteY147" fmla="*/ 775559 h 1186599"/>
                  <a:gd name="connsiteX148" fmla="*/ 694759 w 1253681"/>
                  <a:gd name="connsiteY148" fmla="*/ 768863 h 1186599"/>
                  <a:gd name="connsiteX149" fmla="*/ 717619 w 1253681"/>
                  <a:gd name="connsiteY149" fmla="*/ 791723 h 1186599"/>
                  <a:gd name="connsiteX150" fmla="*/ 694759 w 1253681"/>
                  <a:gd name="connsiteY150" fmla="*/ 814583 h 1186599"/>
                  <a:gd name="connsiteX151" fmla="*/ 671899 w 1253681"/>
                  <a:gd name="connsiteY151" fmla="*/ 791723 h 1186599"/>
                  <a:gd name="connsiteX152" fmla="*/ 678595 w 1253681"/>
                  <a:gd name="connsiteY152" fmla="*/ 775559 h 1186599"/>
                  <a:gd name="connsiteX153" fmla="*/ 408335 w 1253681"/>
                  <a:gd name="connsiteY153" fmla="*/ 895220 h 1186599"/>
                  <a:gd name="connsiteX154" fmla="*/ 424500 w 1253681"/>
                  <a:gd name="connsiteY154" fmla="*/ 888525 h 1186599"/>
                  <a:gd name="connsiteX155" fmla="*/ 447360 w 1253681"/>
                  <a:gd name="connsiteY155" fmla="*/ 911385 h 1186599"/>
                  <a:gd name="connsiteX156" fmla="*/ 424500 w 1253681"/>
                  <a:gd name="connsiteY156" fmla="*/ 934245 h 1186599"/>
                  <a:gd name="connsiteX157" fmla="*/ 401640 w 1253681"/>
                  <a:gd name="connsiteY157" fmla="*/ 911384 h 1186599"/>
                  <a:gd name="connsiteX158" fmla="*/ 408335 w 1253681"/>
                  <a:gd name="connsiteY158" fmla="*/ 895220 h 1186599"/>
                  <a:gd name="connsiteX159" fmla="*/ 1080777 w 1253681"/>
                  <a:gd name="connsiteY159" fmla="*/ 507061 h 1186599"/>
                  <a:gd name="connsiteX160" fmla="*/ 1096941 w 1253681"/>
                  <a:gd name="connsiteY160" fmla="*/ 500365 h 1186599"/>
                  <a:gd name="connsiteX161" fmla="*/ 1119801 w 1253681"/>
                  <a:gd name="connsiteY161" fmla="*/ 523225 h 1186599"/>
                  <a:gd name="connsiteX162" fmla="*/ 1096941 w 1253681"/>
                  <a:gd name="connsiteY162" fmla="*/ 546085 h 1186599"/>
                  <a:gd name="connsiteX163" fmla="*/ 1074081 w 1253681"/>
                  <a:gd name="connsiteY163" fmla="*/ 523225 h 1186599"/>
                  <a:gd name="connsiteX164" fmla="*/ 1080777 w 1253681"/>
                  <a:gd name="connsiteY164" fmla="*/ 507061 h 1186599"/>
                  <a:gd name="connsiteX165" fmla="*/ 812475 w 1253681"/>
                  <a:gd name="connsiteY165" fmla="*/ 651554 h 1186599"/>
                  <a:gd name="connsiteX166" fmla="*/ 828639 w 1253681"/>
                  <a:gd name="connsiteY166" fmla="*/ 644858 h 1186599"/>
                  <a:gd name="connsiteX167" fmla="*/ 851499 w 1253681"/>
                  <a:gd name="connsiteY167" fmla="*/ 667718 h 1186599"/>
                  <a:gd name="connsiteX168" fmla="*/ 828639 w 1253681"/>
                  <a:gd name="connsiteY168" fmla="*/ 690578 h 1186599"/>
                  <a:gd name="connsiteX169" fmla="*/ 805779 w 1253681"/>
                  <a:gd name="connsiteY169" fmla="*/ 667718 h 1186599"/>
                  <a:gd name="connsiteX170" fmla="*/ 812475 w 1253681"/>
                  <a:gd name="connsiteY170" fmla="*/ 651554 h 1186599"/>
                  <a:gd name="connsiteX171" fmla="*/ 140587 w 1253681"/>
                  <a:gd name="connsiteY171" fmla="*/ 1019220 h 1186599"/>
                  <a:gd name="connsiteX172" fmla="*/ 156740 w 1253681"/>
                  <a:gd name="connsiteY172" fmla="*/ 1012530 h 1186599"/>
                  <a:gd name="connsiteX173" fmla="*/ 179600 w 1253681"/>
                  <a:gd name="connsiteY173" fmla="*/ 1035390 h 1186599"/>
                  <a:gd name="connsiteX174" fmla="*/ 173583 w 1253681"/>
                  <a:gd name="connsiteY174" fmla="*/ 1049915 h 1186599"/>
                  <a:gd name="connsiteX175" fmla="*/ 542214 w 1253681"/>
                  <a:gd name="connsiteY175" fmla="*/ 771215 h 1186599"/>
                  <a:gd name="connsiteX176" fmla="*/ 558379 w 1253681"/>
                  <a:gd name="connsiteY176" fmla="*/ 764520 h 1186599"/>
                  <a:gd name="connsiteX177" fmla="*/ 581239 w 1253681"/>
                  <a:gd name="connsiteY177" fmla="*/ 787380 h 1186599"/>
                  <a:gd name="connsiteX178" fmla="*/ 558379 w 1253681"/>
                  <a:gd name="connsiteY178" fmla="*/ 810240 h 1186599"/>
                  <a:gd name="connsiteX179" fmla="*/ 535519 w 1253681"/>
                  <a:gd name="connsiteY179" fmla="*/ 787379 h 1186599"/>
                  <a:gd name="connsiteX180" fmla="*/ 542214 w 1253681"/>
                  <a:gd name="connsiteY180" fmla="*/ 771215 h 1186599"/>
                  <a:gd name="connsiteX181" fmla="*/ 1214657 w 1253681"/>
                  <a:gd name="connsiteY181" fmla="*/ 383055 h 1186599"/>
                  <a:gd name="connsiteX182" fmla="*/ 1230821 w 1253681"/>
                  <a:gd name="connsiteY182" fmla="*/ 376359 h 1186599"/>
                  <a:gd name="connsiteX183" fmla="*/ 1253681 w 1253681"/>
                  <a:gd name="connsiteY183" fmla="*/ 399219 h 1186599"/>
                  <a:gd name="connsiteX184" fmla="*/ 1230821 w 1253681"/>
                  <a:gd name="connsiteY184" fmla="*/ 422079 h 1186599"/>
                  <a:gd name="connsiteX185" fmla="*/ 1207961 w 1253681"/>
                  <a:gd name="connsiteY185" fmla="*/ 399219 h 1186599"/>
                  <a:gd name="connsiteX186" fmla="*/ 1214657 w 1253681"/>
                  <a:gd name="connsiteY186" fmla="*/ 383055 h 1186599"/>
                  <a:gd name="connsiteX187" fmla="*/ 274455 w 1253681"/>
                  <a:gd name="connsiteY187" fmla="*/ 895220 h 1186599"/>
                  <a:gd name="connsiteX188" fmla="*/ 290620 w 1253681"/>
                  <a:gd name="connsiteY188" fmla="*/ 888525 h 1186599"/>
                  <a:gd name="connsiteX189" fmla="*/ 313480 w 1253681"/>
                  <a:gd name="connsiteY189" fmla="*/ 911385 h 1186599"/>
                  <a:gd name="connsiteX190" fmla="*/ 290620 w 1253681"/>
                  <a:gd name="connsiteY190" fmla="*/ 934245 h 1186599"/>
                  <a:gd name="connsiteX191" fmla="*/ 267760 w 1253681"/>
                  <a:gd name="connsiteY191" fmla="*/ 911384 h 1186599"/>
                  <a:gd name="connsiteX192" fmla="*/ 274455 w 1253681"/>
                  <a:gd name="connsiteY192" fmla="*/ 895220 h 1186599"/>
                  <a:gd name="connsiteX193" fmla="*/ 946897 w 1253681"/>
                  <a:gd name="connsiteY193" fmla="*/ 507061 h 1186599"/>
                  <a:gd name="connsiteX194" fmla="*/ 963061 w 1253681"/>
                  <a:gd name="connsiteY194" fmla="*/ 500365 h 1186599"/>
                  <a:gd name="connsiteX195" fmla="*/ 985921 w 1253681"/>
                  <a:gd name="connsiteY195" fmla="*/ 523225 h 1186599"/>
                  <a:gd name="connsiteX196" fmla="*/ 963061 w 1253681"/>
                  <a:gd name="connsiteY196" fmla="*/ 546085 h 1186599"/>
                  <a:gd name="connsiteX197" fmla="*/ 940201 w 1253681"/>
                  <a:gd name="connsiteY197" fmla="*/ 523225 h 1186599"/>
                  <a:gd name="connsiteX198" fmla="*/ 946897 w 1253681"/>
                  <a:gd name="connsiteY198" fmla="*/ 507061 h 1186599"/>
                  <a:gd name="connsiteX199" fmla="*/ 678595 w 1253681"/>
                  <a:gd name="connsiteY199" fmla="*/ 651554 h 1186599"/>
                  <a:gd name="connsiteX200" fmla="*/ 694759 w 1253681"/>
                  <a:gd name="connsiteY200" fmla="*/ 644858 h 1186599"/>
                  <a:gd name="connsiteX201" fmla="*/ 717619 w 1253681"/>
                  <a:gd name="connsiteY201" fmla="*/ 667718 h 1186599"/>
                  <a:gd name="connsiteX202" fmla="*/ 694759 w 1253681"/>
                  <a:gd name="connsiteY202" fmla="*/ 690578 h 1186599"/>
                  <a:gd name="connsiteX203" fmla="*/ 671899 w 1253681"/>
                  <a:gd name="connsiteY203" fmla="*/ 667718 h 1186599"/>
                  <a:gd name="connsiteX204" fmla="*/ 678595 w 1253681"/>
                  <a:gd name="connsiteY204" fmla="*/ 651554 h 1186599"/>
                  <a:gd name="connsiteX205" fmla="*/ 408336 w 1253681"/>
                  <a:gd name="connsiteY205" fmla="*/ 771215 h 1186599"/>
                  <a:gd name="connsiteX206" fmla="*/ 424500 w 1253681"/>
                  <a:gd name="connsiteY206" fmla="*/ 764519 h 1186599"/>
                  <a:gd name="connsiteX207" fmla="*/ 447360 w 1253681"/>
                  <a:gd name="connsiteY207" fmla="*/ 787380 h 1186599"/>
                  <a:gd name="connsiteX208" fmla="*/ 424500 w 1253681"/>
                  <a:gd name="connsiteY208" fmla="*/ 810240 h 1186599"/>
                  <a:gd name="connsiteX209" fmla="*/ 401640 w 1253681"/>
                  <a:gd name="connsiteY209" fmla="*/ 787380 h 1186599"/>
                  <a:gd name="connsiteX210" fmla="*/ 408336 w 1253681"/>
                  <a:gd name="connsiteY210" fmla="*/ 771215 h 1186599"/>
                  <a:gd name="connsiteX211" fmla="*/ 1080777 w 1253681"/>
                  <a:gd name="connsiteY211" fmla="*/ 383055 h 1186599"/>
                  <a:gd name="connsiteX212" fmla="*/ 1096941 w 1253681"/>
                  <a:gd name="connsiteY212" fmla="*/ 376359 h 1186599"/>
                  <a:gd name="connsiteX213" fmla="*/ 1119801 w 1253681"/>
                  <a:gd name="connsiteY213" fmla="*/ 399219 h 1186599"/>
                  <a:gd name="connsiteX214" fmla="*/ 1096941 w 1253681"/>
                  <a:gd name="connsiteY214" fmla="*/ 422079 h 1186599"/>
                  <a:gd name="connsiteX215" fmla="*/ 1074081 w 1253681"/>
                  <a:gd name="connsiteY215" fmla="*/ 399219 h 1186599"/>
                  <a:gd name="connsiteX216" fmla="*/ 1080777 w 1253681"/>
                  <a:gd name="connsiteY216" fmla="*/ 383055 h 1186599"/>
                  <a:gd name="connsiteX217" fmla="*/ 140575 w 1253681"/>
                  <a:gd name="connsiteY217" fmla="*/ 895220 h 1186599"/>
                  <a:gd name="connsiteX218" fmla="*/ 156740 w 1253681"/>
                  <a:gd name="connsiteY218" fmla="*/ 888524 h 1186599"/>
                  <a:gd name="connsiteX219" fmla="*/ 179600 w 1253681"/>
                  <a:gd name="connsiteY219" fmla="*/ 911385 h 1186599"/>
                  <a:gd name="connsiteX220" fmla="*/ 156740 w 1253681"/>
                  <a:gd name="connsiteY220" fmla="*/ 934245 h 1186599"/>
                  <a:gd name="connsiteX221" fmla="*/ 133880 w 1253681"/>
                  <a:gd name="connsiteY221" fmla="*/ 911385 h 1186599"/>
                  <a:gd name="connsiteX222" fmla="*/ 140575 w 1253681"/>
                  <a:gd name="connsiteY222" fmla="*/ 895220 h 1186599"/>
                  <a:gd name="connsiteX223" fmla="*/ 813017 w 1253681"/>
                  <a:gd name="connsiteY223" fmla="*/ 507061 h 1186599"/>
                  <a:gd name="connsiteX224" fmla="*/ 829181 w 1253681"/>
                  <a:gd name="connsiteY224" fmla="*/ 500365 h 1186599"/>
                  <a:gd name="connsiteX225" fmla="*/ 852041 w 1253681"/>
                  <a:gd name="connsiteY225" fmla="*/ 523225 h 1186599"/>
                  <a:gd name="connsiteX226" fmla="*/ 829181 w 1253681"/>
                  <a:gd name="connsiteY226" fmla="*/ 546085 h 1186599"/>
                  <a:gd name="connsiteX227" fmla="*/ 806321 w 1253681"/>
                  <a:gd name="connsiteY227" fmla="*/ 523225 h 1186599"/>
                  <a:gd name="connsiteX228" fmla="*/ 813017 w 1253681"/>
                  <a:gd name="connsiteY228" fmla="*/ 507061 h 1186599"/>
                  <a:gd name="connsiteX229" fmla="*/ 542214 w 1253681"/>
                  <a:gd name="connsiteY229" fmla="*/ 647210 h 1186599"/>
                  <a:gd name="connsiteX230" fmla="*/ 558379 w 1253681"/>
                  <a:gd name="connsiteY230" fmla="*/ 640514 h 1186599"/>
                  <a:gd name="connsiteX231" fmla="*/ 581239 w 1253681"/>
                  <a:gd name="connsiteY231" fmla="*/ 663375 h 1186599"/>
                  <a:gd name="connsiteX232" fmla="*/ 558379 w 1253681"/>
                  <a:gd name="connsiteY232" fmla="*/ 686235 h 1186599"/>
                  <a:gd name="connsiteX233" fmla="*/ 535519 w 1253681"/>
                  <a:gd name="connsiteY233" fmla="*/ 663375 h 1186599"/>
                  <a:gd name="connsiteX234" fmla="*/ 542214 w 1253681"/>
                  <a:gd name="connsiteY234" fmla="*/ 647210 h 1186599"/>
                  <a:gd name="connsiteX235" fmla="*/ 1214657 w 1253681"/>
                  <a:gd name="connsiteY235" fmla="*/ 259050 h 1186599"/>
                  <a:gd name="connsiteX236" fmla="*/ 1230821 w 1253681"/>
                  <a:gd name="connsiteY236" fmla="*/ 252354 h 1186599"/>
                  <a:gd name="connsiteX237" fmla="*/ 1232617 w 1253681"/>
                  <a:gd name="connsiteY237" fmla="*/ 253098 h 1186599"/>
                  <a:gd name="connsiteX238" fmla="*/ 1248336 w 1253681"/>
                  <a:gd name="connsiteY238" fmla="*/ 288119 h 1186599"/>
                  <a:gd name="connsiteX239" fmla="*/ 1246985 w 1253681"/>
                  <a:gd name="connsiteY239" fmla="*/ 291378 h 1186599"/>
                  <a:gd name="connsiteX240" fmla="*/ 1230821 w 1253681"/>
                  <a:gd name="connsiteY240" fmla="*/ 298074 h 1186599"/>
                  <a:gd name="connsiteX241" fmla="*/ 1207961 w 1253681"/>
                  <a:gd name="connsiteY241" fmla="*/ 275214 h 1186599"/>
                  <a:gd name="connsiteX242" fmla="*/ 1214657 w 1253681"/>
                  <a:gd name="connsiteY242" fmla="*/ 259050 h 1186599"/>
                  <a:gd name="connsiteX243" fmla="*/ 274455 w 1253681"/>
                  <a:gd name="connsiteY243" fmla="*/ 771215 h 1186599"/>
                  <a:gd name="connsiteX244" fmla="*/ 290620 w 1253681"/>
                  <a:gd name="connsiteY244" fmla="*/ 764519 h 1186599"/>
                  <a:gd name="connsiteX245" fmla="*/ 313480 w 1253681"/>
                  <a:gd name="connsiteY245" fmla="*/ 787380 h 1186599"/>
                  <a:gd name="connsiteX246" fmla="*/ 290620 w 1253681"/>
                  <a:gd name="connsiteY246" fmla="*/ 810239 h 1186599"/>
                  <a:gd name="connsiteX247" fmla="*/ 267760 w 1253681"/>
                  <a:gd name="connsiteY247" fmla="*/ 787380 h 1186599"/>
                  <a:gd name="connsiteX248" fmla="*/ 274455 w 1253681"/>
                  <a:gd name="connsiteY248" fmla="*/ 771215 h 1186599"/>
                  <a:gd name="connsiteX249" fmla="*/ 946897 w 1253681"/>
                  <a:gd name="connsiteY249" fmla="*/ 383055 h 1186599"/>
                  <a:gd name="connsiteX250" fmla="*/ 963061 w 1253681"/>
                  <a:gd name="connsiteY250" fmla="*/ 376359 h 1186599"/>
                  <a:gd name="connsiteX251" fmla="*/ 985921 w 1253681"/>
                  <a:gd name="connsiteY251" fmla="*/ 399219 h 1186599"/>
                  <a:gd name="connsiteX252" fmla="*/ 963061 w 1253681"/>
                  <a:gd name="connsiteY252" fmla="*/ 422079 h 1186599"/>
                  <a:gd name="connsiteX253" fmla="*/ 940201 w 1253681"/>
                  <a:gd name="connsiteY253" fmla="*/ 399219 h 1186599"/>
                  <a:gd name="connsiteX254" fmla="*/ 946897 w 1253681"/>
                  <a:gd name="connsiteY254" fmla="*/ 383055 h 1186599"/>
                  <a:gd name="connsiteX255" fmla="*/ 679137 w 1253681"/>
                  <a:gd name="connsiteY255" fmla="*/ 507061 h 1186599"/>
                  <a:gd name="connsiteX256" fmla="*/ 695301 w 1253681"/>
                  <a:gd name="connsiteY256" fmla="*/ 500365 h 1186599"/>
                  <a:gd name="connsiteX257" fmla="*/ 718161 w 1253681"/>
                  <a:gd name="connsiteY257" fmla="*/ 523225 h 1186599"/>
                  <a:gd name="connsiteX258" fmla="*/ 695301 w 1253681"/>
                  <a:gd name="connsiteY258" fmla="*/ 546085 h 1186599"/>
                  <a:gd name="connsiteX259" fmla="*/ 672441 w 1253681"/>
                  <a:gd name="connsiteY259" fmla="*/ 523225 h 1186599"/>
                  <a:gd name="connsiteX260" fmla="*/ 679137 w 1253681"/>
                  <a:gd name="connsiteY260" fmla="*/ 507061 h 1186599"/>
                  <a:gd name="connsiteX261" fmla="*/ 408335 w 1253681"/>
                  <a:gd name="connsiteY261" fmla="*/ 647210 h 1186599"/>
                  <a:gd name="connsiteX262" fmla="*/ 424500 w 1253681"/>
                  <a:gd name="connsiteY262" fmla="*/ 640514 h 1186599"/>
                  <a:gd name="connsiteX263" fmla="*/ 447360 w 1253681"/>
                  <a:gd name="connsiteY263" fmla="*/ 663375 h 1186599"/>
                  <a:gd name="connsiteX264" fmla="*/ 424500 w 1253681"/>
                  <a:gd name="connsiteY264" fmla="*/ 686235 h 1186599"/>
                  <a:gd name="connsiteX265" fmla="*/ 401640 w 1253681"/>
                  <a:gd name="connsiteY265" fmla="*/ 663375 h 1186599"/>
                  <a:gd name="connsiteX266" fmla="*/ 408335 w 1253681"/>
                  <a:gd name="connsiteY266" fmla="*/ 647210 h 1186599"/>
                  <a:gd name="connsiteX267" fmla="*/ 1080777 w 1253681"/>
                  <a:gd name="connsiteY267" fmla="*/ 259050 h 1186599"/>
                  <a:gd name="connsiteX268" fmla="*/ 1096941 w 1253681"/>
                  <a:gd name="connsiteY268" fmla="*/ 252354 h 1186599"/>
                  <a:gd name="connsiteX269" fmla="*/ 1119801 w 1253681"/>
                  <a:gd name="connsiteY269" fmla="*/ 275214 h 1186599"/>
                  <a:gd name="connsiteX270" fmla="*/ 1096941 w 1253681"/>
                  <a:gd name="connsiteY270" fmla="*/ 298074 h 1186599"/>
                  <a:gd name="connsiteX271" fmla="*/ 1074081 w 1253681"/>
                  <a:gd name="connsiteY271" fmla="*/ 275214 h 1186599"/>
                  <a:gd name="connsiteX272" fmla="*/ 1080777 w 1253681"/>
                  <a:gd name="connsiteY272" fmla="*/ 259050 h 1186599"/>
                  <a:gd name="connsiteX273" fmla="*/ 140575 w 1253681"/>
                  <a:gd name="connsiteY273" fmla="*/ 771215 h 1186599"/>
                  <a:gd name="connsiteX274" fmla="*/ 156740 w 1253681"/>
                  <a:gd name="connsiteY274" fmla="*/ 764520 h 1186599"/>
                  <a:gd name="connsiteX275" fmla="*/ 179600 w 1253681"/>
                  <a:gd name="connsiteY275" fmla="*/ 787380 h 1186599"/>
                  <a:gd name="connsiteX276" fmla="*/ 156740 w 1253681"/>
                  <a:gd name="connsiteY276" fmla="*/ 810239 h 1186599"/>
                  <a:gd name="connsiteX277" fmla="*/ 133880 w 1253681"/>
                  <a:gd name="connsiteY277" fmla="*/ 787380 h 1186599"/>
                  <a:gd name="connsiteX278" fmla="*/ 140575 w 1253681"/>
                  <a:gd name="connsiteY278" fmla="*/ 771215 h 1186599"/>
                  <a:gd name="connsiteX279" fmla="*/ 813017 w 1253681"/>
                  <a:gd name="connsiteY279" fmla="*/ 383055 h 1186599"/>
                  <a:gd name="connsiteX280" fmla="*/ 829181 w 1253681"/>
                  <a:gd name="connsiteY280" fmla="*/ 376359 h 1186599"/>
                  <a:gd name="connsiteX281" fmla="*/ 852041 w 1253681"/>
                  <a:gd name="connsiteY281" fmla="*/ 399219 h 1186599"/>
                  <a:gd name="connsiteX282" fmla="*/ 829181 w 1253681"/>
                  <a:gd name="connsiteY282" fmla="*/ 422079 h 1186599"/>
                  <a:gd name="connsiteX283" fmla="*/ 806321 w 1253681"/>
                  <a:gd name="connsiteY283" fmla="*/ 399219 h 1186599"/>
                  <a:gd name="connsiteX284" fmla="*/ 813017 w 1253681"/>
                  <a:gd name="connsiteY284" fmla="*/ 383055 h 1186599"/>
                  <a:gd name="connsiteX285" fmla="*/ 542756 w 1253681"/>
                  <a:gd name="connsiteY285" fmla="*/ 502717 h 1186599"/>
                  <a:gd name="connsiteX286" fmla="*/ 558921 w 1253681"/>
                  <a:gd name="connsiteY286" fmla="*/ 496021 h 1186599"/>
                  <a:gd name="connsiteX287" fmla="*/ 581781 w 1253681"/>
                  <a:gd name="connsiteY287" fmla="*/ 518882 h 1186599"/>
                  <a:gd name="connsiteX288" fmla="*/ 558921 w 1253681"/>
                  <a:gd name="connsiteY288" fmla="*/ 541742 h 1186599"/>
                  <a:gd name="connsiteX289" fmla="*/ 536061 w 1253681"/>
                  <a:gd name="connsiteY289" fmla="*/ 518882 h 1186599"/>
                  <a:gd name="connsiteX290" fmla="*/ 542756 w 1253681"/>
                  <a:gd name="connsiteY290" fmla="*/ 502717 h 1186599"/>
                  <a:gd name="connsiteX291" fmla="*/ 274455 w 1253681"/>
                  <a:gd name="connsiteY291" fmla="*/ 647210 h 1186599"/>
                  <a:gd name="connsiteX292" fmla="*/ 290620 w 1253681"/>
                  <a:gd name="connsiteY292" fmla="*/ 640515 h 1186599"/>
                  <a:gd name="connsiteX293" fmla="*/ 313480 w 1253681"/>
                  <a:gd name="connsiteY293" fmla="*/ 663375 h 1186599"/>
                  <a:gd name="connsiteX294" fmla="*/ 290620 w 1253681"/>
                  <a:gd name="connsiteY294" fmla="*/ 686234 h 1186599"/>
                  <a:gd name="connsiteX295" fmla="*/ 267760 w 1253681"/>
                  <a:gd name="connsiteY295" fmla="*/ 663375 h 1186599"/>
                  <a:gd name="connsiteX296" fmla="*/ 274455 w 1253681"/>
                  <a:gd name="connsiteY296" fmla="*/ 647210 h 1186599"/>
                  <a:gd name="connsiteX297" fmla="*/ 946897 w 1253681"/>
                  <a:gd name="connsiteY297" fmla="*/ 259050 h 1186599"/>
                  <a:gd name="connsiteX298" fmla="*/ 963061 w 1253681"/>
                  <a:gd name="connsiteY298" fmla="*/ 252354 h 1186599"/>
                  <a:gd name="connsiteX299" fmla="*/ 985921 w 1253681"/>
                  <a:gd name="connsiteY299" fmla="*/ 275214 h 1186599"/>
                  <a:gd name="connsiteX300" fmla="*/ 963061 w 1253681"/>
                  <a:gd name="connsiteY300" fmla="*/ 298074 h 1186599"/>
                  <a:gd name="connsiteX301" fmla="*/ 940201 w 1253681"/>
                  <a:gd name="connsiteY301" fmla="*/ 275214 h 1186599"/>
                  <a:gd name="connsiteX302" fmla="*/ 946897 w 1253681"/>
                  <a:gd name="connsiteY302" fmla="*/ 259050 h 1186599"/>
                  <a:gd name="connsiteX303" fmla="*/ 6695 w 1253681"/>
                  <a:gd name="connsiteY303" fmla="*/ 771215 h 1186599"/>
                  <a:gd name="connsiteX304" fmla="*/ 22860 w 1253681"/>
                  <a:gd name="connsiteY304" fmla="*/ 764520 h 1186599"/>
                  <a:gd name="connsiteX305" fmla="*/ 45720 w 1253681"/>
                  <a:gd name="connsiteY305" fmla="*/ 787380 h 1186599"/>
                  <a:gd name="connsiteX306" fmla="*/ 22860 w 1253681"/>
                  <a:gd name="connsiteY306" fmla="*/ 810239 h 1186599"/>
                  <a:gd name="connsiteX307" fmla="*/ 0 w 1253681"/>
                  <a:gd name="connsiteY307" fmla="*/ 787380 h 1186599"/>
                  <a:gd name="connsiteX308" fmla="*/ 6695 w 1253681"/>
                  <a:gd name="connsiteY308" fmla="*/ 771215 h 1186599"/>
                  <a:gd name="connsiteX309" fmla="*/ 679137 w 1253681"/>
                  <a:gd name="connsiteY309" fmla="*/ 383055 h 1186599"/>
                  <a:gd name="connsiteX310" fmla="*/ 695301 w 1253681"/>
                  <a:gd name="connsiteY310" fmla="*/ 376359 h 1186599"/>
                  <a:gd name="connsiteX311" fmla="*/ 718161 w 1253681"/>
                  <a:gd name="connsiteY311" fmla="*/ 399219 h 1186599"/>
                  <a:gd name="connsiteX312" fmla="*/ 695301 w 1253681"/>
                  <a:gd name="connsiteY312" fmla="*/ 422079 h 1186599"/>
                  <a:gd name="connsiteX313" fmla="*/ 672441 w 1253681"/>
                  <a:gd name="connsiteY313" fmla="*/ 399219 h 1186599"/>
                  <a:gd name="connsiteX314" fmla="*/ 679137 w 1253681"/>
                  <a:gd name="connsiteY314" fmla="*/ 383055 h 1186599"/>
                  <a:gd name="connsiteX315" fmla="*/ 1080777 w 1253681"/>
                  <a:gd name="connsiteY315" fmla="*/ 135045 h 1186599"/>
                  <a:gd name="connsiteX316" fmla="*/ 1096941 w 1253681"/>
                  <a:gd name="connsiteY316" fmla="*/ 128349 h 1186599"/>
                  <a:gd name="connsiteX317" fmla="*/ 1119801 w 1253681"/>
                  <a:gd name="connsiteY317" fmla="*/ 151209 h 1186599"/>
                  <a:gd name="connsiteX318" fmla="*/ 1096941 w 1253681"/>
                  <a:gd name="connsiteY318" fmla="*/ 174069 h 1186599"/>
                  <a:gd name="connsiteX319" fmla="*/ 1074081 w 1253681"/>
                  <a:gd name="connsiteY319" fmla="*/ 151209 h 1186599"/>
                  <a:gd name="connsiteX320" fmla="*/ 1080777 w 1253681"/>
                  <a:gd name="connsiteY320" fmla="*/ 135045 h 1186599"/>
                  <a:gd name="connsiteX321" fmla="*/ 408877 w 1253681"/>
                  <a:gd name="connsiteY321" fmla="*/ 502717 h 1186599"/>
                  <a:gd name="connsiteX322" fmla="*/ 425042 w 1253681"/>
                  <a:gd name="connsiteY322" fmla="*/ 496021 h 1186599"/>
                  <a:gd name="connsiteX323" fmla="*/ 447902 w 1253681"/>
                  <a:gd name="connsiteY323" fmla="*/ 518882 h 1186599"/>
                  <a:gd name="connsiteX324" fmla="*/ 425042 w 1253681"/>
                  <a:gd name="connsiteY324" fmla="*/ 541741 h 1186599"/>
                  <a:gd name="connsiteX325" fmla="*/ 402182 w 1253681"/>
                  <a:gd name="connsiteY325" fmla="*/ 518882 h 1186599"/>
                  <a:gd name="connsiteX326" fmla="*/ 408877 w 1253681"/>
                  <a:gd name="connsiteY326" fmla="*/ 502717 h 1186599"/>
                  <a:gd name="connsiteX327" fmla="*/ 140575 w 1253681"/>
                  <a:gd name="connsiteY327" fmla="*/ 647210 h 1186599"/>
                  <a:gd name="connsiteX328" fmla="*/ 156740 w 1253681"/>
                  <a:gd name="connsiteY328" fmla="*/ 640515 h 1186599"/>
                  <a:gd name="connsiteX329" fmla="*/ 179600 w 1253681"/>
                  <a:gd name="connsiteY329" fmla="*/ 663375 h 1186599"/>
                  <a:gd name="connsiteX330" fmla="*/ 156740 w 1253681"/>
                  <a:gd name="connsiteY330" fmla="*/ 686234 h 1186599"/>
                  <a:gd name="connsiteX331" fmla="*/ 133880 w 1253681"/>
                  <a:gd name="connsiteY331" fmla="*/ 663375 h 1186599"/>
                  <a:gd name="connsiteX332" fmla="*/ 140575 w 1253681"/>
                  <a:gd name="connsiteY332" fmla="*/ 647210 h 1186599"/>
                  <a:gd name="connsiteX333" fmla="*/ 813017 w 1253681"/>
                  <a:gd name="connsiteY333" fmla="*/ 259050 h 1186599"/>
                  <a:gd name="connsiteX334" fmla="*/ 829181 w 1253681"/>
                  <a:gd name="connsiteY334" fmla="*/ 252354 h 1186599"/>
                  <a:gd name="connsiteX335" fmla="*/ 852041 w 1253681"/>
                  <a:gd name="connsiteY335" fmla="*/ 275214 h 1186599"/>
                  <a:gd name="connsiteX336" fmla="*/ 829181 w 1253681"/>
                  <a:gd name="connsiteY336" fmla="*/ 298074 h 1186599"/>
                  <a:gd name="connsiteX337" fmla="*/ 806321 w 1253681"/>
                  <a:gd name="connsiteY337" fmla="*/ 275214 h 1186599"/>
                  <a:gd name="connsiteX338" fmla="*/ 813017 w 1253681"/>
                  <a:gd name="connsiteY338" fmla="*/ 259050 h 1186599"/>
                  <a:gd name="connsiteX339" fmla="*/ 542756 w 1253681"/>
                  <a:gd name="connsiteY339" fmla="*/ 378711 h 1186599"/>
                  <a:gd name="connsiteX340" fmla="*/ 558921 w 1253681"/>
                  <a:gd name="connsiteY340" fmla="*/ 372016 h 1186599"/>
                  <a:gd name="connsiteX341" fmla="*/ 581781 w 1253681"/>
                  <a:gd name="connsiteY341" fmla="*/ 394876 h 1186599"/>
                  <a:gd name="connsiteX342" fmla="*/ 558921 w 1253681"/>
                  <a:gd name="connsiteY342" fmla="*/ 417736 h 1186599"/>
                  <a:gd name="connsiteX343" fmla="*/ 536061 w 1253681"/>
                  <a:gd name="connsiteY343" fmla="*/ 394876 h 1186599"/>
                  <a:gd name="connsiteX344" fmla="*/ 542756 w 1253681"/>
                  <a:gd name="connsiteY344" fmla="*/ 378711 h 1186599"/>
                  <a:gd name="connsiteX345" fmla="*/ 946897 w 1253681"/>
                  <a:gd name="connsiteY345" fmla="*/ 135045 h 1186599"/>
                  <a:gd name="connsiteX346" fmla="*/ 963061 w 1253681"/>
                  <a:gd name="connsiteY346" fmla="*/ 128349 h 1186599"/>
                  <a:gd name="connsiteX347" fmla="*/ 985921 w 1253681"/>
                  <a:gd name="connsiteY347" fmla="*/ 151209 h 1186599"/>
                  <a:gd name="connsiteX348" fmla="*/ 963061 w 1253681"/>
                  <a:gd name="connsiteY348" fmla="*/ 174069 h 1186599"/>
                  <a:gd name="connsiteX349" fmla="*/ 940201 w 1253681"/>
                  <a:gd name="connsiteY349" fmla="*/ 151209 h 1186599"/>
                  <a:gd name="connsiteX350" fmla="*/ 946897 w 1253681"/>
                  <a:gd name="connsiteY350" fmla="*/ 135045 h 1186599"/>
                  <a:gd name="connsiteX351" fmla="*/ 274997 w 1253681"/>
                  <a:gd name="connsiteY351" fmla="*/ 502717 h 1186599"/>
                  <a:gd name="connsiteX352" fmla="*/ 291162 w 1253681"/>
                  <a:gd name="connsiteY352" fmla="*/ 496022 h 1186599"/>
                  <a:gd name="connsiteX353" fmla="*/ 314022 w 1253681"/>
                  <a:gd name="connsiteY353" fmla="*/ 518882 h 1186599"/>
                  <a:gd name="connsiteX354" fmla="*/ 291162 w 1253681"/>
                  <a:gd name="connsiteY354" fmla="*/ 541742 h 1186599"/>
                  <a:gd name="connsiteX355" fmla="*/ 268302 w 1253681"/>
                  <a:gd name="connsiteY355" fmla="*/ 518882 h 1186599"/>
                  <a:gd name="connsiteX356" fmla="*/ 274997 w 1253681"/>
                  <a:gd name="connsiteY356" fmla="*/ 502717 h 1186599"/>
                  <a:gd name="connsiteX357" fmla="*/ 6695 w 1253681"/>
                  <a:gd name="connsiteY357" fmla="*/ 647210 h 1186599"/>
                  <a:gd name="connsiteX358" fmla="*/ 22860 w 1253681"/>
                  <a:gd name="connsiteY358" fmla="*/ 640515 h 1186599"/>
                  <a:gd name="connsiteX359" fmla="*/ 45720 w 1253681"/>
                  <a:gd name="connsiteY359" fmla="*/ 663374 h 1186599"/>
                  <a:gd name="connsiteX360" fmla="*/ 22860 w 1253681"/>
                  <a:gd name="connsiteY360" fmla="*/ 686235 h 1186599"/>
                  <a:gd name="connsiteX361" fmla="*/ 0 w 1253681"/>
                  <a:gd name="connsiteY361" fmla="*/ 663375 h 1186599"/>
                  <a:gd name="connsiteX362" fmla="*/ 6695 w 1253681"/>
                  <a:gd name="connsiteY362" fmla="*/ 647210 h 1186599"/>
                  <a:gd name="connsiteX363" fmla="*/ 679137 w 1253681"/>
                  <a:gd name="connsiteY363" fmla="*/ 259050 h 1186599"/>
                  <a:gd name="connsiteX364" fmla="*/ 695301 w 1253681"/>
                  <a:gd name="connsiteY364" fmla="*/ 252354 h 1186599"/>
                  <a:gd name="connsiteX365" fmla="*/ 718161 w 1253681"/>
                  <a:gd name="connsiteY365" fmla="*/ 275214 h 1186599"/>
                  <a:gd name="connsiteX366" fmla="*/ 695301 w 1253681"/>
                  <a:gd name="connsiteY366" fmla="*/ 298074 h 1186599"/>
                  <a:gd name="connsiteX367" fmla="*/ 672441 w 1253681"/>
                  <a:gd name="connsiteY367" fmla="*/ 275214 h 1186599"/>
                  <a:gd name="connsiteX368" fmla="*/ 679137 w 1253681"/>
                  <a:gd name="connsiteY368" fmla="*/ 259050 h 1186599"/>
                  <a:gd name="connsiteX369" fmla="*/ 408877 w 1253681"/>
                  <a:gd name="connsiteY369" fmla="*/ 378711 h 1186599"/>
                  <a:gd name="connsiteX370" fmla="*/ 425042 w 1253681"/>
                  <a:gd name="connsiteY370" fmla="*/ 372016 h 1186599"/>
                  <a:gd name="connsiteX371" fmla="*/ 447902 w 1253681"/>
                  <a:gd name="connsiteY371" fmla="*/ 394876 h 1186599"/>
                  <a:gd name="connsiteX372" fmla="*/ 425042 w 1253681"/>
                  <a:gd name="connsiteY372" fmla="*/ 417736 h 1186599"/>
                  <a:gd name="connsiteX373" fmla="*/ 402182 w 1253681"/>
                  <a:gd name="connsiteY373" fmla="*/ 394876 h 1186599"/>
                  <a:gd name="connsiteX374" fmla="*/ 408877 w 1253681"/>
                  <a:gd name="connsiteY374" fmla="*/ 378711 h 1186599"/>
                  <a:gd name="connsiteX375" fmla="*/ 813017 w 1253681"/>
                  <a:gd name="connsiteY375" fmla="*/ 135045 h 1186599"/>
                  <a:gd name="connsiteX376" fmla="*/ 829181 w 1253681"/>
                  <a:gd name="connsiteY376" fmla="*/ 128349 h 1186599"/>
                  <a:gd name="connsiteX377" fmla="*/ 852041 w 1253681"/>
                  <a:gd name="connsiteY377" fmla="*/ 151209 h 1186599"/>
                  <a:gd name="connsiteX378" fmla="*/ 829181 w 1253681"/>
                  <a:gd name="connsiteY378" fmla="*/ 174069 h 1186599"/>
                  <a:gd name="connsiteX379" fmla="*/ 806321 w 1253681"/>
                  <a:gd name="connsiteY379" fmla="*/ 151209 h 1186599"/>
                  <a:gd name="connsiteX380" fmla="*/ 813017 w 1253681"/>
                  <a:gd name="connsiteY380" fmla="*/ 135045 h 1186599"/>
                  <a:gd name="connsiteX381" fmla="*/ 141117 w 1253681"/>
                  <a:gd name="connsiteY381" fmla="*/ 502717 h 1186599"/>
                  <a:gd name="connsiteX382" fmla="*/ 157282 w 1253681"/>
                  <a:gd name="connsiteY382" fmla="*/ 496022 h 1186599"/>
                  <a:gd name="connsiteX383" fmla="*/ 180142 w 1253681"/>
                  <a:gd name="connsiteY383" fmla="*/ 518882 h 1186599"/>
                  <a:gd name="connsiteX384" fmla="*/ 157282 w 1253681"/>
                  <a:gd name="connsiteY384" fmla="*/ 541741 h 1186599"/>
                  <a:gd name="connsiteX385" fmla="*/ 134422 w 1253681"/>
                  <a:gd name="connsiteY385" fmla="*/ 518882 h 1186599"/>
                  <a:gd name="connsiteX386" fmla="*/ 141117 w 1253681"/>
                  <a:gd name="connsiteY386" fmla="*/ 502717 h 1186599"/>
                  <a:gd name="connsiteX387" fmla="*/ 542756 w 1253681"/>
                  <a:gd name="connsiteY387" fmla="*/ 254706 h 1186599"/>
                  <a:gd name="connsiteX388" fmla="*/ 558921 w 1253681"/>
                  <a:gd name="connsiteY388" fmla="*/ 248011 h 1186599"/>
                  <a:gd name="connsiteX389" fmla="*/ 581781 w 1253681"/>
                  <a:gd name="connsiteY389" fmla="*/ 270871 h 1186599"/>
                  <a:gd name="connsiteX390" fmla="*/ 558921 w 1253681"/>
                  <a:gd name="connsiteY390" fmla="*/ 293731 h 1186599"/>
                  <a:gd name="connsiteX391" fmla="*/ 536061 w 1253681"/>
                  <a:gd name="connsiteY391" fmla="*/ 270870 h 1186599"/>
                  <a:gd name="connsiteX392" fmla="*/ 542756 w 1253681"/>
                  <a:gd name="connsiteY392" fmla="*/ 254706 h 1186599"/>
                  <a:gd name="connsiteX393" fmla="*/ 946897 w 1253681"/>
                  <a:gd name="connsiteY393" fmla="*/ 11040 h 1186599"/>
                  <a:gd name="connsiteX394" fmla="*/ 963061 w 1253681"/>
                  <a:gd name="connsiteY394" fmla="*/ 4344 h 1186599"/>
                  <a:gd name="connsiteX395" fmla="*/ 985921 w 1253681"/>
                  <a:gd name="connsiteY395" fmla="*/ 27204 h 1186599"/>
                  <a:gd name="connsiteX396" fmla="*/ 963061 w 1253681"/>
                  <a:gd name="connsiteY396" fmla="*/ 50064 h 1186599"/>
                  <a:gd name="connsiteX397" fmla="*/ 940201 w 1253681"/>
                  <a:gd name="connsiteY397" fmla="*/ 27204 h 1186599"/>
                  <a:gd name="connsiteX398" fmla="*/ 946897 w 1253681"/>
                  <a:gd name="connsiteY398" fmla="*/ 11040 h 1186599"/>
                  <a:gd name="connsiteX399" fmla="*/ 274997 w 1253681"/>
                  <a:gd name="connsiteY399" fmla="*/ 378711 h 1186599"/>
                  <a:gd name="connsiteX400" fmla="*/ 291162 w 1253681"/>
                  <a:gd name="connsiteY400" fmla="*/ 372016 h 1186599"/>
                  <a:gd name="connsiteX401" fmla="*/ 314022 w 1253681"/>
                  <a:gd name="connsiteY401" fmla="*/ 394876 h 1186599"/>
                  <a:gd name="connsiteX402" fmla="*/ 291162 w 1253681"/>
                  <a:gd name="connsiteY402" fmla="*/ 417736 h 1186599"/>
                  <a:gd name="connsiteX403" fmla="*/ 268302 w 1253681"/>
                  <a:gd name="connsiteY403" fmla="*/ 394875 h 1186599"/>
                  <a:gd name="connsiteX404" fmla="*/ 274997 w 1253681"/>
                  <a:gd name="connsiteY404" fmla="*/ 378711 h 1186599"/>
                  <a:gd name="connsiteX405" fmla="*/ 679137 w 1253681"/>
                  <a:gd name="connsiteY405" fmla="*/ 135045 h 1186599"/>
                  <a:gd name="connsiteX406" fmla="*/ 695301 w 1253681"/>
                  <a:gd name="connsiteY406" fmla="*/ 128349 h 1186599"/>
                  <a:gd name="connsiteX407" fmla="*/ 718161 w 1253681"/>
                  <a:gd name="connsiteY407" fmla="*/ 151209 h 1186599"/>
                  <a:gd name="connsiteX408" fmla="*/ 695301 w 1253681"/>
                  <a:gd name="connsiteY408" fmla="*/ 174069 h 1186599"/>
                  <a:gd name="connsiteX409" fmla="*/ 672441 w 1253681"/>
                  <a:gd name="connsiteY409" fmla="*/ 151209 h 1186599"/>
                  <a:gd name="connsiteX410" fmla="*/ 679137 w 1253681"/>
                  <a:gd name="connsiteY410" fmla="*/ 135045 h 1186599"/>
                  <a:gd name="connsiteX411" fmla="*/ 7237 w 1253681"/>
                  <a:gd name="connsiteY411" fmla="*/ 502717 h 1186599"/>
                  <a:gd name="connsiteX412" fmla="*/ 23402 w 1253681"/>
                  <a:gd name="connsiteY412" fmla="*/ 496022 h 1186599"/>
                  <a:gd name="connsiteX413" fmla="*/ 46262 w 1253681"/>
                  <a:gd name="connsiteY413" fmla="*/ 518881 h 1186599"/>
                  <a:gd name="connsiteX414" fmla="*/ 23402 w 1253681"/>
                  <a:gd name="connsiteY414" fmla="*/ 541741 h 1186599"/>
                  <a:gd name="connsiteX415" fmla="*/ 542 w 1253681"/>
                  <a:gd name="connsiteY415" fmla="*/ 518882 h 1186599"/>
                  <a:gd name="connsiteX416" fmla="*/ 7237 w 1253681"/>
                  <a:gd name="connsiteY416" fmla="*/ 502717 h 1186599"/>
                  <a:gd name="connsiteX417" fmla="*/ 408877 w 1253681"/>
                  <a:gd name="connsiteY417" fmla="*/ 254706 h 1186599"/>
                  <a:gd name="connsiteX418" fmla="*/ 425042 w 1253681"/>
                  <a:gd name="connsiteY418" fmla="*/ 248011 h 1186599"/>
                  <a:gd name="connsiteX419" fmla="*/ 447902 w 1253681"/>
                  <a:gd name="connsiteY419" fmla="*/ 270871 h 1186599"/>
                  <a:gd name="connsiteX420" fmla="*/ 425042 w 1253681"/>
                  <a:gd name="connsiteY420" fmla="*/ 293731 h 1186599"/>
                  <a:gd name="connsiteX421" fmla="*/ 402182 w 1253681"/>
                  <a:gd name="connsiteY421" fmla="*/ 270870 h 1186599"/>
                  <a:gd name="connsiteX422" fmla="*/ 408877 w 1253681"/>
                  <a:gd name="connsiteY422" fmla="*/ 254706 h 1186599"/>
                  <a:gd name="connsiteX423" fmla="*/ 813017 w 1253681"/>
                  <a:gd name="connsiteY423" fmla="*/ 11040 h 1186599"/>
                  <a:gd name="connsiteX424" fmla="*/ 829181 w 1253681"/>
                  <a:gd name="connsiteY424" fmla="*/ 4344 h 1186599"/>
                  <a:gd name="connsiteX425" fmla="*/ 852041 w 1253681"/>
                  <a:gd name="connsiteY425" fmla="*/ 27204 h 1186599"/>
                  <a:gd name="connsiteX426" fmla="*/ 829181 w 1253681"/>
                  <a:gd name="connsiteY426" fmla="*/ 50064 h 1186599"/>
                  <a:gd name="connsiteX427" fmla="*/ 806321 w 1253681"/>
                  <a:gd name="connsiteY427" fmla="*/ 27204 h 1186599"/>
                  <a:gd name="connsiteX428" fmla="*/ 813017 w 1253681"/>
                  <a:gd name="connsiteY428" fmla="*/ 11040 h 1186599"/>
                  <a:gd name="connsiteX429" fmla="*/ 141117 w 1253681"/>
                  <a:gd name="connsiteY429" fmla="*/ 378711 h 1186599"/>
                  <a:gd name="connsiteX430" fmla="*/ 157282 w 1253681"/>
                  <a:gd name="connsiteY430" fmla="*/ 372016 h 1186599"/>
                  <a:gd name="connsiteX431" fmla="*/ 180142 w 1253681"/>
                  <a:gd name="connsiteY431" fmla="*/ 394876 h 1186599"/>
                  <a:gd name="connsiteX432" fmla="*/ 157282 w 1253681"/>
                  <a:gd name="connsiteY432" fmla="*/ 417736 h 1186599"/>
                  <a:gd name="connsiteX433" fmla="*/ 134422 w 1253681"/>
                  <a:gd name="connsiteY433" fmla="*/ 394875 h 1186599"/>
                  <a:gd name="connsiteX434" fmla="*/ 141117 w 1253681"/>
                  <a:gd name="connsiteY434" fmla="*/ 378711 h 1186599"/>
                  <a:gd name="connsiteX435" fmla="*/ 542756 w 1253681"/>
                  <a:gd name="connsiteY435" fmla="*/ 130701 h 1186599"/>
                  <a:gd name="connsiteX436" fmla="*/ 558921 w 1253681"/>
                  <a:gd name="connsiteY436" fmla="*/ 124006 h 1186599"/>
                  <a:gd name="connsiteX437" fmla="*/ 581781 w 1253681"/>
                  <a:gd name="connsiteY437" fmla="*/ 146866 h 1186599"/>
                  <a:gd name="connsiteX438" fmla="*/ 558921 w 1253681"/>
                  <a:gd name="connsiteY438" fmla="*/ 169726 h 1186599"/>
                  <a:gd name="connsiteX439" fmla="*/ 536061 w 1253681"/>
                  <a:gd name="connsiteY439" fmla="*/ 146865 h 1186599"/>
                  <a:gd name="connsiteX440" fmla="*/ 542756 w 1253681"/>
                  <a:gd name="connsiteY440" fmla="*/ 130701 h 1186599"/>
                  <a:gd name="connsiteX441" fmla="*/ 274997 w 1253681"/>
                  <a:gd name="connsiteY441" fmla="*/ 254706 h 1186599"/>
                  <a:gd name="connsiteX442" fmla="*/ 291162 w 1253681"/>
                  <a:gd name="connsiteY442" fmla="*/ 248011 h 1186599"/>
                  <a:gd name="connsiteX443" fmla="*/ 314022 w 1253681"/>
                  <a:gd name="connsiteY443" fmla="*/ 270871 h 1186599"/>
                  <a:gd name="connsiteX444" fmla="*/ 291162 w 1253681"/>
                  <a:gd name="connsiteY444" fmla="*/ 293731 h 1186599"/>
                  <a:gd name="connsiteX445" fmla="*/ 268302 w 1253681"/>
                  <a:gd name="connsiteY445" fmla="*/ 270870 h 1186599"/>
                  <a:gd name="connsiteX446" fmla="*/ 274997 w 1253681"/>
                  <a:gd name="connsiteY446" fmla="*/ 254706 h 1186599"/>
                  <a:gd name="connsiteX447" fmla="*/ 679137 w 1253681"/>
                  <a:gd name="connsiteY447" fmla="*/ 11040 h 1186599"/>
                  <a:gd name="connsiteX448" fmla="*/ 695301 w 1253681"/>
                  <a:gd name="connsiteY448" fmla="*/ 4344 h 1186599"/>
                  <a:gd name="connsiteX449" fmla="*/ 718161 w 1253681"/>
                  <a:gd name="connsiteY449" fmla="*/ 27204 h 1186599"/>
                  <a:gd name="connsiteX450" fmla="*/ 695301 w 1253681"/>
                  <a:gd name="connsiteY450" fmla="*/ 50064 h 1186599"/>
                  <a:gd name="connsiteX451" fmla="*/ 672441 w 1253681"/>
                  <a:gd name="connsiteY451" fmla="*/ 27204 h 1186599"/>
                  <a:gd name="connsiteX452" fmla="*/ 679137 w 1253681"/>
                  <a:gd name="connsiteY452" fmla="*/ 11040 h 1186599"/>
                  <a:gd name="connsiteX453" fmla="*/ 7237 w 1253681"/>
                  <a:gd name="connsiteY453" fmla="*/ 378711 h 1186599"/>
                  <a:gd name="connsiteX454" fmla="*/ 23402 w 1253681"/>
                  <a:gd name="connsiteY454" fmla="*/ 372015 h 1186599"/>
                  <a:gd name="connsiteX455" fmla="*/ 46262 w 1253681"/>
                  <a:gd name="connsiteY455" fmla="*/ 394876 h 1186599"/>
                  <a:gd name="connsiteX456" fmla="*/ 23402 w 1253681"/>
                  <a:gd name="connsiteY456" fmla="*/ 417736 h 1186599"/>
                  <a:gd name="connsiteX457" fmla="*/ 542 w 1253681"/>
                  <a:gd name="connsiteY457" fmla="*/ 394876 h 1186599"/>
                  <a:gd name="connsiteX458" fmla="*/ 7237 w 1253681"/>
                  <a:gd name="connsiteY458" fmla="*/ 378711 h 1186599"/>
                  <a:gd name="connsiteX459" fmla="*/ 408878 w 1253681"/>
                  <a:gd name="connsiteY459" fmla="*/ 130701 h 1186599"/>
                  <a:gd name="connsiteX460" fmla="*/ 425042 w 1253681"/>
                  <a:gd name="connsiteY460" fmla="*/ 124005 h 1186599"/>
                  <a:gd name="connsiteX461" fmla="*/ 447902 w 1253681"/>
                  <a:gd name="connsiteY461" fmla="*/ 146866 h 1186599"/>
                  <a:gd name="connsiteX462" fmla="*/ 425042 w 1253681"/>
                  <a:gd name="connsiteY462" fmla="*/ 169726 h 1186599"/>
                  <a:gd name="connsiteX463" fmla="*/ 402182 w 1253681"/>
                  <a:gd name="connsiteY463" fmla="*/ 146866 h 1186599"/>
                  <a:gd name="connsiteX464" fmla="*/ 408878 w 1253681"/>
                  <a:gd name="connsiteY464" fmla="*/ 130701 h 1186599"/>
                  <a:gd name="connsiteX465" fmla="*/ 141117 w 1253681"/>
                  <a:gd name="connsiteY465" fmla="*/ 254706 h 1186599"/>
                  <a:gd name="connsiteX466" fmla="*/ 157282 w 1253681"/>
                  <a:gd name="connsiteY466" fmla="*/ 248010 h 1186599"/>
                  <a:gd name="connsiteX467" fmla="*/ 180142 w 1253681"/>
                  <a:gd name="connsiteY467" fmla="*/ 270871 h 1186599"/>
                  <a:gd name="connsiteX468" fmla="*/ 157282 w 1253681"/>
                  <a:gd name="connsiteY468" fmla="*/ 293731 h 1186599"/>
                  <a:gd name="connsiteX469" fmla="*/ 134422 w 1253681"/>
                  <a:gd name="connsiteY469" fmla="*/ 270871 h 1186599"/>
                  <a:gd name="connsiteX470" fmla="*/ 141117 w 1253681"/>
                  <a:gd name="connsiteY470" fmla="*/ 254706 h 1186599"/>
                  <a:gd name="connsiteX471" fmla="*/ 542756 w 1253681"/>
                  <a:gd name="connsiteY471" fmla="*/ 6696 h 1186599"/>
                  <a:gd name="connsiteX472" fmla="*/ 558921 w 1253681"/>
                  <a:gd name="connsiteY472" fmla="*/ 0 h 1186599"/>
                  <a:gd name="connsiteX473" fmla="*/ 581781 w 1253681"/>
                  <a:gd name="connsiteY473" fmla="*/ 22861 h 1186599"/>
                  <a:gd name="connsiteX474" fmla="*/ 558921 w 1253681"/>
                  <a:gd name="connsiteY474" fmla="*/ 45721 h 1186599"/>
                  <a:gd name="connsiteX475" fmla="*/ 536061 w 1253681"/>
                  <a:gd name="connsiteY475" fmla="*/ 22861 h 1186599"/>
                  <a:gd name="connsiteX476" fmla="*/ 542756 w 1253681"/>
                  <a:gd name="connsiteY476" fmla="*/ 6696 h 1186599"/>
                  <a:gd name="connsiteX477" fmla="*/ 274997 w 1253681"/>
                  <a:gd name="connsiteY477" fmla="*/ 130701 h 1186599"/>
                  <a:gd name="connsiteX478" fmla="*/ 291162 w 1253681"/>
                  <a:gd name="connsiteY478" fmla="*/ 124005 h 1186599"/>
                  <a:gd name="connsiteX479" fmla="*/ 314022 w 1253681"/>
                  <a:gd name="connsiteY479" fmla="*/ 146866 h 1186599"/>
                  <a:gd name="connsiteX480" fmla="*/ 291162 w 1253681"/>
                  <a:gd name="connsiteY480" fmla="*/ 169725 h 1186599"/>
                  <a:gd name="connsiteX481" fmla="*/ 268302 w 1253681"/>
                  <a:gd name="connsiteY481" fmla="*/ 146866 h 1186599"/>
                  <a:gd name="connsiteX482" fmla="*/ 274997 w 1253681"/>
                  <a:gd name="connsiteY482" fmla="*/ 130701 h 1186599"/>
                  <a:gd name="connsiteX483" fmla="*/ 7279 w 1253681"/>
                  <a:gd name="connsiteY483" fmla="*/ 254689 h 1186599"/>
                  <a:gd name="connsiteX484" fmla="*/ 23402 w 1253681"/>
                  <a:gd name="connsiteY484" fmla="*/ 248011 h 1186599"/>
                  <a:gd name="connsiteX485" fmla="*/ 46262 w 1253681"/>
                  <a:gd name="connsiteY485" fmla="*/ 270871 h 1186599"/>
                  <a:gd name="connsiteX486" fmla="*/ 23402 w 1253681"/>
                  <a:gd name="connsiteY486" fmla="*/ 293731 h 1186599"/>
                  <a:gd name="connsiteX487" fmla="*/ 7238 w 1253681"/>
                  <a:gd name="connsiteY487" fmla="*/ 287035 h 1186599"/>
                  <a:gd name="connsiteX488" fmla="*/ 914 w 1253681"/>
                  <a:gd name="connsiteY488" fmla="*/ 271768 h 1186599"/>
                  <a:gd name="connsiteX489" fmla="*/ 408877 w 1253681"/>
                  <a:gd name="connsiteY489" fmla="*/ 6696 h 1186599"/>
                  <a:gd name="connsiteX490" fmla="*/ 425042 w 1253681"/>
                  <a:gd name="connsiteY490" fmla="*/ 0 h 1186599"/>
                  <a:gd name="connsiteX491" fmla="*/ 447902 w 1253681"/>
                  <a:gd name="connsiteY491" fmla="*/ 22861 h 1186599"/>
                  <a:gd name="connsiteX492" fmla="*/ 425042 w 1253681"/>
                  <a:gd name="connsiteY492" fmla="*/ 45721 h 1186599"/>
                  <a:gd name="connsiteX493" fmla="*/ 402182 w 1253681"/>
                  <a:gd name="connsiteY493" fmla="*/ 22861 h 1186599"/>
                  <a:gd name="connsiteX494" fmla="*/ 408877 w 1253681"/>
                  <a:gd name="connsiteY494" fmla="*/ 6696 h 1186599"/>
                  <a:gd name="connsiteX495" fmla="*/ 141117 w 1253681"/>
                  <a:gd name="connsiteY495" fmla="*/ 130701 h 1186599"/>
                  <a:gd name="connsiteX496" fmla="*/ 157282 w 1253681"/>
                  <a:gd name="connsiteY496" fmla="*/ 124006 h 1186599"/>
                  <a:gd name="connsiteX497" fmla="*/ 180142 w 1253681"/>
                  <a:gd name="connsiteY497" fmla="*/ 146866 h 1186599"/>
                  <a:gd name="connsiteX498" fmla="*/ 157282 w 1253681"/>
                  <a:gd name="connsiteY498" fmla="*/ 169725 h 1186599"/>
                  <a:gd name="connsiteX499" fmla="*/ 134422 w 1253681"/>
                  <a:gd name="connsiteY499" fmla="*/ 146866 h 1186599"/>
                  <a:gd name="connsiteX500" fmla="*/ 141117 w 1253681"/>
                  <a:gd name="connsiteY500" fmla="*/ 130701 h 1186599"/>
                  <a:gd name="connsiteX501" fmla="*/ 274997 w 1253681"/>
                  <a:gd name="connsiteY501" fmla="*/ 6696 h 1186599"/>
                  <a:gd name="connsiteX502" fmla="*/ 291162 w 1253681"/>
                  <a:gd name="connsiteY502" fmla="*/ 1 h 1186599"/>
                  <a:gd name="connsiteX503" fmla="*/ 314022 w 1253681"/>
                  <a:gd name="connsiteY503" fmla="*/ 22861 h 1186599"/>
                  <a:gd name="connsiteX504" fmla="*/ 291162 w 1253681"/>
                  <a:gd name="connsiteY504" fmla="*/ 45720 h 1186599"/>
                  <a:gd name="connsiteX505" fmla="*/ 268302 w 1253681"/>
                  <a:gd name="connsiteY505" fmla="*/ 22861 h 1186599"/>
                  <a:gd name="connsiteX506" fmla="*/ 274997 w 1253681"/>
                  <a:gd name="connsiteY506" fmla="*/ 6696 h 1186599"/>
                  <a:gd name="connsiteX507" fmla="*/ 178046 w 1253681"/>
                  <a:gd name="connsiteY507" fmla="*/ 27921 h 1186599"/>
                  <a:gd name="connsiteX508" fmla="*/ 173446 w 1253681"/>
                  <a:gd name="connsiteY508" fmla="*/ 39025 h 1186599"/>
                  <a:gd name="connsiteX509" fmla="*/ 160364 w 1253681"/>
                  <a:gd name="connsiteY509" fmla="*/ 44443 h 1186599"/>
                  <a:gd name="connsiteX510" fmla="*/ 170909 w 1253681"/>
                  <a:gd name="connsiteY510" fmla="*/ 33046 h 118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Lst>
                <a:rect l="l" t="t" r="r" b="b"/>
                <a:pathLst>
                  <a:path w="1253681" h="1186599">
                    <a:moveTo>
                      <a:pt x="1080235" y="1023569"/>
                    </a:moveTo>
                    <a:cubicBezTo>
                      <a:pt x="1084371" y="1019432"/>
                      <a:pt x="1090087" y="1016873"/>
                      <a:pt x="1096399" y="1016873"/>
                    </a:cubicBezTo>
                    <a:lnTo>
                      <a:pt x="1106417" y="1021023"/>
                    </a:lnTo>
                    <a:lnTo>
                      <a:pt x="1078353" y="1051354"/>
                    </a:lnTo>
                    <a:lnTo>
                      <a:pt x="1073539" y="1039733"/>
                    </a:lnTo>
                    <a:cubicBezTo>
                      <a:pt x="1073539" y="1033421"/>
                      <a:pt x="1076098" y="1027706"/>
                      <a:pt x="1080235" y="1023569"/>
                    </a:cubicBezTo>
                    <a:close/>
                    <a:moveTo>
                      <a:pt x="812475" y="1147575"/>
                    </a:moveTo>
                    <a:cubicBezTo>
                      <a:pt x="816611" y="1143438"/>
                      <a:pt x="822326" y="1140879"/>
                      <a:pt x="828639" y="1140879"/>
                    </a:cubicBezTo>
                    <a:cubicBezTo>
                      <a:pt x="841264" y="1140879"/>
                      <a:pt x="851499" y="1151114"/>
                      <a:pt x="851499" y="1163739"/>
                    </a:cubicBezTo>
                    <a:cubicBezTo>
                      <a:pt x="851499" y="1176364"/>
                      <a:pt x="841264" y="1186599"/>
                      <a:pt x="828639" y="1186599"/>
                    </a:cubicBezTo>
                    <a:cubicBezTo>
                      <a:pt x="816014" y="1186599"/>
                      <a:pt x="805779" y="1176364"/>
                      <a:pt x="805779" y="1163739"/>
                    </a:cubicBezTo>
                    <a:cubicBezTo>
                      <a:pt x="805779" y="1157426"/>
                      <a:pt x="808338" y="1151711"/>
                      <a:pt x="812475" y="1147575"/>
                    </a:cubicBezTo>
                    <a:close/>
                    <a:moveTo>
                      <a:pt x="946355" y="1023569"/>
                    </a:moveTo>
                    <a:cubicBezTo>
                      <a:pt x="950492" y="1019432"/>
                      <a:pt x="956207" y="1016873"/>
                      <a:pt x="962519" y="1016873"/>
                    </a:cubicBezTo>
                    <a:cubicBezTo>
                      <a:pt x="975144" y="1016873"/>
                      <a:pt x="985379" y="1027108"/>
                      <a:pt x="985379" y="1039733"/>
                    </a:cubicBezTo>
                    <a:cubicBezTo>
                      <a:pt x="985379" y="1052358"/>
                      <a:pt x="975144" y="1062593"/>
                      <a:pt x="962519" y="1062593"/>
                    </a:cubicBezTo>
                    <a:cubicBezTo>
                      <a:pt x="949894" y="1062593"/>
                      <a:pt x="939659" y="1052358"/>
                      <a:pt x="939659" y="1039733"/>
                    </a:cubicBezTo>
                    <a:cubicBezTo>
                      <a:pt x="939659" y="1033421"/>
                      <a:pt x="942218" y="1027706"/>
                      <a:pt x="946355" y="1023569"/>
                    </a:cubicBezTo>
                    <a:close/>
                    <a:moveTo>
                      <a:pt x="678595" y="1147575"/>
                    </a:moveTo>
                    <a:cubicBezTo>
                      <a:pt x="682732" y="1143438"/>
                      <a:pt x="688447" y="1140879"/>
                      <a:pt x="694759" y="1140879"/>
                    </a:cubicBezTo>
                    <a:cubicBezTo>
                      <a:pt x="707384" y="1140879"/>
                      <a:pt x="717619" y="1151114"/>
                      <a:pt x="717619" y="1163739"/>
                    </a:cubicBezTo>
                    <a:cubicBezTo>
                      <a:pt x="717619" y="1176364"/>
                      <a:pt x="707384" y="1186599"/>
                      <a:pt x="694759" y="1186599"/>
                    </a:cubicBezTo>
                    <a:cubicBezTo>
                      <a:pt x="682134" y="1186599"/>
                      <a:pt x="671899" y="1176364"/>
                      <a:pt x="671899" y="1163739"/>
                    </a:cubicBezTo>
                    <a:cubicBezTo>
                      <a:pt x="671899" y="1157426"/>
                      <a:pt x="674458" y="1151711"/>
                      <a:pt x="678595" y="1147575"/>
                    </a:cubicBezTo>
                    <a:close/>
                    <a:moveTo>
                      <a:pt x="1080235" y="899564"/>
                    </a:moveTo>
                    <a:cubicBezTo>
                      <a:pt x="1084371" y="895427"/>
                      <a:pt x="1090086" y="892868"/>
                      <a:pt x="1096399" y="892868"/>
                    </a:cubicBezTo>
                    <a:cubicBezTo>
                      <a:pt x="1109024" y="892868"/>
                      <a:pt x="1119259" y="903103"/>
                      <a:pt x="1119259" y="915728"/>
                    </a:cubicBezTo>
                    <a:cubicBezTo>
                      <a:pt x="1119259" y="928353"/>
                      <a:pt x="1109024" y="938588"/>
                      <a:pt x="1096399" y="938588"/>
                    </a:cubicBezTo>
                    <a:cubicBezTo>
                      <a:pt x="1083774" y="938588"/>
                      <a:pt x="1073539" y="928353"/>
                      <a:pt x="1073539" y="915728"/>
                    </a:cubicBezTo>
                    <a:cubicBezTo>
                      <a:pt x="1073539" y="909415"/>
                      <a:pt x="1076098" y="903701"/>
                      <a:pt x="1080235" y="899564"/>
                    </a:cubicBezTo>
                    <a:close/>
                    <a:moveTo>
                      <a:pt x="812475" y="1023569"/>
                    </a:moveTo>
                    <a:cubicBezTo>
                      <a:pt x="816612" y="1019432"/>
                      <a:pt x="822326" y="1016873"/>
                      <a:pt x="828639" y="1016873"/>
                    </a:cubicBezTo>
                    <a:cubicBezTo>
                      <a:pt x="841264" y="1016873"/>
                      <a:pt x="851499" y="1027108"/>
                      <a:pt x="851499" y="1039733"/>
                    </a:cubicBezTo>
                    <a:cubicBezTo>
                      <a:pt x="851499" y="1052358"/>
                      <a:pt x="841264" y="1062593"/>
                      <a:pt x="828639" y="1062593"/>
                    </a:cubicBezTo>
                    <a:cubicBezTo>
                      <a:pt x="816014" y="1062593"/>
                      <a:pt x="805779" y="1052358"/>
                      <a:pt x="805779" y="1039733"/>
                    </a:cubicBezTo>
                    <a:cubicBezTo>
                      <a:pt x="805779" y="1033421"/>
                      <a:pt x="808338" y="1027705"/>
                      <a:pt x="812475" y="1023569"/>
                    </a:cubicBezTo>
                    <a:close/>
                    <a:moveTo>
                      <a:pt x="1214115" y="775559"/>
                    </a:moveTo>
                    <a:cubicBezTo>
                      <a:pt x="1218252" y="771422"/>
                      <a:pt x="1223967" y="768863"/>
                      <a:pt x="1230279" y="768863"/>
                    </a:cubicBezTo>
                    <a:cubicBezTo>
                      <a:pt x="1242904" y="768863"/>
                      <a:pt x="1253139" y="779098"/>
                      <a:pt x="1253139" y="791723"/>
                    </a:cubicBezTo>
                    <a:cubicBezTo>
                      <a:pt x="1253139" y="804348"/>
                      <a:pt x="1242904" y="814583"/>
                      <a:pt x="1230279" y="814583"/>
                    </a:cubicBezTo>
                    <a:cubicBezTo>
                      <a:pt x="1217654" y="814583"/>
                      <a:pt x="1207419" y="804348"/>
                      <a:pt x="1207419" y="791723"/>
                    </a:cubicBezTo>
                    <a:cubicBezTo>
                      <a:pt x="1207419" y="785411"/>
                      <a:pt x="1209978" y="779695"/>
                      <a:pt x="1214115" y="775559"/>
                    </a:cubicBezTo>
                    <a:close/>
                    <a:moveTo>
                      <a:pt x="542214" y="1143231"/>
                    </a:moveTo>
                    <a:cubicBezTo>
                      <a:pt x="546351" y="1139094"/>
                      <a:pt x="552066" y="1136536"/>
                      <a:pt x="558379" y="1136535"/>
                    </a:cubicBezTo>
                    <a:cubicBezTo>
                      <a:pt x="571004" y="1136536"/>
                      <a:pt x="581239" y="1146771"/>
                      <a:pt x="581239" y="1159396"/>
                    </a:cubicBezTo>
                    <a:cubicBezTo>
                      <a:pt x="581239" y="1172021"/>
                      <a:pt x="571004" y="1182256"/>
                      <a:pt x="558379" y="1182256"/>
                    </a:cubicBezTo>
                    <a:cubicBezTo>
                      <a:pt x="545754" y="1182256"/>
                      <a:pt x="535519" y="1172021"/>
                      <a:pt x="535519" y="1159396"/>
                    </a:cubicBezTo>
                    <a:cubicBezTo>
                      <a:pt x="535519" y="1153083"/>
                      <a:pt x="538078" y="1147368"/>
                      <a:pt x="542214" y="1143231"/>
                    </a:cubicBezTo>
                    <a:close/>
                    <a:moveTo>
                      <a:pt x="946355" y="899564"/>
                    </a:moveTo>
                    <a:cubicBezTo>
                      <a:pt x="950492" y="895427"/>
                      <a:pt x="956206" y="892868"/>
                      <a:pt x="962519" y="892868"/>
                    </a:cubicBezTo>
                    <a:cubicBezTo>
                      <a:pt x="975144" y="892868"/>
                      <a:pt x="985379" y="903103"/>
                      <a:pt x="985379" y="915728"/>
                    </a:cubicBezTo>
                    <a:cubicBezTo>
                      <a:pt x="985379" y="928353"/>
                      <a:pt x="975144" y="938588"/>
                      <a:pt x="962519" y="938588"/>
                    </a:cubicBezTo>
                    <a:cubicBezTo>
                      <a:pt x="949894" y="938588"/>
                      <a:pt x="939659" y="928353"/>
                      <a:pt x="939659" y="915728"/>
                    </a:cubicBezTo>
                    <a:cubicBezTo>
                      <a:pt x="939659" y="909416"/>
                      <a:pt x="942218" y="903701"/>
                      <a:pt x="946355" y="899564"/>
                    </a:cubicBezTo>
                    <a:close/>
                    <a:moveTo>
                      <a:pt x="678595" y="1023569"/>
                    </a:moveTo>
                    <a:cubicBezTo>
                      <a:pt x="682731" y="1019432"/>
                      <a:pt x="688447" y="1016873"/>
                      <a:pt x="694759" y="1016873"/>
                    </a:cubicBezTo>
                    <a:cubicBezTo>
                      <a:pt x="707384" y="1016873"/>
                      <a:pt x="717619" y="1027108"/>
                      <a:pt x="717619" y="1039733"/>
                    </a:cubicBezTo>
                    <a:cubicBezTo>
                      <a:pt x="717619" y="1052358"/>
                      <a:pt x="707384" y="1062593"/>
                      <a:pt x="694759" y="1062593"/>
                    </a:cubicBezTo>
                    <a:cubicBezTo>
                      <a:pt x="682134" y="1062593"/>
                      <a:pt x="671899" y="1052358"/>
                      <a:pt x="671899" y="1039733"/>
                    </a:cubicBezTo>
                    <a:cubicBezTo>
                      <a:pt x="671899" y="1033421"/>
                      <a:pt x="674458" y="1027705"/>
                      <a:pt x="678595" y="1023569"/>
                    </a:cubicBezTo>
                    <a:close/>
                    <a:moveTo>
                      <a:pt x="1080235" y="775559"/>
                    </a:moveTo>
                    <a:cubicBezTo>
                      <a:pt x="1084372" y="771422"/>
                      <a:pt x="1090087" y="768863"/>
                      <a:pt x="1096399" y="768863"/>
                    </a:cubicBezTo>
                    <a:cubicBezTo>
                      <a:pt x="1109024" y="768863"/>
                      <a:pt x="1119259" y="779098"/>
                      <a:pt x="1119259" y="791723"/>
                    </a:cubicBezTo>
                    <a:cubicBezTo>
                      <a:pt x="1119259" y="804348"/>
                      <a:pt x="1109024" y="814583"/>
                      <a:pt x="1096399" y="814583"/>
                    </a:cubicBezTo>
                    <a:cubicBezTo>
                      <a:pt x="1083774" y="814583"/>
                      <a:pt x="1073539" y="804348"/>
                      <a:pt x="1073539" y="791723"/>
                    </a:cubicBezTo>
                    <a:cubicBezTo>
                      <a:pt x="1073539" y="785411"/>
                      <a:pt x="1076098" y="779695"/>
                      <a:pt x="1080235" y="775559"/>
                    </a:cubicBezTo>
                    <a:close/>
                    <a:moveTo>
                      <a:pt x="408335" y="1143231"/>
                    </a:moveTo>
                    <a:cubicBezTo>
                      <a:pt x="412472" y="1139094"/>
                      <a:pt x="418187" y="1136536"/>
                      <a:pt x="424500" y="1136535"/>
                    </a:cubicBezTo>
                    <a:cubicBezTo>
                      <a:pt x="437125" y="1136536"/>
                      <a:pt x="447360" y="1146770"/>
                      <a:pt x="447360" y="1159396"/>
                    </a:cubicBezTo>
                    <a:cubicBezTo>
                      <a:pt x="447360" y="1172021"/>
                      <a:pt x="437125" y="1182256"/>
                      <a:pt x="424500" y="1182255"/>
                    </a:cubicBezTo>
                    <a:cubicBezTo>
                      <a:pt x="411875" y="1182255"/>
                      <a:pt x="401640" y="1172021"/>
                      <a:pt x="401640" y="1159396"/>
                    </a:cubicBezTo>
                    <a:cubicBezTo>
                      <a:pt x="401640" y="1153083"/>
                      <a:pt x="404199" y="1147368"/>
                      <a:pt x="408335" y="1143231"/>
                    </a:cubicBezTo>
                    <a:close/>
                    <a:moveTo>
                      <a:pt x="812475" y="899564"/>
                    </a:moveTo>
                    <a:cubicBezTo>
                      <a:pt x="816612" y="895427"/>
                      <a:pt x="822326" y="892868"/>
                      <a:pt x="828639" y="892868"/>
                    </a:cubicBezTo>
                    <a:cubicBezTo>
                      <a:pt x="841264" y="892868"/>
                      <a:pt x="851499" y="903103"/>
                      <a:pt x="851499" y="915728"/>
                    </a:cubicBezTo>
                    <a:cubicBezTo>
                      <a:pt x="851499" y="928353"/>
                      <a:pt x="841264" y="938588"/>
                      <a:pt x="828639" y="938588"/>
                    </a:cubicBezTo>
                    <a:cubicBezTo>
                      <a:pt x="816014" y="938588"/>
                      <a:pt x="805779" y="928353"/>
                      <a:pt x="805779" y="915728"/>
                    </a:cubicBezTo>
                    <a:cubicBezTo>
                      <a:pt x="805779" y="909416"/>
                      <a:pt x="808338" y="903700"/>
                      <a:pt x="812475" y="899564"/>
                    </a:cubicBezTo>
                    <a:close/>
                    <a:moveTo>
                      <a:pt x="1214115" y="651554"/>
                    </a:moveTo>
                    <a:cubicBezTo>
                      <a:pt x="1218251" y="647417"/>
                      <a:pt x="1223966" y="644858"/>
                      <a:pt x="1230279" y="644858"/>
                    </a:cubicBezTo>
                    <a:cubicBezTo>
                      <a:pt x="1242904" y="644858"/>
                      <a:pt x="1253139" y="655093"/>
                      <a:pt x="1253139" y="667718"/>
                    </a:cubicBezTo>
                    <a:cubicBezTo>
                      <a:pt x="1253139" y="680343"/>
                      <a:pt x="1242904" y="690578"/>
                      <a:pt x="1230279" y="690578"/>
                    </a:cubicBezTo>
                    <a:cubicBezTo>
                      <a:pt x="1217654" y="690578"/>
                      <a:pt x="1207419" y="680343"/>
                      <a:pt x="1207419" y="667718"/>
                    </a:cubicBezTo>
                    <a:cubicBezTo>
                      <a:pt x="1207419" y="661406"/>
                      <a:pt x="1209978" y="655690"/>
                      <a:pt x="1214115" y="651554"/>
                    </a:cubicBezTo>
                    <a:close/>
                    <a:moveTo>
                      <a:pt x="542214" y="1019225"/>
                    </a:moveTo>
                    <a:cubicBezTo>
                      <a:pt x="546351" y="1015088"/>
                      <a:pt x="552066" y="1012529"/>
                      <a:pt x="558379" y="1012530"/>
                    </a:cubicBezTo>
                    <a:cubicBezTo>
                      <a:pt x="571004" y="1012530"/>
                      <a:pt x="581239" y="1022765"/>
                      <a:pt x="581239" y="1035390"/>
                    </a:cubicBezTo>
                    <a:cubicBezTo>
                      <a:pt x="581239" y="1048015"/>
                      <a:pt x="571004" y="1058250"/>
                      <a:pt x="558379" y="1058250"/>
                    </a:cubicBezTo>
                    <a:cubicBezTo>
                      <a:pt x="545754" y="1058250"/>
                      <a:pt x="535519" y="1048015"/>
                      <a:pt x="535519" y="1035390"/>
                    </a:cubicBezTo>
                    <a:cubicBezTo>
                      <a:pt x="535519" y="1029077"/>
                      <a:pt x="538078" y="1023362"/>
                      <a:pt x="542214" y="1019225"/>
                    </a:cubicBezTo>
                    <a:close/>
                    <a:moveTo>
                      <a:pt x="946355" y="775559"/>
                    </a:moveTo>
                    <a:cubicBezTo>
                      <a:pt x="950491" y="771422"/>
                      <a:pt x="956206" y="768863"/>
                      <a:pt x="962519" y="768863"/>
                    </a:cubicBezTo>
                    <a:cubicBezTo>
                      <a:pt x="975144" y="768863"/>
                      <a:pt x="985379" y="779098"/>
                      <a:pt x="985379" y="791723"/>
                    </a:cubicBezTo>
                    <a:cubicBezTo>
                      <a:pt x="985379" y="804348"/>
                      <a:pt x="975144" y="814583"/>
                      <a:pt x="962519" y="814583"/>
                    </a:cubicBezTo>
                    <a:cubicBezTo>
                      <a:pt x="949894" y="814583"/>
                      <a:pt x="939659" y="804348"/>
                      <a:pt x="939659" y="791723"/>
                    </a:cubicBezTo>
                    <a:cubicBezTo>
                      <a:pt x="939659" y="785411"/>
                      <a:pt x="942218" y="779695"/>
                      <a:pt x="946355" y="775559"/>
                    </a:cubicBezTo>
                    <a:close/>
                    <a:moveTo>
                      <a:pt x="300688" y="1140706"/>
                    </a:moveTo>
                    <a:lnTo>
                      <a:pt x="306784" y="1143231"/>
                    </a:lnTo>
                    <a:lnTo>
                      <a:pt x="307477" y="1144902"/>
                    </a:lnTo>
                    <a:close/>
                    <a:moveTo>
                      <a:pt x="678595" y="899564"/>
                    </a:moveTo>
                    <a:cubicBezTo>
                      <a:pt x="682732" y="895427"/>
                      <a:pt x="688447" y="892868"/>
                      <a:pt x="694759" y="892868"/>
                    </a:cubicBezTo>
                    <a:cubicBezTo>
                      <a:pt x="707384" y="892868"/>
                      <a:pt x="717619" y="903103"/>
                      <a:pt x="717619" y="915728"/>
                    </a:cubicBezTo>
                    <a:cubicBezTo>
                      <a:pt x="717619" y="928353"/>
                      <a:pt x="707384" y="938588"/>
                      <a:pt x="694759" y="938588"/>
                    </a:cubicBezTo>
                    <a:cubicBezTo>
                      <a:pt x="682134" y="938588"/>
                      <a:pt x="671899" y="928353"/>
                      <a:pt x="671899" y="915728"/>
                    </a:cubicBezTo>
                    <a:cubicBezTo>
                      <a:pt x="671899" y="909416"/>
                      <a:pt x="674458" y="903700"/>
                      <a:pt x="678595" y="899564"/>
                    </a:cubicBezTo>
                    <a:close/>
                    <a:moveTo>
                      <a:pt x="1080235" y="651554"/>
                    </a:moveTo>
                    <a:cubicBezTo>
                      <a:pt x="1084371" y="647417"/>
                      <a:pt x="1090087" y="644858"/>
                      <a:pt x="1096399" y="644858"/>
                    </a:cubicBezTo>
                    <a:cubicBezTo>
                      <a:pt x="1109024" y="644858"/>
                      <a:pt x="1119259" y="655093"/>
                      <a:pt x="1119259" y="667718"/>
                    </a:cubicBezTo>
                    <a:cubicBezTo>
                      <a:pt x="1119259" y="680343"/>
                      <a:pt x="1109024" y="690578"/>
                      <a:pt x="1096399" y="690578"/>
                    </a:cubicBezTo>
                    <a:cubicBezTo>
                      <a:pt x="1083774" y="690578"/>
                      <a:pt x="1073539" y="680343"/>
                      <a:pt x="1073539" y="667718"/>
                    </a:cubicBezTo>
                    <a:cubicBezTo>
                      <a:pt x="1073539" y="661405"/>
                      <a:pt x="1076098" y="655690"/>
                      <a:pt x="1080235" y="651554"/>
                    </a:cubicBezTo>
                    <a:close/>
                    <a:moveTo>
                      <a:pt x="408335" y="1019225"/>
                    </a:moveTo>
                    <a:cubicBezTo>
                      <a:pt x="412472" y="1015088"/>
                      <a:pt x="418187" y="1012530"/>
                      <a:pt x="424500" y="1012530"/>
                    </a:cubicBezTo>
                    <a:cubicBezTo>
                      <a:pt x="437125" y="1012530"/>
                      <a:pt x="447360" y="1022765"/>
                      <a:pt x="447360" y="1035390"/>
                    </a:cubicBezTo>
                    <a:cubicBezTo>
                      <a:pt x="447360" y="1048014"/>
                      <a:pt x="437125" y="1058250"/>
                      <a:pt x="424500" y="1058250"/>
                    </a:cubicBezTo>
                    <a:cubicBezTo>
                      <a:pt x="411875" y="1058250"/>
                      <a:pt x="401640" y="1048015"/>
                      <a:pt x="401640" y="1035390"/>
                    </a:cubicBezTo>
                    <a:cubicBezTo>
                      <a:pt x="401640" y="1029077"/>
                      <a:pt x="404199" y="1023362"/>
                      <a:pt x="408335" y="1019225"/>
                    </a:cubicBezTo>
                    <a:close/>
                    <a:moveTo>
                      <a:pt x="812475" y="775559"/>
                    </a:moveTo>
                    <a:cubicBezTo>
                      <a:pt x="816612" y="771422"/>
                      <a:pt x="822327" y="768863"/>
                      <a:pt x="828639" y="768863"/>
                    </a:cubicBezTo>
                    <a:cubicBezTo>
                      <a:pt x="841264" y="768863"/>
                      <a:pt x="851499" y="779098"/>
                      <a:pt x="851499" y="791723"/>
                    </a:cubicBezTo>
                    <a:cubicBezTo>
                      <a:pt x="851499" y="804348"/>
                      <a:pt x="841264" y="814583"/>
                      <a:pt x="828639" y="814583"/>
                    </a:cubicBezTo>
                    <a:cubicBezTo>
                      <a:pt x="816014" y="814583"/>
                      <a:pt x="805779" y="804348"/>
                      <a:pt x="805779" y="791723"/>
                    </a:cubicBezTo>
                    <a:cubicBezTo>
                      <a:pt x="805779" y="785410"/>
                      <a:pt x="808338" y="779695"/>
                      <a:pt x="812475" y="775559"/>
                    </a:cubicBezTo>
                    <a:close/>
                    <a:moveTo>
                      <a:pt x="542214" y="895220"/>
                    </a:moveTo>
                    <a:cubicBezTo>
                      <a:pt x="546351" y="891083"/>
                      <a:pt x="552066" y="888525"/>
                      <a:pt x="558379" y="888525"/>
                    </a:cubicBezTo>
                    <a:cubicBezTo>
                      <a:pt x="571004" y="888525"/>
                      <a:pt x="581239" y="898760"/>
                      <a:pt x="581239" y="911385"/>
                    </a:cubicBezTo>
                    <a:cubicBezTo>
                      <a:pt x="581239" y="924009"/>
                      <a:pt x="571004" y="934245"/>
                      <a:pt x="558379" y="934245"/>
                    </a:cubicBezTo>
                    <a:cubicBezTo>
                      <a:pt x="545754" y="934245"/>
                      <a:pt x="535519" y="924010"/>
                      <a:pt x="535519" y="911384"/>
                    </a:cubicBezTo>
                    <a:cubicBezTo>
                      <a:pt x="535519" y="905072"/>
                      <a:pt x="538078" y="899357"/>
                      <a:pt x="542214" y="895220"/>
                    </a:cubicBezTo>
                    <a:close/>
                    <a:moveTo>
                      <a:pt x="1214657" y="507061"/>
                    </a:moveTo>
                    <a:cubicBezTo>
                      <a:pt x="1218794" y="502924"/>
                      <a:pt x="1224508" y="500365"/>
                      <a:pt x="1230821" y="500365"/>
                    </a:cubicBezTo>
                    <a:cubicBezTo>
                      <a:pt x="1243446" y="500365"/>
                      <a:pt x="1253681" y="510600"/>
                      <a:pt x="1253681" y="523225"/>
                    </a:cubicBezTo>
                    <a:cubicBezTo>
                      <a:pt x="1253681" y="535850"/>
                      <a:pt x="1243446" y="546085"/>
                      <a:pt x="1230821" y="546085"/>
                    </a:cubicBezTo>
                    <a:cubicBezTo>
                      <a:pt x="1218196" y="546085"/>
                      <a:pt x="1207961" y="535850"/>
                      <a:pt x="1207961" y="523225"/>
                    </a:cubicBezTo>
                    <a:cubicBezTo>
                      <a:pt x="1207961" y="516913"/>
                      <a:pt x="1210520" y="511198"/>
                      <a:pt x="1214657" y="507061"/>
                    </a:cubicBezTo>
                    <a:close/>
                    <a:moveTo>
                      <a:pt x="946355" y="651554"/>
                    </a:moveTo>
                    <a:cubicBezTo>
                      <a:pt x="950491" y="647417"/>
                      <a:pt x="956207" y="644858"/>
                      <a:pt x="962519" y="644858"/>
                    </a:cubicBezTo>
                    <a:cubicBezTo>
                      <a:pt x="975144" y="644858"/>
                      <a:pt x="985379" y="655093"/>
                      <a:pt x="985379" y="667718"/>
                    </a:cubicBezTo>
                    <a:cubicBezTo>
                      <a:pt x="985379" y="680343"/>
                      <a:pt x="975144" y="690578"/>
                      <a:pt x="962519" y="690578"/>
                    </a:cubicBezTo>
                    <a:cubicBezTo>
                      <a:pt x="949894" y="690578"/>
                      <a:pt x="939659" y="680343"/>
                      <a:pt x="939659" y="667718"/>
                    </a:cubicBezTo>
                    <a:cubicBezTo>
                      <a:pt x="939659" y="661406"/>
                      <a:pt x="942218" y="655690"/>
                      <a:pt x="946355" y="651554"/>
                    </a:cubicBezTo>
                    <a:close/>
                    <a:moveTo>
                      <a:pt x="274455" y="1019225"/>
                    </a:moveTo>
                    <a:cubicBezTo>
                      <a:pt x="278592" y="1015088"/>
                      <a:pt x="284307" y="1012530"/>
                      <a:pt x="290620" y="1012530"/>
                    </a:cubicBezTo>
                    <a:cubicBezTo>
                      <a:pt x="303245" y="1012530"/>
                      <a:pt x="313480" y="1022765"/>
                      <a:pt x="313480" y="1035390"/>
                    </a:cubicBezTo>
                    <a:cubicBezTo>
                      <a:pt x="313480" y="1048014"/>
                      <a:pt x="303245" y="1058250"/>
                      <a:pt x="290620" y="1058250"/>
                    </a:cubicBezTo>
                    <a:cubicBezTo>
                      <a:pt x="277995" y="1058250"/>
                      <a:pt x="267760" y="1048015"/>
                      <a:pt x="267760" y="1035389"/>
                    </a:cubicBezTo>
                    <a:cubicBezTo>
                      <a:pt x="267760" y="1029077"/>
                      <a:pt x="270319" y="1023362"/>
                      <a:pt x="274455" y="1019225"/>
                    </a:cubicBezTo>
                    <a:close/>
                    <a:moveTo>
                      <a:pt x="678595" y="775559"/>
                    </a:moveTo>
                    <a:cubicBezTo>
                      <a:pt x="682731" y="771422"/>
                      <a:pt x="688446" y="768863"/>
                      <a:pt x="694759" y="768863"/>
                    </a:cubicBezTo>
                    <a:cubicBezTo>
                      <a:pt x="707384" y="768863"/>
                      <a:pt x="717619" y="779098"/>
                      <a:pt x="717619" y="791723"/>
                    </a:cubicBezTo>
                    <a:cubicBezTo>
                      <a:pt x="717619" y="804348"/>
                      <a:pt x="707384" y="814583"/>
                      <a:pt x="694759" y="814583"/>
                    </a:cubicBezTo>
                    <a:cubicBezTo>
                      <a:pt x="682134" y="814583"/>
                      <a:pt x="671899" y="804348"/>
                      <a:pt x="671899" y="791723"/>
                    </a:cubicBezTo>
                    <a:cubicBezTo>
                      <a:pt x="671899" y="785410"/>
                      <a:pt x="674458" y="779695"/>
                      <a:pt x="678595" y="775559"/>
                    </a:cubicBezTo>
                    <a:close/>
                    <a:moveTo>
                      <a:pt x="408335" y="895220"/>
                    </a:moveTo>
                    <a:cubicBezTo>
                      <a:pt x="412472" y="891083"/>
                      <a:pt x="418187" y="888525"/>
                      <a:pt x="424500" y="888525"/>
                    </a:cubicBezTo>
                    <a:cubicBezTo>
                      <a:pt x="437125" y="888525"/>
                      <a:pt x="447360" y="898760"/>
                      <a:pt x="447360" y="911385"/>
                    </a:cubicBezTo>
                    <a:cubicBezTo>
                      <a:pt x="447360" y="924009"/>
                      <a:pt x="437125" y="934245"/>
                      <a:pt x="424500" y="934245"/>
                    </a:cubicBezTo>
                    <a:cubicBezTo>
                      <a:pt x="411875" y="934245"/>
                      <a:pt x="401640" y="924010"/>
                      <a:pt x="401640" y="911384"/>
                    </a:cubicBezTo>
                    <a:cubicBezTo>
                      <a:pt x="401640" y="905072"/>
                      <a:pt x="404199" y="899357"/>
                      <a:pt x="408335" y="895220"/>
                    </a:cubicBezTo>
                    <a:close/>
                    <a:moveTo>
                      <a:pt x="1080777" y="507061"/>
                    </a:moveTo>
                    <a:cubicBezTo>
                      <a:pt x="1084914" y="502924"/>
                      <a:pt x="1090628" y="500365"/>
                      <a:pt x="1096941" y="500365"/>
                    </a:cubicBezTo>
                    <a:cubicBezTo>
                      <a:pt x="1109566" y="500365"/>
                      <a:pt x="1119801" y="510600"/>
                      <a:pt x="1119801" y="523225"/>
                    </a:cubicBezTo>
                    <a:cubicBezTo>
                      <a:pt x="1119801" y="535850"/>
                      <a:pt x="1109566" y="546085"/>
                      <a:pt x="1096941" y="546085"/>
                    </a:cubicBezTo>
                    <a:cubicBezTo>
                      <a:pt x="1084316" y="546085"/>
                      <a:pt x="1074081" y="535850"/>
                      <a:pt x="1074081" y="523225"/>
                    </a:cubicBezTo>
                    <a:cubicBezTo>
                      <a:pt x="1074081" y="516913"/>
                      <a:pt x="1076640" y="511197"/>
                      <a:pt x="1080777" y="507061"/>
                    </a:cubicBezTo>
                    <a:close/>
                    <a:moveTo>
                      <a:pt x="812475" y="651554"/>
                    </a:moveTo>
                    <a:cubicBezTo>
                      <a:pt x="816612" y="647417"/>
                      <a:pt x="822327" y="644858"/>
                      <a:pt x="828639" y="644858"/>
                    </a:cubicBezTo>
                    <a:cubicBezTo>
                      <a:pt x="841264" y="644858"/>
                      <a:pt x="851499" y="655093"/>
                      <a:pt x="851499" y="667718"/>
                    </a:cubicBezTo>
                    <a:cubicBezTo>
                      <a:pt x="851499" y="680343"/>
                      <a:pt x="841264" y="690578"/>
                      <a:pt x="828639" y="690578"/>
                    </a:cubicBezTo>
                    <a:cubicBezTo>
                      <a:pt x="816014" y="690578"/>
                      <a:pt x="805779" y="680343"/>
                      <a:pt x="805779" y="667718"/>
                    </a:cubicBezTo>
                    <a:cubicBezTo>
                      <a:pt x="805779" y="661405"/>
                      <a:pt x="808338" y="655690"/>
                      <a:pt x="812475" y="651554"/>
                    </a:cubicBezTo>
                    <a:close/>
                    <a:moveTo>
                      <a:pt x="140587" y="1019220"/>
                    </a:moveTo>
                    <a:lnTo>
                      <a:pt x="156740" y="1012530"/>
                    </a:lnTo>
                    <a:cubicBezTo>
                      <a:pt x="169365" y="1012530"/>
                      <a:pt x="179600" y="1022764"/>
                      <a:pt x="179600" y="1035390"/>
                    </a:cubicBezTo>
                    <a:lnTo>
                      <a:pt x="173583" y="1049915"/>
                    </a:lnTo>
                    <a:close/>
                    <a:moveTo>
                      <a:pt x="542214" y="771215"/>
                    </a:moveTo>
                    <a:cubicBezTo>
                      <a:pt x="546351" y="767078"/>
                      <a:pt x="552066" y="764520"/>
                      <a:pt x="558379" y="764520"/>
                    </a:cubicBezTo>
                    <a:cubicBezTo>
                      <a:pt x="571004" y="764520"/>
                      <a:pt x="581239" y="774755"/>
                      <a:pt x="581239" y="787380"/>
                    </a:cubicBezTo>
                    <a:cubicBezTo>
                      <a:pt x="581239" y="800005"/>
                      <a:pt x="571004" y="810240"/>
                      <a:pt x="558379" y="810240"/>
                    </a:cubicBezTo>
                    <a:cubicBezTo>
                      <a:pt x="545754" y="810240"/>
                      <a:pt x="535519" y="800005"/>
                      <a:pt x="535519" y="787379"/>
                    </a:cubicBezTo>
                    <a:cubicBezTo>
                      <a:pt x="535519" y="781067"/>
                      <a:pt x="538078" y="775352"/>
                      <a:pt x="542214" y="771215"/>
                    </a:cubicBezTo>
                    <a:close/>
                    <a:moveTo>
                      <a:pt x="1214657" y="383055"/>
                    </a:moveTo>
                    <a:cubicBezTo>
                      <a:pt x="1218793" y="378918"/>
                      <a:pt x="1224509" y="376359"/>
                      <a:pt x="1230821" y="376359"/>
                    </a:cubicBezTo>
                    <a:cubicBezTo>
                      <a:pt x="1243446" y="376359"/>
                      <a:pt x="1253681" y="386594"/>
                      <a:pt x="1253681" y="399219"/>
                    </a:cubicBezTo>
                    <a:cubicBezTo>
                      <a:pt x="1253681" y="411844"/>
                      <a:pt x="1243446" y="422079"/>
                      <a:pt x="1230821" y="422079"/>
                    </a:cubicBezTo>
                    <a:cubicBezTo>
                      <a:pt x="1218196" y="422079"/>
                      <a:pt x="1207961" y="411844"/>
                      <a:pt x="1207961" y="399219"/>
                    </a:cubicBezTo>
                    <a:cubicBezTo>
                      <a:pt x="1207961" y="392906"/>
                      <a:pt x="1210520" y="387192"/>
                      <a:pt x="1214657" y="383055"/>
                    </a:cubicBezTo>
                    <a:close/>
                    <a:moveTo>
                      <a:pt x="274455" y="895220"/>
                    </a:moveTo>
                    <a:cubicBezTo>
                      <a:pt x="278592" y="891083"/>
                      <a:pt x="284307" y="888525"/>
                      <a:pt x="290620" y="888525"/>
                    </a:cubicBezTo>
                    <a:cubicBezTo>
                      <a:pt x="303245" y="888525"/>
                      <a:pt x="313480" y="898760"/>
                      <a:pt x="313480" y="911385"/>
                    </a:cubicBezTo>
                    <a:cubicBezTo>
                      <a:pt x="313480" y="924010"/>
                      <a:pt x="303245" y="934245"/>
                      <a:pt x="290620" y="934245"/>
                    </a:cubicBezTo>
                    <a:cubicBezTo>
                      <a:pt x="277995" y="934244"/>
                      <a:pt x="267760" y="924010"/>
                      <a:pt x="267760" y="911384"/>
                    </a:cubicBezTo>
                    <a:cubicBezTo>
                      <a:pt x="267760" y="905072"/>
                      <a:pt x="270319" y="899357"/>
                      <a:pt x="274455" y="895220"/>
                    </a:cubicBezTo>
                    <a:close/>
                    <a:moveTo>
                      <a:pt x="946897" y="507061"/>
                    </a:moveTo>
                    <a:cubicBezTo>
                      <a:pt x="951034" y="502924"/>
                      <a:pt x="956748" y="500365"/>
                      <a:pt x="963061" y="500365"/>
                    </a:cubicBezTo>
                    <a:cubicBezTo>
                      <a:pt x="975686" y="500365"/>
                      <a:pt x="985921" y="510600"/>
                      <a:pt x="985921" y="523225"/>
                    </a:cubicBezTo>
                    <a:cubicBezTo>
                      <a:pt x="985921" y="535850"/>
                      <a:pt x="975686" y="546085"/>
                      <a:pt x="963061" y="546085"/>
                    </a:cubicBezTo>
                    <a:cubicBezTo>
                      <a:pt x="950436" y="546085"/>
                      <a:pt x="940201" y="535850"/>
                      <a:pt x="940201" y="523225"/>
                    </a:cubicBezTo>
                    <a:cubicBezTo>
                      <a:pt x="940201" y="516913"/>
                      <a:pt x="942760" y="511197"/>
                      <a:pt x="946897" y="507061"/>
                    </a:cubicBezTo>
                    <a:close/>
                    <a:moveTo>
                      <a:pt x="678595" y="651554"/>
                    </a:moveTo>
                    <a:cubicBezTo>
                      <a:pt x="682731" y="647417"/>
                      <a:pt x="688447" y="644858"/>
                      <a:pt x="694759" y="644858"/>
                    </a:cubicBezTo>
                    <a:cubicBezTo>
                      <a:pt x="707384" y="644858"/>
                      <a:pt x="717619" y="655093"/>
                      <a:pt x="717619" y="667718"/>
                    </a:cubicBezTo>
                    <a:cubicBezTo>
                      <a:pt x="717619" y="680343"/>
                      <a:pt x="707384" y="690578"/>
                      <a:pt x="694759" y="690578"/>
                    </a:cubicBezTo>
                    <a:cubicBezTo>
                      <a:pt x="682134" y="690578"/>
                      <a:pt x="671899" y="680343"/>
                      <a:pt x="671899" y="667718"/>
                    </a:cubicBezTo>
                    <a:cubicBezTo>
                      <a:pt x="671899" y="661405"/>
                      <a:pt x="674458" y="655690"/>
                      <a:pt x="678595" y="651554"/>
                    </a:cubicBezTo>
                    <a:close/>
                    <a:moveTo>
                      <a:pt x="408336" y="771215"/>
                    </a:moveTo>
                    <a:cubicBezTo>
                      <a:pt x="412472" y="767078"/>
                      <a:pt x="418187" y="764520"/>
                      <a:pt x="424500" y="764519"/>
                    </a:cubicBezTo>
                    <a:cubicBezTo>
                      <a:pt x="437125" y="764520"/>
                      <a:pt x="447360" y="774754"/>
                      <a:pt x="447360" y="787380"/>
                    </a:cubicBezTo>
                    <a:cubicBezTo>
                      <a:pt x="447360" y="800005"/>
                      <a:pt x="437125" y="810240"/>
                      <a:pt x="424500" y="810240"/>
                    </a:cubicBezTo>
                    <a:cubicBezTo>
                      <a:pt x="411875" y="810239"/>
                      <a:pt x="401640" y="800005"/>
                      <a:pt x="401640" y="787380"/>
                    </a:cubicBezTo>
                    <a:cubicBezTo>
                      <a:pt x="401640" y="781067"/>
                      <a:pt x="404199" y="775352"/>
                      <a:pt x="408336" y="771215"/>
                    </a:cubicBezTo>
                    <a:close/>
                    <a:moveTo>
                      <a:pt x="1080777" y="383055"/>
                    </a:moveTo>
                    <a:cubicBezTo>
                      <a:pt x="1084913" y="378918"/>
                      <a:pt x="1090629" y="376359"/>
                      <a:pt x="1096941" y="376359"/>
                    </a:cubicBezTo>
                    <a:cubicBezTo>
                      <a:pt x="1109566" y="376359"/>
                      <a:pt x="1119801" y="386594"/>
                      <a:pt x="1119801" y="399219"/>
                    </a:cubicBezTo>
                    <a:cubicBezTo>
                      <a:pt x="1119801" y="411844"/>
                      <a:pt x="1109566" y="422079"/>
                      <a:pt x="1096941" y="422079"/>
                    </a:cubicBezTo>
                    <a:cubicBezTo>
                      <a:pt x="1084316" y="422079"/>
                      <a:pt x="1074081" y="411844"/>
                      <a:pt x="1074081" y="399219"/>
                    </a:cubicBezTo>
                    <a:cubicBezTo>
                      <a:pt x="1074081" y="392907"/>
                      <a:pt x="1076640" y="387192"/>
                      <a:pt x="1080777" y="383055"/>
                    </a:cubicBezTo>
                    <a:close/>
                    <a:moveTo>
                      <a:pt x="140575" y="895220"/>
                    </a:moveTo>
                    <a:cubicBezTo>
                      <a:pt x="144712" y="891083"/>
                      <a:pt x="150427" y="888525"/>
                      <a:pt x="156740" y="888524"/>
                    </a:cubicBezTo>
                    <a:cubicBezTo>
                      <a:pt x="169365" y="888525"/>
                      <a:pt x="179600" y="898759"/>
                      <a:pt x="179600" y="911385"/>
                    </a:cubicBezTo>
                    <a:cubicBezTo>
                      <a:pt x="179600" y="924010"/>
                      <a:pt x="169365" y="934245"/>
                      <a:pt x="156740" y="934245"/>
                    </a:cubicBezTo>
                    <a:cubicBezTo>
                      <a:pt x="144115" y="934244"/>
                      <a:pt x="133880" y="924010"/>
                      <a:pt x="133880" y="911385"/>
                    </a:cubicBezTo>
                    <a:cubicBezTo>
                      <a:pt x="133880" y="905072"/>
                      <a:pt x="136439" y="899357"/>
                      <a:pt x="140575" y="895220"/>
                    </a:cubicBezTo>
                    <a:close/>
                    <a:moveTo>
                      <a:pt x="813017" y="507061"/>
                    </a:moveTo>
                    <a:cubicBezTo>
                      <a:pt x="817153" y="502924"/>
                      <a:pt x="822868" y="500365"/>
                      <a:pt x="829181" y="500365"/>
                    </a:cubicBezTo>
                    <a:cubicBezTo>
                      <a:pt x="841806" y="500365"/>
                      <a:pt x="852041" y="510600"/>
                      <a:pt x="852041" y="523225"/>
                    </a:cubicBezTo>
                    <a:cubicBezTo>
                      <a:pt x="852041" y="535850"/>
                      <a:pt x="841806" y="546085"/>
                      <a:pt x="829181" y="546085"/>
                    </a:cubicBezTo>
                    <a:cubicBezTo>
                      <a:pt x="816556" y="546085"/>
                      <a:pt x="806321" y="535850"/>
                      <a:pt x="806321" y="523225"/>
                    </a:cubicBezTo>
                    <a:cubicBezTo>
                      <a:pt x="806321" y="516912"/>
                      <a:pt x="808880" y="511197"/>
                      <a:pt x="813017" y="507061"/>
                    </a:cubicBezTo>
                    <a:close/>
                    <a:moveTo>
                      <a:pt x="542214" y="647210"/>
                    </a:moveTo>
                    <a:cubicBezTo>
                      <a:pt x="546351" y="643073"/>
                      <a:pt x="552066" y="640515"/>
                      <a:pt x="558379" y="640514"/>
                    </a:cubicBezTo>
                    <a:cubicBezTo>
                      <a:pt x="571004" y="640515"/>
                      <a:pt x="581239" y="650749"/>
                      <a:pt x="581239" y="663375"/>
                    </a:cubicBezTo>
                    <a:cubicBezTo>
                      <a:pt x="581239" y="676000"/>
                      <a:pt x="571004" y="686235"/>
                      <a:pt x="558379" y="686235"/>
                    </a:cubicBezTo>
                    <a:cubicBezTo>
                      <a:pt x="545754" y="686234"/>
                      <a:pt x="535519" y="676000"/>
                      <a:pt x="535519" y="663375"/>
                    </a:cubicBezTo>
                    <a:cubicBezTo>
                      <a:pt x="535519" y="657062"/>
                      <a:pt x="538077" y="651347"/>
                      <a:pt x="542214" y="647210"/>
                    </a:cubicBezTo>
                    <a:close/>
                    <a:moveTo>
                      <a:pt x="1214657" y="259050"/>
                    </a:moveTo>
                    <a:cubicBezTo>
                      <a:pt x="1218793" y="254913"/>
                      <a:pt x="1224508" y="252354"/>
                      <a:pt x="1230821" y="252354"/>
                    </a:cubicBezTo>
                    <a:lnTo>
                      <a:pt x="1232617" y="253098"/>
                    </a:lnTo>
                    <a:lnTo>
                      <a:pt x="1248336" y="288119"/>
                    </a:lnTo>
                    <a:lnTo>
                      <a:pt x="1246985" y="291378"/>
                    </a:lnTo>
                    <a:cubicBezTo>
                      <a:pt x="1242849" y="295515"/>
                      <a:pt x="1237134" y="298074"/>
                      <a:pt x="1230821" y="298074"/>
                    </a:cubicBezTo>
                    <a:cubicBezTo>
                      <a:pt x="1218196" y="298074"/>
                      <a:pt x="1207961" y="287839"/>
                      <a:pt x="1207961" y="275214"/>
                    </a:cubicBezTo>
                    <a:cubicBezTo>
                      <a:pt x="1207961" y="268901"/>
                      <a:pt x="1210520" y="263187"/>
                      <a:pt x="1214657" y="259050"/>
                    </a:cubicBezTo>
                    <a:close/>
                    <a:moveTo>
                      <a:pt x="274455" y="771215"/>
                    </a:moveTo>
                    <a:cubicBezTo>
                      <a:pt x="278592" y="767078"/>
                      <a:pt x="284307" y="764520"/>
                      <a:pt x="290620" y="764519"/>
                    </a:cubicBezTo>
                    <a:cubicBezTo>
                      <a:pt x="303245" y="764520"/>
                      <a:pt x="313480" y="774754"/>
                      <a:pt x="313480" y="787380"/>
                    </a:cubicBezTo>
                    <a:cubicBezTo>
                      <a:pt x="313480" y="800005"/>
                      <a:pt x="303245" y="810240"/>
                      <a:pt x="290620" y="810239"/>
                    </a:cubicBezTo>
                    <a:cubicBezTo>
                      <a:pt x="277995" y="810239"/>
                      <a:pt x="267760" y="800004"/>
                      <a:pt x="267760" y="787380"/>
                    </a:cubicBezTo>
                    <a:cubicBezTo>
                      <a:pt x="267760" y="781067"/>
                      <a:pt x="270319" y="775352"/>
                      <a:pt x="274455" y="771215"/>
                    </a:cubicBezTo>
                    <a:close/>
                    <a:moveTo>
                      <a:pt x="946897" y="383055"/>
                    </a:moveTo>
                    <a:cubicBezTo>
                      <a:pt x="951034" y="378918"/>
                      <a:pt x="956749" y="376359"/>
                      <a:pt x="963061" y="376359"/>
                    </a:cubicBezTo>
                    <a:cubicBezTo>
                      <a:pt x="975686" y="376359"/>
                      <a:pt x="985921" y="386594"/>
                      <a:pt x="985921" y="399219"/>
                    </a:cubicBezTo>
                    <a:cubicBezTo>
                      <a:pt x="985921" y="411844"/>
                      <a:pt x="975686" y="422079"/>
                      <a:pt x="963061" y="422079"/>
                    </a:cubicBezTo>
                    <a:cubicBezTo>
                      <a:pt x="950436" y="422079"/>
                      <a:pt x="940201" y="411844"/>
                      <a:pt x="940201" y="399219"/>
                    </a:cubicBezTo>
                    <a:cubicBezTo>
                      <a:pt x="940201" y="392907"/>
                      <a:pt x="942760" y="387192"/>
                      <a:pt x="946897" y="383055"/>
                    </a:cubicBezTo>
                    <a:close/>
                    <a:moveTo>
                      <a:pt x="679137" y="507061"/>
                    </a:moveTo>
                    <a:cubicBezTo>
                      <a:pt x="683274" y="502924"/>
                      <a:pt x="688989" y="500365"/>
                      <a:pt x="695301" y="500365"/>
                    </a:cubicBezTo>
                    <a:cubicBezTo>
                      <a:pt x="707926" y="500365"/>
                      <a:pt x="718161" y="510600"/>
                      <a:pt x="718161" y="523225"/>
                    </a:cubicBezTo>
                    <a:cubicBezTo>
                      <a:pt x="718161" y="535850"/>
                      <a:pt x="707926" y="546085"/>
                      <a:pt x="695301" y="546085"/>
                    </a:cubicBezTo>
                    <a:cubicBezTo>
                      <a:pt x="682676" y="546085"/>
                      <a:pt x="672441" y="535850"/>
                      <a:pt x="672441" y="523225"/>
                    </a:cubicBezTo>
                    <a:cubicBezTo>
                      <a:pt x="672441" y="516912"/>
                      <a:pt x="675000" y="511197"/>
                      <a:pt x="679137" y="507061"/>
                    </a:cubicBezTo>
                    <a:close/>
                    <a:moveTo>
                      <a:pt x="408335" y="647210"/>
                    </a:moveTo>
                    <a:cubicBezTo>
                      <a:pt x="412472" y="643073"/>
                      <a:pt x="418187" y="640515"/>
                      <a:pt x="424500" y="640514"/>
                    </a:cubicBezTo>
                    <a:cubicBezTo>
                      <a:pt x="437125" y="640515"/>
                      <a:pt x="447360" y="650749"/>
                      <a:pt x="447360" y="663375"/>
                    </a:cubicBezTo>
                    <a:cubicBezTo>
                      <a:pt x="447360" y="676000"/>
                      <a:pt x="437125" y="686235"/>
                      <a:pt x="424500" y="686235"/>
                    </a:cubicBezTo>
                    <a:cubicBezTo>
                      <a:pt x="411875" y="686235"/>
                      <a:pt x="401640" y="675999"/>
                      <a:pt x="401640" y="663375"/>
                    </a:cubicBezTo>
                    <a:cubicBezTo>
                      <a:pt x="401640" y="657062"/>
                      <a:pt x="404199" y="651347"/>
                      <a:pt x="408335" y="647210"/>
                    </a:cubicBezTo>
                    <a:close/>
                    <a:moveTo>
                      <a:pt x="1080777" y="259050"/>
                    </a:moveTo>
                    <a:cubicBezTo>
                      <a:pt x="1084913" y="254913"/>
                      <a:pt x="1090628" y="252354"/>
                      <a:pt x="1096941" y="252354"/>
                    </a:cubicBezTo>
                    <a:cubicBezTo>
                      <a:pt x="1109566" y="252354"/>
                      <a:pt x="1119801" y="262589"/>
                      <a:pt x="1119801" y="275214"/>
                    </a:cubicBezTo>
                    <a:cubicBezTo>
                      <a:pt x="1119801" y="287839"/>
                      <a:pt x="1109566" y="298074"/>
                      <a:pt x="1096941" y="298074"/>
                    </a:cubicBezTo>
                    <a:cubicBezTo>
                      <a:pt x="1084316" y="298074"/>
                      <a:pt x="1074081" y="287839"/>
                      <a:pt x="1074081" y="275214"/>
                    </a:cubicBezTo>
                    <a:cubicBezTo>
                      <a:pt x="1074081" y="268901"/>
                      <a:pt x="1076640" y="263187"/>
                      <a:pt x="1080777" y="259050"/>
                    </a:cubicBezTo>
                    <a:close/>
                    <a:moveTo>
                      <a:pt x="140575" y="771215"/>
                    </a:moveTo>
                    <a:cubicBezTo>
                      <a:pt x="144712" y="767078"/>
                      <a:pt x="150427" y="764520"/>
                      <a:pt x="156740" y="764520"/>
                    </a:cubicBezTo>
                    <a:cubicBezTo>
                      <a:pt x="169365" y="764520"/>
                      <a:pt x="179600" y="774755"/>
                      <a:pt x="179600" y="787380"/>
                    </a:cubicBezTo>
                    <a:cubicBezTo>
                      <a:pt x="179600" y="800005"/>
                      <a:pt x="169365" y="810240"/>
                      <a:pt x="156740" y="810239"/>
                    </a:cubicBezTo>
                    <a:cubicBezTo>
                      <a:pt x="144115" y="810240"/>
                      <a:pt x="133880" y="800004"/>
                      <a:pt x="133880" y="787380"/>
                    </a:cubicBezTo>
                    <a:cubicBezTo>
                      <a:pt x="133880" y="781067"/>
                      <a:pt x="136439" y="775352"/>
                      <a:pt x="140575" y="771215"/>
                    </a:cubicBezTo>
                    <a:close/>
                    <a:moveTo>
                      <a:pt x="813017" y="383055"/>
                    </a:moveTo>
                    <a:cubicBezTo>
                      <a:pt x="817154" y="378918"/>
                      <a:pt x="822868" y="376359"/>
                      <a:pt x="829181" y="376359"/>
                    </a:cubicBezTo>
                    <a:cubicBezTo>
                      <a:pt x="841806" y="376359"/>
                      <a:pt x="852041" y="386594"/>
                      <a:pt x="852041" y="399219"/>
                    </a:cubicBezTo>
                    <a:cubicBezTo>
                      <a:pt x="852041" y="411844"/>
                      <a:pt x="841806" y="422079"/>
                      <a:pt x="829181" y="422079"/>
                    </a:cubicBezTo>
                    <a:cubicBezTo>
                      <a:pt x="816556" y="422079"/>
                      <a:pt x="806321" y="411844"/>
                      <a:pt x="806321" y="399219"/>
                    </a:cubicBezTo>
                    <a:cubicBezTo>
                      <a:pt x="806321" y="392907"/>
                      <a:pt x="808880" y="387191"/>
                      <a:pt x="813017" y="383055"/>
                    </a:cubicBezTo>
                    <a:close/>
                    <a:moveTo>
                      <a:pt x="542756" y="502717"/>
                    </a:moveTo>
                    <a:cubicBezTo>
                      <a:pt x="546893" y="498580"/>
                      <a:pt x="552608" y="496022"/>
                      <a:pt x="558921" y="496021"/>
                    </a:cubicBezTo>
                    <a:cubicBezTo>
                      <a:pt x="571546" y="496022"/>
                      <a:pt x="581781" y="506257"/>
                      <a:pt x="581781" y="518882"/>
                    </a:cubicBezTo>
                    <a:cubicBezTo>
                      <a:pt x="581781" y="531507"/>
                      <a:pt x="571546" y="541742"/>
                      <a:pt x="558921" y="541742"/>
                    </a:cubicBezTo>
                    <a:cubicBezTo>
                      <a:pt x="546296" y="541742"/>
                      <a:pt x="536061" y="531507"/>
                      <a:pt x="536061" y="518882"/>
                    </a:cubicBezTo>
                    <a:cubicBezTo>
                      <a:pt x="536061" y="512569"/>
                      <a:pt x="538620" y="506854"/>
                      <a:pt x="542756" y="502717"/>
                    </a:cubicBezTo>
                    <a:close/>
                    <a:moveTo>
                      <a:pt x="274455" y="647210"/>
                    </a:moveTo>
                    <a:cubicBezTo>
                      <a:pt x="278592" y="643073"/>
                      <a:pt x="284307" y="640515"/>
                      <a:pt x="290620" y="640515"/>
                    </a:cubicBezTo>
                    <a:cubicBezTo>
                      <a:pt x="303245" y="640515"/>
                      <a:pt x="313480" y="650750"/>
                      <a:pt x="313480" y="663375"/>
                    </a:cubicBezTo>
                    <a:cubicBezTo>
                      <a:pt x="313480" y="676000"/>
                      <a:pt x="303245" y="686235"/>
                      <a:pt x="290620" y="686234"/>
                    </a:cubicBezTo>
                    <a:cubicBezTo>
                      <a:pt x="277995" y="686235"/>
                      <a:pt x="267760" y="675999"/>
                      <a:pt x="267760" y="663375"/>
                    </a:cubicBezTo>
                    <a:cubicBezTo>
                      <a:pt x="267760" y="657062"/>
                      <a:pt x="270319" y="651347"/>
                      <a:pt x="274455" y="647210"/>
                    </a:cubicBezTo>
                    <a:close/>
                    <a:moveTo>
                      <a:pt x="946897" y="259050"/>
                    </a:moveTo>
                    <a:cubicBezTo>
                      <a:pt x="951034" y="254913"/>
                      <a:pt x="956748" y="252354"/>
                      <a:pt x="963061" y="252354"/>
                    </a:cubicBezTo>
                    <a:cubicBezTo>
                      <a:pt x="975686" y="252354"/>
                      <a:pt x="985921" y="262589"/>
                      <a:pt x="985921" y="275214"/>
                    </a:cubicBezTo>
                    <a:cubicBezTo>
                      <a:pt x="985921" y="287839"/>
                      <a:pt x="975686" y="298074"/>
                      <a:pt x="963061" y="298074"/>
                    </a:cubicBezTo>
                    <a:cubicBezTo>
                      <a:pt x="950436" y="298074"/>
                      <a:pt x="940201" y="287839"/>
                      <a:pt x="940201" y="275214"/>
                    </a:cubicBezTo>
                    <a:cubicBezTo>
                      <a:pt x="940201" y="268902"/>
                      <a:pt x="942760" y="263187"/>
                      <a:pt x="946897" y="259050"/>
                    </a:cubicBezTo>
                    <a:close/>
                    <a:moveTo>
                      <a:pt x="6695" y="771215"/>
                    </a:moveTo>
                    <a:cubicBezTo>
                      <a:pt x="10832" y="767078"/>
                      <a:pt x="16547" y="764520"/>
                      <a:pt x="22860" y="764520"/>
                    </a:cubicBezTo>
                    <a:cubicBezTo>
                      <a:pt x="35485" y="764519"/>
                      <a:pt x="45720" y="774755"/>
                      <a:pt x="45720" y="787380"/>
                    </a:cubicBezTo>
                    <a:cubicBezTo>
                      <a:pt x="45720" y="800005"/>
                      <a:pt x="35485" y="810240"/>
                      <a:pt x="22860" y="810239"/>
                    </a:cubicBezTo>
                    <a:cubicBezTo>
                      <a:pt x="10235" y="810240"/>
                      <a:pt x="0" y="800004"/>
                      <a:pt x="0" y="787380"/>
                    </a:cubicBezTo>
                    <a:cubicBezTo>
                      <a:pt x="0" y="781067"/>
                      <a:pt x="2559" y="775352"/>
                      <a:pt x="6695" y="771215"/>
                    </a:cubicBezTo>
                    <a:close/>
                    <a:moveTo>
                      <a:pt x="679137" y="383055"/>
                    </a:moveTo>
                    <a:cubicBezTo>
                      <a:pt x="683273" y="378918"/>
                      <a:pt x="688989" y="376359"/>
                      <a:pt x="695301" y="376359"/>
                    </a:cubicBezTo>
                    <a:cubicBezTo>
                      <a:pt x="707926" y="376359"/>
                      <a:pt x="718161" y="386594"/>
                      <a:pt x="718161" y="399219"/>
                    </a:cubicBezTo>
                    <a:cubicBezTo>
                      <a:pt x="718161" y="411844"/>
                      <a:pt x="707926" y="422079"/>
                      <a:pt x="695301" y="422079"/>
                    </a:cubicBezTo>
                    <a:cubicBezTo>
                      <a:pt x="682676" y="422079"/>
                      <a:pt x="672441" y="411844"/>
                      <a:pt x="672441" y="399219"/>
                    </a:cubicBezTo>
                    <a:cubicBezTo>
                      <a:pt x="672441" y="392907"/>
                      <a:pt x="675000" y="387191"/>
                      <a:pt x="679137" y="383055"/>
                    </a:cubicBezTo>
                    <a:close/>
                    <a:moveTo>
                      <a:pt x="1080777" y="135045"/>
                    </a:moveTo>
                    <a:cubicBezTo>
                      <a:pt x="1084914" y="130908"/>
                      <a:pt x="1090629" y="128349"/>
                      <a:pt x="1096941" y="128349"/>
                    </a:cubicBezTo>
                    <a:cubicBezTo>
                      <a:pt x="1109566" y="128349"/>
                      <a:pt x="1119801" y="138584"/>
                      <a:pt x="1119801" y="151209"/>
                    </a:cubicBezTo>
                    <a:cubicBezTo>
                      <a:pt x="1119801" y="163834"/>
                      <a:pt x="1109566" y="174069"/>
                      <a:pt x="1096941" y="174069"/>
                    </a:cubicBezTo>
                    <a:cubicBezTo>
                      <a:pt x="1084316" y="174069"/>
                      <a:pt x="1074081" y="163834"/>
                      <a:pt x="1074081" y="151209"/>
                    </a:cubicBezTo>
                    <a:cubicBezTo>
                      <a:pt x="1074081" y="144897"/>
                      <a:pt x="1076640" y="139181"/>
                      <a:pt x="1080777" y="135045"/>
                    </a:cubicBezTo>
                    <a:close/>
                    <a:moveTo>
                      <a:pt x="408877" y="502717"/>
                    </a:moveTo>
                    <a:cubicBezTo>
                      <a:pt x="413014" y="498580"/>
                      <a:pt x="418729" y="496022"/>
                      <a:pt x="425042" y="496021"/>
                    </a:cubicBezTo>
                    <a:cubicBezTo>
                      <a:pt x="437667" y="496022"/>
                      <a:pt x="447902" y="506256"/>
                      <a:pt x="447902" y="518882"/>
                    </a:cubicBezTo>
                    <a:cubicBezTo>
                      <a:pt x="447902" y="531507"/>
                      <a:pt x="437667" y="541742"/>
                      <a:pt x="425042" y="541741"/>
                    </a:cubicBezTo>
                    <a:cubicBezTo>
                      <a:pt x="412417" y="541741"/>
                      <a:pt x="402182" y="531507"/>
                      <a:pt x="402182" y="518882"/>
                    </a:cubicBezTo>
                    <a:cubicBezTo>
                      <a:pt x="402182" y="512569"/>
                      <a:pt x="404741" y="506854"/>
                      <a:pt x="408877" y="502717"/>
                    </a:cubicBezTo>
                    <a:close/>
                    <a:moveTo>
                      <a:pt x="140575" y="647210"/>
                    </a:moveTo>
                    <a:cubicBezTo>
                      <a:pt x="144712" y="643073"/>
                      <a:pt x="150427" y="640515"/>
                      <a:pt x="156740" y="640515"/>
                    </a:cubicBezTo>
                    <a:cubicBezTo>
                      <a:pt x="169365" y="640514"/>
                      <a:pt x="179600" y="650750"/>
                      <a:pt x="179600" y="663375"/>
                    </a:cubicBezTo>
                    <a:cubicBezTo>
                      <a:pt x="179600" y="676000"/>
                      <a:pt x="169365" y="686235"/>
                      <a:pt x="156740" y="686234"/>
                    </a:cubicBezTo>
                    <a:cubicBezTo>
                      <a:pt x="144115" y="686235"/>
                      <a:pt x="133880" y="675999"/>
                      <a:pt x="133880" y="663375"/>
                    </a:cubicBezTo>
                    <a:cubicBezTo>
                      <a:pt x="133880" y="657062"/>
                      <a:pt x="136439" y="651347"/>
                      <a:pt x="140575" y="647210"/>
                    </a:cubicBezTo>
                    <a:close/>
                    <a:moveTo>
                      <a:pt x="813017" y="259050"/>
                    </a:moveTo>
                    <a:cubicBezTo>
                      <a:pt x="817154" y="254913"/>
                      <a:pt x="822868" y="252354"/>
                      <a:pt x="829181" y="252354"/>
                    </a:cubicBezTo>
                    <a:cubicBezTo>
                      <a:pt x="841806" y="252354"/>
                      <a:pt x="852041" y="262589"/>
                      <a:pt x="852041" y="275214"/>
                    </a:cubicBezTo>
                    <a:cubicBezTo>
                      <a:pt x="852041" y="287839"/>
                      <a:pt x="841806" y="298074"/>
                      <a:pt x="829181" y="298074"/>
                    </a:cubicBezTo>
                    <a:cubicBezTo>
                      <a:pt x="816556" y="298074"/>
                      <a:pt x="806321" y="287839"/>
                      <a:pt x="806321" y="275214"/>
                    </a:cubicBezTo>
                    <a:cubicBezTo>
                      <a:pt x="806321" y="268902"/>
                      <a:pt x="808880" y="263186"/>
                      <a:pt x="813017" y="259050"/>
                    </a:cubicBezTo>
                    <a:close/>
                    <a:moveTo>
                      <a:pt x="542756" y="378711"/>
                    </a:moveTo>
                    <a:cubicBezTo>
                      <a:pt x="546893" y="374574"/>
                      <a:pt x="552608" y="372015"/>
                      <a:pt x="558921" y="372016"/>
                    </a:cubicBezTo>
                    <a:cubicBezTo>
                      <a:pt x="571546" y="372016"/>
                      <a:pt x="581781" y="382251"/>
                      <a:pt x="581781" y="394876"/>
                    </a:cubicBezTo>
                    <a:cubicBezTo>
                      <a:pt x="581781" y="407501"/>
                      <a:pt x="571546" y="417736"/>
                      <a:pt x="558921" y="417736"/>
                    </a:cubicBezTo>
                    <a:cubicBezTo>
                      <a:pt x="546296" y="417736"/>
                      <a:pt x="536061" y="407501"/>
                      <a:pt x="536061" y="394876"/>
                    </a:cubicBezTo>
                    <a:cubicBezTo>
                      <a:pt x="536061" y="388563"/>
                      <a:pt x="538620" y="382848"/>
                      <a:pt x="542756" y="378711"/>
                    </a:cubicBezTo>
                    <a:close/>
                    <a:moveTo>
                      <a:pt x="946897" y="135045"/>
                    </a:moveTo>
                    <a:cubicBezTo>
                      <a:pt x="951033" y="130908"/>
                      <a:pt x="956748" y="128349"/>
                      <a:pt x="963061" y="128349"/>
                    </a:cubicBezTo>
                    <a:cubicBezTo>
                      <a:pt x="975686" y="128349"/>
                      <a:pt x="985921" y="138584"/>
                      <a:pt x="985921" y="151209"/>
                    </a:cubicBezTo>
                    <a:cubicBezTo>
                      <a:pt x="985921" y="163834"/>
                      <a:pt x="975686" y="174069"/>
                      <a:pt x="963061" y="174069"/>
                    </a:cubicBezTo>
                    <a:cubicBezTo>
                      <a:pt x="950436" y="174069"/>
                      <a:pt x="940201" y="163834"/>
                      <a:pt x="940201" y="151209"/>
                    </a:cubicBezTo>
                    <a:cubicBezTo>
                      <a:pt x="940201" y="144897"/>
                      <a:pt x="942760" y="139181"/>
                      <a:pt x="946897" y="135045"/>
                    </a:cubicBezTo>
                    <a:close/>
                    <a:moveTo>
                      <a:pt x="274997" y="502717"/>
                    </a:moveTo>
                    <a:cubicBezTo>
                      <a:pt x="279134" y="498580"/>
                      <a:pt x="284849" y="496022"/>
                      <a:pt x="291162" y="496022"/>
                    </a:cubicBezTo>
                    <a:cubicBezTo>
                      <a:pt x="303787" y="496021"/>
                      <a:pt x="314022" y="506256"/>
                      <a:pt x="314022" y="518882"/>
                    </a:cubicBezTo>
                    <a:cubicBezTo>
                      <a:pt x="314022" y="531507"/>
                      <a:pt x="303787" y="541742"/>
                      <a:pt x="291162" y="541742"/>
                    </a:cubicBezTo>
                    <a:cubicBezTo>
                      <a:pt x="278537" y="541742"/>
                      <a:pt x="268302" y="531506"/>
                      <a:pt x="268302" y="518882"/>
                    </a:cubicBezTo>
                    <a:cubicBezTo>
                      <a:pt x="268302" y="512569"/>
                      <a:pt x="270861" y="506854"/>
                      <a:pt x="274997" y="502717"/>
                    </a:cubicBezTo>
                    <a:close/>
                    <a:moveTo>
                      <a:pt x="6695" y="647210"/>
                    </a:moveTo>
                    <a:cubicBezTo>
                      <a:pt x="10832" y="643073"/>
                      <a:pt x="16547" y="640515"/>
                      <a:pt x="22860" y="640515"/>
                    </a:cubicBezTo>
                    <a:cubicBezTo>
                      <a:pt x="35485" y="640515"/>
                      <a:pt x="45720" y="650750"/>
                      <a:pt x="45720" y="663374"/>
                    </a:cubicBezTo>
                    <a:cubicBezTo>
                      <a:pt x="45720" y="676000"/>
                      <a:pt x="35485" y="686235"/>
                      <a:pt x="22860" y="686235"/>
                    </a:cubicBezTo>
                    <a:cubicBezTo>
                      <a:pt x="10235" y="686235"/>
                      <a:pt x="0" y="676000"/>
                      <a:pt x="0" y="663375"/>
                    </a:cubicBezTo>
                    <a:cubicBezTo>
                      <a:pt x="0" y="657062"/>
                      <a:pt x="2558" y="651347"/>
                      <a:pt x="6695" y="647210"/>
                    </a:cubicBezTo>
                    <a:close/>
                    <a:moveTo>
                      <a:pt x="679137" y="259050"/>
                    </a:moveTo>
                    <a:cubicBezTo>
                      <a:pt x="683274" y="254913"/>
                      <a:pt x="688989" y="252354"/>
                      <a:pt x="695301" y="252354"/>
                    </a:cubicBezTo>
                    <a:cubicBezTo>
                      <a:pt x="707926" y="252354"/>
                      <a:pt x="718161" y="262589"/>
                      <a:pt x="718161" y="275214"/>
                    </a:cubicBezTo>
                    <a:cubicBezTo>
                      <a:pt x="718161" y="287839"/>
                      <a:pt x="707926" y="298074"/>
                      <a:pt x="695301" y="298074"/>
                    </a:cubicBezTo>
                    <a:cubicBezTo>
                      <a:pt x="682676" y="298074"/>
                      <a:pt x="672441" y="287839"/>
                      <a:pt x="672441" y="275214"/>
                    </a:cubicBezTo>
                    <a:cubicBezTo>
                      <a:pt x="672441" y="268902"/>
                      <a:pt x="675000" y="263186"/>
                      <a:pt x="679137" y="259050"/>
                    </a:cubicBezTo>
                    <a:close/>
                    <a:moveTo>
                      <a:pt x="408877" y="378711"/>
                    </a:moveTo>
                    <a:cubicBezTo>
                      <a:pt x="413014" y="374574"/>
                      <a:pt x="418729" y="372016"/>
                      <a:pt x="425042" y="372016"/>
                    </a:cubicBezTo>
                    <a:cubicBezTo>
                      <a:pt x="437667" y="372016"/>
                      <a:pt x="447902" y="382251"/>
                      <a:pt x="447902" y="394876"/>
                    </a:cubicBezTo>
                    <a:cubicBezTo>
                      <a:pt x="447902" y="407500"/>
                      <a:pt x="437667" y="417736"/>
                      <a:pt x="425042" y="417736"/>
                    </a:cubicBezTo>
                    <a:cubicBezTo>
                      <a:pt x="412417" y="417736"/>
                      <a:pt x="402182" y="407501"/>
                      <a:pt x="402182" y="394876"/>
                    </a:cubicBezTo>
                    <a:cubicBezTo>
                      <a:pt x="402182" y="388563"/>
                      <a:pt x="404741" y="382848"/>
                      <a:pt x="408877" y="378711"/>
                    </a:cubicBezTo>
                    <a:close/>
                    <a:moveTo>
                      <a:pt x="813017" y="135045"/>
                    </a:moveTo>
                    <a:cubicBezTo>
                      <a:pt x="817154" y="130908"/>
                      <a:pt x="822869" y="128349"/>
                      <a:pt x="829181" y="128349"/>
                    </a:cubicBezTo>
                    <a:cubicBezTo>
                      <a:pt x="841806" y="128349"/>
                      <a:pt x="852041" y="138584"/>
                      <a:pt x="852041" y="151209"/>
                    </a:cubicBezTo>
                    <a:cubicBezTo>
                      <a:pt x="852041" y="163834"/>
                      <a:pt x="841806" y="174069"/>
                      <a:pt x="829181" y="174069"/>
                    </a:cubicBezTo>
                    <a:cubicBezTo>
                      <a:pt x="816556" y="174069"/>
                      <a:pt x="806321" y="163834"/>
                      <a:pt x="806321" y="151209"/>
                    </a:cubicBezTo>
                    <a:cubicBezTo>
                      <a:pt x="806321" y="144896"/>
                      <a:pt x="808880" y="139181"/>
                      <a:pt x="813017" y="135045"/>
                    </a:cubicBezTo>
                    <a:close/>
                    <a:moveTo>
                      <a:pt x="141117" y="502717"/>
                    </a:moveTo>
                    <a:cubicBezTo>
                      <a:pt x="145254" y="498580"/>
                      <a:pt x="150969" y="496022"/>
                      <a:pt x="157282" y="496022"/>
                    </a:cubicBezTo>
                    <a:cubicBezTo>
                      <a:pt x="169907" y="496021"/>
                      <a:pt x="180142" y="506257"/>
                      <a:pt x="180142" y="518882"/>
                    </a:cubicBezTo>
                    <a:cubicBezTo>
                      <a:pt x="180142" y="531507"/>
                      <a:pt x="169907" y="541742"/>
                      <a:pt x="157282" y="541741"/>
                    </a:cubicBezTo>
                    <a:cubicBezTo>
                      <a:pt x="144657" y="541742"/>
                      <a:pt x="134422" y="531506"/>
                      <a:pt x="134422" y="518882"/>
                    </a:cubicBezTo>
                    <a:cubicBezTo>
                      <a:pt x="134422" y="512569"/>
                      <a:pt x="136981" y="506854"/>
                      <a:pt x="141117" y="502717"/>
                    </a:cubicBezTo>
                    <a:close/>
                    <a:moveTo>
                      <a:pt x="542756" y="254706"/>
                    </a:moveTo>
                    <a:cubicBezTo>
                      <a:pt x="546893" y="250569"/>
                      <a:pt x="552608" y="248011"/>
                      <a:pt x="558921" y="248011"/>
                    </a:cubicBezTo>
                    <a:cubicBezTo>
                      <a:pt x="571546" y="248011"/>
                      <a:pt x="581781" y="258246"/>
                      <a:pt x="581781" y="270871"/>
                    </a:cubicBezTo>
                    <a:cubicBezTo>
                      <a:pt x="581781" y="283495"/>
                      <a:pt x="571546" y="293731"/>
                      <a:pt x="558921" y="293731"/>
                    </a:cubicBezTo>
                    <a:cubicBezTo>
                      <a:pt x="546296" y="293731"/>
                      <a:pt x="536061" y="283496"/>
                      <a:pt x="536061" y="270870"/>
                    </a:cubicBezTo>
                    <a:cubicBezTo>
                      <a:pt x="536061" y="264558"/>
                      <a:pt x="538620" y="258843"/>
                      <a:pt x="542756" y="254706"/>
                    </a:cubicBezTo>
                    <a:close/>
                    <a:moveTo>
                      <a:pt x="946897" y="11040"/>
                    </a:moveTo>
                    <a:cubicBezTo>
                      <a:pt x="951033" y="6903"/>
                      <a:pt x="956749" y="4344"/>
                      <a:pt x="963061" y="4344"/>
                    </a:cubicBezTo>
                    <a:cubicBezTo>
                      <a:pt x="975686" y="4344"/>
                      <a:pt x="985921" y="14579"/>
                      <a:pt x="985921" y="27204"/>
                    </a:cubicBezTo>
                    <a:cubicBezTo>
                      <a:pt x="985921" y="39829"/>
                      <a:pt x="975686" y="50064"/>
                      <a:pt x="963061" y="50064"/>
                    </a:cubicBezTo>
                    <a:cubicBezTo>
                      <a:pt x="950436" y="50064"/>
                      <a:pt x="940201" y="39829"/>
                      <a:pt x="940201" y="27204"/>
                    </a:cubicBezTo>
                    <a:cubicBezTo>
                      <a:pt x="940201" y="20892"/>
                      <a:pt x="942760" y="15176"/>
                      <a:pt x="946897" y="11040"/>
                    </a:cubicBezTo>
                    <a:close/>
                    <a:moveTo>
                      <a:pt x="274997" y="378711"/>
                    </a:moveTo>
                    <a:cubicBezTo>
                      <a:pt x="279134" y="374574"/>
                      <a:pt x="284849" y="372016"/>
                      <a:pt x="291162" y="372016"/>
                    </a:cubicBezTo>
                    <a:cubicBezTo>
                      <a:pt x="303787" y="372016"/>
                      <a:pt x="314022" y="382251"/>
                      <a:pt x="314022" y="394876"/>
                    </a:cubicBezTo>
                    <a:cubicBezTo>
                      <a:pt x="314022" y="407500"/>
                      <a:pt x="303787" y="417736"/>
                      <a:pt x="291162" y="417736"/>
                    </a:cubicBezTo>
                    <a:cubicBezTo>
                      <a:pt x="278537" y="417736"/>
                      <a:pt x="268302" y="407501"/>
                      <a:pt x="268302" y="394875"/>
                    </a:cubicBezTo>
                    <a:cubicBezTo>
                      <a:pt x="268302" y="388563"/>
                      <a:pt x="270861" y="382848"/>
                      <a:pt x="274997" y="378711"/>
                    </a:cubicBezTo>
                    <a:close/>
                    <a:moveTo>
                      <a:pt x="679137" y="135045"/>
                    </a:moveTo>
                    <a:cubicBezTo>
                      <a:pt x="683273" y="130908"/>
                      <a:pt x="688988" y="128349"/>
                      <a:pt x="695301" y="128349"/>
                    </a:cubicBezTo>
                    <a:cubicBezTo>
                      <a:pt x="707926" y="128349"/>
                      <a:pt x="718161" y="138584"/>
                      <a:pt x="718161" y="151209"/>
                    </a:cubicBezTo>
                    <a:cubicBezTo>
                      <a:pt x="718161" y="163834"/>
                      <a:pt x="707926" y="174069"/>
                      <a:pt x="695301" y="174069"/>
                    </a:cubicBezTo>
                    <a:cubicBezTo>
                      <a:pt x="682676" y="174069"/>
                      <a:pt x="672441" y="163834"/>
                      <a:pt x="672441" y="151209"/>
                    </a:cubicBezTo>
                    <a:cubicBezTo>
                      <a:pt x="672441" y="144896"/>
                      <a:pt x="675000" y="139181"/>
                      <a:pt x="679137" y="135045"/>
                    </a:cubicBezTo>
                    <a:close/>
                    <a:moveTo>
                      <a:pt x="7237" y="502717"/>
                    </a:moveTo>
                    <a:cubicBezTo>
                      <a:pt x="11374" y="498580"/>
                      <a:pt x="17089" y="496022"/>
                      <a:pt x="23402" y="496022"/>
                    </a:cubicBezTo>
                    <a:cubicBezTo>
                      <a:pt x="36027" y="496021"/>
                      <a:pt x="46262" y="506257"/>
                      <a:pt x="46262" y="518881"/>
                    </a:cubicBezTo>
                    <a:cubicBezTo>
                      <a:pt x="46262" y="531507"/>
                      <a:pt x="36027" y="541742"/>
                      <a:pt x="23402" y="541741"/>
                    </a:cubicBezTo>
                    <a:cubicBezTo>
                      <a:pt x="10777" y="541742"/>
                      <a:pt x="542" y="531507"/>
                      <a:pt x="542" y="518882"/>
                    </a:cubicBezTo>
                    <a:cubicBezTo>
                      <a:pt x="542" y="512569"/>
                      <a:pt x="3100" y="506854"/>
                      <a:pt x="7237" y="502717"/>
                    </a:cubicBezTo>
                    <a:close/>
                    <a:moveTo>
                      <a:pt x="408877" y="254706"/>
                    </a:moveTo>
                    <a:cubicBezTo>
                      <a:pt x="413014" y="250569"/>
                      <a:pt x="418729" y="248011"/>
                      <a:pt x="425042" y="248011"/>
                    </a:cubicBezTo>
                    <a:cubicBezTo>
                      <a:pt x="437667" y="248011"/>
                      <a:pt x="447902" y="258246"/>
                      <a:pt x="447902" y="270871"/>
                    </a:cubicBezTo>
                    <a:cubicBezTo>
                      <a:pt x="447902" y="283495"/>
                      <a:pt x="437667" y="293731"/>
                      <a:pt x="425042" y="293731"/>
                    </a:cubicBezTo>
                    <a:cubicBezTo>
                      <a:pt x="412417" y="293731"/>
                      <a:pt x="402182" y="283496"/>
                      <a:pt x="402182" y="270870"/>
                    </a:cubicBezTo>
                    <a:cubicBezTo>
                      <a:pt x="402182" y="264558"/>
                      <a:pt x="404741" y="258843"/>
                      <a:pt x="408877" y="254706"/>
                    </a:cubicBezTo>
                    <a:close/>
                    <a:moveTo>
                      <a:pt x="813017" y="11040"/>
                    </a:moveTo>
                    <a:cubicBezTo>
                      <a:pt x="817154" y="6903"/>
                      <a:pt x="822869" y="4344"/>
                      <a:pt x="829181" y="4344"/>
                    </a:cubicBezTo>
                    <a:cubicBezTo>
                      <a:pt x="841806" y="4344"/>
                      <a:pt x="852041" y="14579"/>
                      <a:pt x="852041" y="27204"/>
                    </a:cubicBezTo>
                    <a:cubicBezTo>
                      <a:pt x="852041" y="39829"/>
                      <a:pt x="841806" y="50064"/>
                      <a:pt x="829181" y="50064"/>
                    </a:cubicBezTo>
                    <a:cubicBezTo>
                      <a:pt x="816556" y="50064"/>
                      <a:pt x="806321" y="39829"/>
                      <a:pt x="806321" y="27204"/>
                    </a:cubicBezTo>
                    <a:cubicBezTo>
                      <a:pt x="806321" y="20891"/>
                      <a:pt x="808880" y="15176"/>
                      <a:pt x="813017" y="11040"/>
                    </a:cubicBezTo>
                    <a:close/>
                    <a:moveTo>
                      <a:pt x="141117" y="378711"/>
                    </a:moveTo>
                    <a:cubicBezTo>
                      <a:pt x="145254" y="374574"/>
                      <a:pt x="150969" y="372016"/>
                      <a:pt x="157282" y="372016"/>
                    </a:cubicBezTo>
                    <a:cubicBezTo>
                      <a:pt x="169907" y="372016"/>
                      <a:pt x="180142" y="382250"/>
                      <a:pt x="180142" y="394876"/>
                    </a:cubicBezTo>
                    <a:cubicBezTo>
                      <a:pt x="180142" y="407501"/>
                      <a:pt x="169907" y="417736"/>
                      <a:pt x="157282" y="417736"/>
                    </a:cubicBezTo>
                    <a:cubicBezTo>
                      <a:pt x="144657" y="417735"/>
                      <a:pt x="134422" y="407501"/>
                      <a:pt x="134422" y="394875"/>
                    </a:cubicBezTo>
                    <a:cubicBezTo>
                      <a:pt x="134422" y="388563"/>
                      <a:pt x="136981" y="382848"/>
                      <a:pt x="141117" y="378711"/>
                    </a:cubicBezTo>
                    <a:close/>
                    <a:moveTo>
                      <a:pt x="542756" y="130701"/>
                    </a:moveTo>
                    <a:cubicBezTo>
                      <a:pt x="546893" y="126564"/>
                      <a:pt x="552608" y="124006"/>
                      <a:pt x="558921" y="124006"/>
                    </a:cubicBezTo>
                    <a:cubicBezTo>
                      <a:pt x="571546" y="124006"/>
                      <a:pt x="581781" y="134241"/>
                      <a:pt x="581781" y="146866"/>
                    </a:cubicBezTo>
                    <a:cubicBezTo>
                      <a:pt x="581781" y="159491"/>
                      <a:pt x="571546" y="169726"/>
                      <a:pt x="558921" y="169726"/>
                    </a:cubicBezTo>
                    <a:cubicBezTo>
                      <a:pt x="546296" y="169726"/>
                      <a:pt x="536061" y="159491"/>
                      <a:pt x="536061" y="146865"/>
                    </a:cubicBezTo>
                    <a:cubicBezTo>
                      <a:pt x="536061" y="140553"/>
                      <a:pt x="538620" y="134838"/>
                      <a:pt x="542756" y="130701"/>
                    </a:cubicBezTo>
                    <a:close/>
                    <a:moveTo>
                      <a:pt x="274997" y="254706"/>
                    </a:moveTo>
                    <a:cubicBezTo>
                      <a:pt x="279134" y="250569"/>
                      <a:pt x="284849" y="248011"/>
                      <a:pt x="291162" y="248011"/>
                    </a:cubicBezTo>
                    <a:cubicBezTo>
                      <a:pt x="303787" y="248011"/>
                      <a:pt x="314022" y="258246"/>
                      <a:pt x="314022" y="270871"/>
                    </a:cubicBezTo>
                    <a:cubicBezTo>
                      <a:pt x="314022" y="283496"/>
                      <a:pt x="303787" y="293731"/>
                      <a:pt x="291162" y="293731"/>
                    </a:cubicBezTo>
                    <a:cubicBezTo>
                      <a:pt x="278537" y="293730"/>
                      <a:pt x="268302" y="283496"/>
                      <a:pt x="268302" y="270870"/>
                    </a:cubicBezTo>
                    <a:cubicBezTo>
                      <a:pt x="268302" y="264558"/>
                      <a:pt x="270861" y="258843"/>
                      <a:pt x="274997" y="254706"/>
                    </a:cubicBezTo>
                    <a:close/>
                    <a:moveTo>
                      <a:pt x="679137" y="11040"/>
                    </a:moveTo>
                    <a:cubicBezTo>
                      <a:pt x="683273" y="6903"/>
                      <a:pt x="688989" y="4344"/>
                      <a:pt x="695301" y="4344"/>
                    </a:cubicBezTo>
                    <a:cubicBezTo>
                      <a:pt x="707926" y="4344"/>
                      <a:pt x="718161" y="14579"/>
                      <a:pt x="718161" y="27204"/>
                    </a:cubicBezTo>
                    <a:cubicBezTo>
                      <a:pt x="718161" y="39829"/>
                      <a:pt x="707926" y="50064"/>
                      <a:pt x="695301" y="50064"/>
                    </a:cubicBezTo>
                    <a:cubicBezTo>
                      <a:pt x="682676" y="50064"/>
                      <a:pt x="672441" y="39829"/>
                      <a:pt x="672441" y="27204"/>
                    </a:cubicBezTo>
                    <a:cubicBezTo>
                      <a:pt x="672441" y="20891"/>
                      <a:pt x="675000" y="15176"/>
                      <a:pt x="679137" y="11040"/>
                    </a:cubicBezTo>
                    <a:close/>
                    <a:moveTo>
                      <a:pt x="7237" y="378711"/>
                    </a:moveTo>
                    <a:cubicBezTo>
                      <a:pt x="11374" y="374574"/>
                      <a:pt x="17089" y="372016"/>
                      <a:pt x="23402" y="372015"/>
                    </a:cubicBezTo>
                    <a:cubicBezTo>
                      <a:pt x="36027" y="372016"/>
                      <a:pt x="46262" y="382250"/>
                      <a:pt x="46262" y="394876"/>
                    </a:cubicBezTo>
                    <a:cubicBezTo>
                      <a:pt x="46262" y="407501"/>
                      <a:pt x="36027" y="417736"/>
                      <a:pt x="23402" y="417736"/>
                    </a:cubicBezTo>
                    <a:cubicBezTo>
                      <a:pt x="10777" y="417735"/>
                      <a:pt x="542" y="407501"/>
                      <a:pt x="542" y="394876"/>
                    </a:cubicBezTo>
                    <a:cubicBezTo>
                      <a:pt x="542" y="388563"/>
                      <a:pt x="3101" y="382848"/>
                      <a:pt x="7237" y="378711"/>
                    </a:cubicBezTo>
                    <a:close/>
                    <a:moveTo>
                      <a:pt x="408878" y="130701"/>
                    </a:moveTo>
                    <a:cubicBezTo>
                      <a:pt x="413014" y="126564"/>
                      <a:pt x="418729" y="124006"/>
                      <a:pt x="425042" y="124005"/>
                    </a:cubicBezTo>
                    <a:cubicBezTo>
                      <a:pt x="437667" y="124006"/>
                      <a:pt x="447902" y="134240"/>
                      <a:pt x="447902" y="146866"/>
                    </a:cubicBezTo>
                    <a:cubicBezTo>
                      <a:pt x="447902" y="159491"/>
                      <a:pt x="437667" y="169726"/>
                      <a:pt x="425042" y="169726"/>
                    </a:cubicBezTo>
                    <a:cubicBezTo>
                      <a:pt x="412417" y="169725"/>
                      <a:pt x="402182" y="159491"/>
                      <a:pt x="402182" y="146866"/>
                    </a:cubicBezTo>
                    <a:cubicBezTo>
                      <a:pt x="402182" y="140553"/>
                      <a:pt x="404741" y="134838"/>
                      <a:pt x="408878" y="130701"/>
                    </a:cubicBezTo>
                    <a:close/>
                    <a:moveTo>
                      <a:pt x="141117" y="254706"/>
                    </a:moveTo>
                    <a:cubicBezTo>
                      <a:pt x="145254" y="250569"/>
                      <a:pt x="150969" y="248011"/>
                      <a:pt x="157282" y="248010"/>
                    </a:cubicBezTo>
                    <a:cubicBezTo>
                      <a:pt x="169907" y="248011"/>
                      <a:pt x="180142" y="258245"/>
                      <a:pt x="180142" y="270871"/>
                    </a:cubicBezTo>
                    <a:cubicBezTo>
                      <a:pt x="180142" y="283496"/>
                      <a:pt x="169907" y="293731"/>
                      <a:pt x="157282" y="293731"/>
                    </a:cubicBezTo>
                    <a:cubicBezTo>
                      <a:pt x="144657" y="293730"/>
                      <a:pt x="134422" y="283496"/>
                      <a:pt x="134422" y="270871"/>
                    </a:cubicBezTo>
                    <a:cubicBezTo>
                      <a:pt x="134422" y="264558"/>
                      <a:pt x="136981" y="258843"/>
                      <a:pt x="141117" y="254706"/>
                    </a:cubicBezTo>
                    <a:close/>
                    <a:moveTo>
                      <a:pt x="542756" y="6696"/>
                    </a:moveTo>
                    <a:cubicBezTo>
                      <a:pt x="546893" y="2559"/>
                      <a:pt x="552608" y="1"/>
                      <a:pt x="558921" y="0"/>
                    </a:cubicBezTo>
                    <a:cubicBezTo>
                      <a:pt x="571546" y="1"/>
                      <a:pt x="581781" y="10235"/>
                      <a:pt x="581781" y="22861"/>
                    </a:cubicBezTo>
                    <a:cubicBezTo>
                      <a:pt x="581781" y="35486"/>
                      <a:pt x="571546" y="45721"/>
                      <a:pt x="558921" y="45721"/>
                    </a:cubicBezTo>
                    <a:cubicBezTo>
                      <a:pt x="546296" y="45720"/>
                      <a:pt x="536061" y="35486"/>
                      <a:pt x="536061" y="22861"/>
                    </a:cubicBezTo>
                    <a:cubicBezTo>
                      <a:pt x="536061" y="16548"/>
                      <a:pt x="538619" y="10833"/>
                      <a:pt x="542756" y="6696"/>
                    </a:cubicBezTo>
                    <a:close/>
                    <a:moveTo>
                      <a:pt x="274997" y="130701"/>
                    </a:moveTo>
                    <a:cubicBezTo>
                      <a:pt x="279134" y="126564"/>
                      <a:pt x="284849" y="124006"/>
                      <a:pt x="291162" y="124005"/>
                    </a:cubicBezTo>
                    <a:cubicBezTo>
                      <a:pt x="303787" y="124006"/>
                      <a:pt x="314022" y="134240"/>
                      <a:pt x="314022" y="146866"/>
                    </a:cubicBezTo>
                    <a:cubicBezTo>
                      <a:pt x="314022" y="159491"/>
                      <a:pt x="303787" y="169726"/>
                      <a:pt x="291162" y="169725"/>
                    </a:cubicBezTo>
                    <a:cubicBezTo>
                      <a:pt x="278537" y="169725"/>
                      <a:pt x="268302" y="159490"/>
                      <a:pt x="268302" y="146866"/>
                    </a:cubicBezTo>
                    <a:cubicBezTo>
                      <a:pt x="268302" y="140553"/>
                      <a:pt x="270861" y="134838"/>
                      <a:pt x="274997" y="130701"/>
                    </a:cubicBezTo>
                    <a:close/>
                    <a:moveTo>
                      <a:pt x="7279" y="254689"/>
                    </a:moveTo>
                    <a:lnTo>
                      <a:pt x="23402" y="248011"/>
                    </a:lnTo>
                    <a:cubicBezTo>
                      <a:pt x="36027" y="248011"/>
                      <a:pt x="46262" y="258245"/>
                      <a:pt x="46262" y="270871"/>
                    </a:cubicBezTo>
                    <a:cubicBezTo>
                      <a:pt x="46262" y="283496"/>
                      <a:pt x="36027" y="293731"/>
                      <a:pt x="23402" y="293731"/>
                    </a:cubicBezTo>
                    <a:cubicBezTo>
                      <a:pt x="17090" y="293731"/>
                      <a:pt x="11375" y="291172"/>
                      <a:pt x="7238" y="287035"/>
                    </a:cubicBezTo>
                    <a:lnTo>
                      <a:pt x="914" y="271768"/>
                    </a:lnTo>
                    <a:close/>
                    <a:moveTo>
                      <a:pt x="408877" y="6696"/>
                    </a:moveTo>
                    <a:cubicBezTo>
                      <a:pt x="413014" y="2559"/>
                      <a:pt x="418729" y="1"/>
                      <a:pt x="425042" y="0"/>
                    </a:cubicBezTo>
                    <a:cubicBezTo>
                      <a:pt x="437667" y="1"/>
                      <a:pt x="447902" y="10235"/>
                      <a:pt x="447902" y="22861"/>
                    </a:cubicBezTo>
                    <a:cubicBezTo>
                      <a:pt x="447902" y="35486"/>
                      <a:pt x="437667" y="45721"/>
                      <a:pt x="425042" y="45721"/>
                    </a:cubicBezTo>
                    <a:cubicBezTo>
                      <a:pt x="412417" y="45721"/>
                      <a:pt x="402182" y="35485"/>
                      <a:pt x="402182" y="22861"/>
                    </a:cubicBezTo>
                    <a:cubicBezTo>
                      <a:pt x="402182" y="16548"/>
                      <a:pt x="404741" y="10833"/>
                      <a:pt x="408877" y="6696"/>
                    </a:cubicBezTo>
                    <a:close/>
                    <a:moveTo>
                      <a:pt x="141117" y="130701"/>
                    </a:moveTo>
                    <a:cubicBezTo>
                      <a:pt x="145254" y="126564"/>
                      <a:pt x="150969" y="124006"/>
                      <a:pt x="157282" y="124006"/>
                    </a:cubicBezTo>
                    <a:cubicBezTo>
                      <a:pt x="169907" y="124006"/>
                      <a:pt x="180142" y="134241"/>
                      <a:pt x="180142" y="146866"/>
                    </a:cubicBezTo>
                    <a:cubicBezTo>
                      <a:pt x="180142" y="159491"/>
                      <a:pt x="169907" y="169726"/>
                      <a:pt x="157282" y="169725"/>
                    </a:cubicBezTo>
                    <a:cubicBezTo>
                      <a:pt x="144657" y="169726"/>
                      <a:pt x="134422" y="159490"/>
                      <a:pt x="134422" y="146866"/>
                    </a:cubicBezTo>
                    <a:cubicBezTo>
                      <a:pt x="134422" y="140553"/>
                      <a:pt x="136981" y="134838"/>
                      <a:pt x="141117" y="130701"/>
                    </a:cubicBezTo>
                    <a:close/>
                    <a:moveTo>
                      <a:pt x="274997" y="6696"/>
                    </a:moveTo>
                    <a:cubicBezTo>
                      <a:pt x="279134" y="2559"/>
                      <a:pt x="284849" y="1"/>
                      <a:pt x="291162" y="1"/>
                    </a:cubicBezTo>
                    <a:cubicBezTo>
                      <a:pt x="303787" y="1"/>
                      <a:pt x="314022" y="10236"/>
                      <a:pt x="314022" y="22861"/>
                    </a:cubicBezTo>
                    <a:cubicBezTo>
                      <a:pt x="314022" y="35486"/>
                      <a:pt x="303787" y="45721"/>
                      <a:pt x="291162" y="45720"/>
                    </a:cubicBezTo>
                    <a:cubicBezTo>
                      <a:pt x="278537" y="45721"/>
                      <a:pt x="268302" y="35485"/>
                      <a:pt x="268302" y="22861"/>
                    </a:cubicBezTo>
                    <a:cubicBezTo>
                      <a:pt x="268302" y="16548"/>
                      <a:pt x="270861" y="10833"/>
                      <a:pt x="274997" y="6696"/>
                    </a:cubicBezTo>
                    <a:close/>
                    <a:moveTo>
                      <a:pt x="178046" y="27921"/>
                    </a:moveTo>
                    <a:lnTo>
                      <a:pt x="173446" y="39025"/>
                    </a:lnTo>
                    <a:lnTo>
                      <a:pt x="160364" y="44443"/>
                    </a:lnTo>
                    <a:lnTo>
                      <a:pt x="170909" y="33046"/>
                    </a:lnTo>
                    <a:close/>
                  </a:path>
                </a:pathLst>
              </a:custGeom>
              <a:gradFill flip="none" rotWithShape="1">
                <a:gsLst>
                  <a:gs pos="100000">
                    <a:srgbClr val="FFFFFF">
                      <a:alpha val="0"/>
                    </a:srgbClr>
                  </a:gs>
                  <a:gs pos="1000">
                    <a:schemeClr val="bg1">
                      <a:alpha val="0"/>
                    </a:schemeClr>
                  </a:gs>
                  <a:gs pos="53000">
                    <a:schemeClr val="bg1">
                      <a:alpha val="50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6" name="椭圆 69"/>
            <p:cNvSpPr/>
            <p:nvPr/>
          </p:nvSpPr>
          <p:spPr>
            <a:xfrm rot="1800000">
              <a:off x="8999078" y="1862358"/>
              <a:ext cx="1147657" cy="256360"/>
            </a:xfrm>
            <a:custGeom>
              <a:avLst/>
              <a:gdLst>
                <a:gd name="connsiteX0" fmla="*/ 0 w 1014074"/>
                <a:gd name="connsiteY0" fmla="*/ 225952 h 451903"/>
                <a:gd name="connsiteX1" fmla="*/ 507037 w 1014074"/>
                <a:gd name="connsiteY1" fmla="*/ 0 h 451903"/>
                <a:gd name="connsiteX2" fmla="*/ 1014074 w 1014074"/>
                <a:gd name="connsiteY2" fmla="*/ 225952 h 451903"/>
                <a:gd name="connsiteX3" fmla="*/ 507037 w 1014074"/>
                <a:gd name="connsiteY3" fmla="*/ 451904 h 451903"/>
                <a:gd name="connsiteX4" fmla="*/ 0 w 1014074"/>
                <a:gd name="connsiteY4" fmla="*/ 225952 h 451903"/>
                <a:gd name="connsiteX0-1" fmla="*/ 507037 w 1014074"/>
                <a:gd name="connsiteY0-2" fmla="*/ 0 h 451904"/>
                <a:gd name="connsiteX1-3" fmla="*/ 1014074 w 1014074"/>
                <a:gd name="connsiteY1-4" fmla="*/ 225952 h 451904"/>
                <a:gd name="connsiteX2-5" fmla="*/ 507037 w 1014074"/>
                <a:gd name="connsiteY2-6" fmla="*/ 451904 h 451904"/>
                <a:gd name="connsiteX3-7" fmla="*/ 0 w 1014074"/>
                <a:gd name="connsiteY3-8" fmla="*/ 225952 h 451904"/>
                <a:gd name="connsiteX4-9" fmla="*/ 598477 w 1014074"/>
                <a:gd name="connsiteY4-10" fmla="*/ 91440 h 451904"/>
                <a:gd name="connsiteX0-11" fmla="*/ 507045 w 1014082"/>
                <a:gd name="connsiteY0-12" fmla="*/ 32389 h 484293"/>
                <a:gd name="connsiteX1-13" fmla="*/ 1014082 w 1014082"/>
                <a:gd name="connsiteY1-14" fmla="*/ 258341 h 484293"/>
                <a:gd name="connsiteX2-15" fmla="*/ 507045 w 1014082"/>
                <a:gd name="connsiteY2-16" fmla="*/ 484293 h 484293"/>
                <a:gd name="connsiteX3-17" fmla="*/ 8 w 1014082"/>
                <a:gd name="connsiteY3-18" fmla="*/ 258341 h 484293"/>
                <a:gd name="connsiteX4-19" fmla="*/ 516549 w 1014082"/>
                <a:gd name="connsiteY4-20" fmla="*/ 19673 h 484293"/>
                <a:gd name="connsiteX0-21" fmla="*/ 507045 w 1014082"/>
                <a:gd name="connsiteY0-22" fmla="*/ 12716 h 464620"/>
                <a:gd name="connsiteX1-23" fmla="*/ 1014082 w 1014082"/>
                <a:gd name="connsiteY1-24" fmla="*/ 238668 h 464620"/>
                <a:gd name="connsiteX2-25" fmla="*/ 507045 w 1014082"/>
                <a:gd name="connsiteY2-26" fmla="*/ 464620 h 464620"/>
                <a:gd name="connsiteX3-27" fmla="*/ 8 w 1014082"/>
                <a:gd name="connsiteY3-28" fmla="*/ 238668 h 464620"/>
                <a:gd name="connsiteX4-29" fmla="*/ 516549 w 1014082"/>
                <a:gd name="connsiteY4-30" fmla="*/ 0 h 464620"/>
                <a:gd name="connsiteX0-31" fmla="*/ 507087 w 1014124"/>
                <a:gd name="connsiteY0-32" fmla="*/ 12716 h 464620"/>
                <a:gd name="connsiteX1-33" fmla="*/ 1014124 w 1014124"/>
                <a:gd name="connsiteY1-34" fmla="*/ 238668 h 464620"/>
                <a:gd name="connsiteX2-35" fmla="*/ 507087 w 1014124"/>
                <a:gd name="connsiteY2-36" fmla="*/ 464620 h 464620"/>
                <a:gd name="connsiteX3-37" fmla="*/ 50 w 1014124"/>
                <a:gd name="connsiteY3-38" fmla="*/ 238668 h 464620"/>
                <a:gd name="connsiteX4-39" fmla="*/ 516591 w 1014124"/>
                <a:gd name="connsiteY4-40" fmla="*/ 0 h 464620"/>
                <a:gd name="connsiteX0-41" fmla="*/ 576777 w 1083814"/>
                <a:gd name="connsiteY0-42" fmla="*/ 0 h 451904"/>
                <a:gd name="connsiteX1-43" fmla="*/ 1083814 w 1083814"/>
                <a:gd name="connsiteY1-44" fmla="*/ 225952 h 451904"/>
                <a:gd name="connsiteX2-45" fmla="*/ 576777 w 1083814"/>
                <a:gd name="connsiteY2-46" fmla="*/ 451904 h 451904"/>
                <a:gd name="connsiteX3-47" fmla="*/ 69740 w 1083814"/>
                <a:gd name="connsiteY3-48" fmla="*/ 225952 h 451904"/>
                <a:gd name="connsiteX4-49" fmla="*/ 252154 w 1083814"/>
                <a:gd name="connsiteY4-50" fmla="*/ 57241 h 451904"/>
                <a:gd name="connsiteX0-51" fmla="*/ 515194 w 1022231"/>
                <a:gd name="connsiteY0-52" fmla="*/ 0 h 451904"/>
                <a:gd name="connsiteX1-53" fmla="*/ 1022231 w 1022231"/>
                <a:gd name="connsiteY1-54" fmla="*/ 225952 h 451904"/>
                <a:gd name="connsiteX2-55" fmla="*/ 515194 w 1022231"/>
                <a:gd name="connsiteY2-56" fmla="*/ 451904 h 451904"/>
                <a:gd name="connsiteX3-57" fmla="*/ 8157 w 1022231"/>
                <a:gd name="connsiteY3-58" fmla="*/ 225952 h 451904"/>
                <a:gd name="connsiteX4-59" fmla="*/ 190571 w 1022231"/>
                <a:gd name="connsiteY4-60" fmla="*/ 57241 h 451904"/>
                <a:gd name="connsiteX0-61" fmla="*/ 512273 w 1019310"/>
                <a:gd name="connsiteY0-62" fmla="*/ 0 h 451904"/>
                <a:gd name="connsiteX1-63" fmla="*/ 1019310 w 1019310"/>
                <a:gd name="connsiteY1-64" fmla="*/ 225952 h 451904"/>
                <a:gd name="connsiteX2-65" fmla="*/ 512273 w 1019310"/>
                <a:gd name="connsiteY2-66" fmla="*/ 451904 h 451904"/>
                <a:gd name="connsiteX3-67" fmla="*/ 5236 w 1019310"/>
                <a:gd name="connsiteY3-68" fmla="*/ 225952 h 451904"/>
                <a:gd name="connsiteX4-69" fmla="*/ 187650 w 1019310"/>
                <a:gd name="connsiteY4-70" fmla="*/ 57241 h 451904"/>
                <a:gd name="connsiteX0-71" fmla="*/ 509176 w 1016213"/>
                <a:gd name="connsiteY0-72" fmla="*/ 0 h 451904"/>
                <a:gd name="connsiteX1-73" fmla="*/ 1016213 w 1016213"/>
                <a:gd name="connsiteY1-74" fmla="*/ 225952 h 451904"/>
                <a:gd name="connsiteX2-75" fmla="*/ 509176 w 1016213"/>
                <a:gd name="connsiteY2-76" fmla="*/ 451904 h 451904"/>
                <a:gd name="connsiteX3-77" fmla="*/ 2139 w 1016213"/>
                <a:gd name="connsiteY3-78" fmla="*/ 225952 h 451904"/>
                <a:gd name="connsiteX4-79" fmla="*/ 184553 w 1016213"/>
                <a:gd name="connsiteY4-80" fmla="*/ 57241 h 451904"/>
                <a:gd name="connsiteX0-81" fmla="*/ 507814 w 1014851"/>
                <a:gd name="connsiteY0-82" fmla="*/ 0 h 451904"/>
                <a:gd name="connsiteX1-83" fmla="*/ 1014851 w 1014851"/>
                <a:gd name="connsiteY1-84" fmla="*/ 225952 h 451904"/>
                <a:gd name="connsiteX2-85" fmla="*/ 507814 w 1014851"/>
                <a:gd name="connsiteY2-86" fmla="*/ 451904 h 451904"/>
                <a:gd name="connsiteX3-87" fmla="*/ 777 w 1014851"/>
                <a:gd name="connsiteY3-88" fmla="*/ 225952 h 451904"/>
                <a:gd name="connsiteX4-89" fmla="*/ 183191 w 1014851"/>
                <a:gd name="connsiteY4-90" fmla="*/ 57241 h 451904"/>
                <a:gd name="connsiteX0-91" fmla="*/ 507620 w 1014657"/>
                <a:gd name="connsiteY0-92" fmla="*/ 0 h 451904"/>
                <a:gd name="connsiteX1-93" fmla="*/ 1014657 w 1014657"/>
                <a:gd name="connsiteY1-94" fmla="*/ 225952 h 451904"/>
                <a:gd name="connsiteX2-95" fmla="*/ 507620 w 1014657"/>
                <a:gd name="connsiteY2-96" fmla="*/ 451904 h 451904"/>
                <a:gd name="connsiteX3-97" fmla="*/ 583 w 1014657"/>
                <a:gd name="connsiteY3-98" fmla="*/ 225952 h 451904"/>
                <a:gd name="connsiteX4-99" fmla="*/ 182997 w 1014657"/>
                <a:gd name="connsiteY4-100" fmla="*/ 57241 h 451904"/>
                <a:gd name="connsiteX0-101" fmla="*/ 507400 w 1014437"/>
                <a:gd name="connsiteY0-102" fmla="*/ 0 h 451904"/>
                <a:gd name="connsiteX1-103" fmla="*/ 1014437 w 1014437"/>
                <a:gd name="connsiteY1-104" fmla="*/ 225952 h 451904"/>
                <a:gd name="connsiteX2-105" fmla="*/ 507400 w 1014437"/>
                <a:gd name="connsiteY2-106" fmla="*/ 451904 h 451904"/>
                <a:gd name="connsiteX3-107" fmla="*/ 363 w 1014437"/>
                <a:gd name="connsiteY3-108" fmla="*/ 225952 h 451904"/>
                <a:gd name="connsiteX4-109" fmla="*/ 182777 w 1014437"/>
                <a:gd name="connsiteY4-110" fmla="*/ 57241 h 451904"/>
                <a:gd name="connsiteX0-111" fmla="*/ 507084 w 1014121"/>
                <a:gd name="connsiteY0-112" fmla="*/ 0 h 451904"/>
                <a:gd name="connsiteX1-113" fmla="*/ 1014121 w 1014121"/>
                <a:gd name="connsiteY1-114" fmla="*/ 225952 h 451904"/>
                <a:gd name="connsiteX2-115" fmla="*/ 507084 w 1014121"/>
                <a:gd name="connsiteY2-116" fmla="*/ 451904 h 451904"/>
                <a:gd name="connsiteX3-117" fmla="*/ 47 w 1014121"/>
                <a:gd name="connsiteY3-118" fmla="*/ 225952 h 451904"/>
                <a:gd name="connsiteX4-119" fmla="*/ 182461 w 1014121"/>
                <a:gd name="connsiteY4-120" fmla="*/ 57241 h 451904"/>
                <a:gd name="connsiteX0-121" fmla="*/ 795611 w 1019853"/>
                <a:gd name="connsiteY0-122" fmla="*/ 0 h 402356"/>
                <a:gd name="connsiteX1-123" fmla="*/ 1014121 w 1019853"/>
                <a:gd name="connsiteY1-124" fmla="*/ 176404 h 402356"/>
                <a:gd name="connsiteX2-125" fmla="*/ 507084 w 1019853"/>
                <a:gd name="connsiteY2-126" fmla="*/ 402356 h 402356"/>
                <a:gd name="connsiteX3-127" fmla="*/ 47 w 1019853"/>
                <a:gd name="connsiteY3-128" fmla="*/ 176404 h 402356"/>
                <a:gd name="connsiteX4-129" fmla="*/ 182461 w 1019853"/>
                <a:gd name="connsiteY4-130" fmla="*/ 7693 h 402356"/>
                <a:gd name="connsiteX0-131" fmla="*/ 795611 w 1014121"/>
                <a:gd name="connsiteY0-132" fmla="*/ 0 h 402356"/>
                <a:gd name="connsiteX1-133" fmla="*/ 1014121 w 1014121"/>
                <a:gd name="connsiteY1-134" fmla="*/ 176404 h 402356"/>
                <a:gd name="connsiteX2-135" fmla="*/ 507084 w 1014121"/>
                <a:gd name="connsiteY2-136" fmla="*/ 402356 h 402356"/>
                <a:gd name="connsiteX3-137" fmla="*/ 47 w 1014121"/>
                <a:gd name="connsiteY3-138" fmla="*/ 176404 h 402356"/>
                <a:gd name="connsiteX4-139" fmla="*/ 182461 w 1014121"/>
                <a:gd name="connsiteY4-140" fmla="*/ 7693 h 402356"/>
                <a:gd name="connsiteX0-141" fmla="*/ 795611 w 1014121"/>
                <a:gd name="connsiteY0-142" fmla="*/ 0 h 402356"/>
                <a:gd name="connsiteX1-143" fmla="*/ 1014121 w 1014121"/>
                <a:gd name="connsiteY1-144" fmla="*/ 176404 h 402356"/>
                <a:gd name="connsiteX2-145" fmla="*/ 507084 w 1014121"/>
                <a:gd name="connsiteY2-146" fmla="*/ 402356 h 402356"/>
                <a:gd name="connsiteX3-147" fmla="*/ 47 w 1014121"/>
                <a:gd name="connsiteY3-148" fmla="*/ 176404 h 402356"/>
                <a:gd name="connsiteX4-149" fmla="*/ 182461 w 1014121"/>
                <a:gd name="connsiteY4-150" fmla="*/ 7693 h 402356"/>
                <a:gd name="connsiteX0-151" fmla="*/ 795611 w 1014193"/>
                <a:gd name="connsiteY0-152" fmla="*/ 0 h 402356"/>
                <a:gd name="connsiteX1-153" fmla="*/ 1014121 w 1014193"/>
                <a:gd name="connsiteY1-154" fmla="*/ 176404 h 402356"/>
                <a:gd name="connsiteX2-155" fmla="*/ 507084 w 1014193"/>
                <a:gd name="connsiteY2-156" fmla="*/ 402356 h 402356"/>
                <a:gd name="connsiteX3-157" fmla="*/ 47 w 1014193"/>
                <a:gd name="connsiteY3-158" fmla="*/ 176404 h 402356"/>
                <a:gd name="connsiteX4-159" fmla="*/ 182461 w 1014193"/>
                <a:gd name="connsiteY4-160" fmla="*/ 7693 h 402356"/>
                <a:gd name="connsiteX0-161" fmla="*/ 856050 w 1024210"/>
                <a:gd name="connsiteY0-162" fmla="*/ 0 h 402689"/>
                <a:gd name="connsiteX1-163" fmla="*/ 1014121 w 1024210"/>
                <a:gd name="connsiteY1-164" fmla="*/ 176737 h 402689"/>
                <a:gd name="connsiteX2-165" fmla="*/ 507084 w 1024210"/>
                <a:gd name="connsiteY2-166" fmla="*/ 402689 h 402689"/>
                <a:gd name="connsiteX3-167" fmla="*/ 47 w 1024210"/>
                <a:gd name="connsiteY3-168" fmla="*/ 176737 h 402689"/>
                <a:gd name="connsiteX4-169" fmla="*/ 182461 w 1024210"/>
                <a:gd name="connsiteY4-170" fmla="*/ 8026 h 402689"/>
                <a:gd name="connsiteX0-171" fmla="*/ 856050 w 1016350"/>
                <a:gd name="connsiteY0-172" fmla="*/ 0 h 402689"/>
                <a:gd name="connsiteX1-173" fmla="*/ 1014121 w 1016350"/>
                <a:gd name="connsiteY1-174" fmla="*/ 176737 h 402689"/>
                <a:gd name="connsiteX2-175" fmla="*/ 507084 w 1016350"/>
                <a:gd name="connsiteY2-176" fmla="*/ 402689 h 402689"/>
                <a:gd name="connsiteX3-177" fmla="*/ 47 w 1016350"/>
                <a:gd name="connsiteY3-178" fmla="*/ 176737 h 402689"/>
                <a:gd name="connsiteX4-179" fmla="*/ 182461 w 1016350"/>
                <a:gd name="connsiteY4-180" fmla="*/ 8026 h 402689"/>
                <a:gd name="connsiteX0-181" fmla="*/ 806711 w 1020640"/>
                <a:gd name="connsiteY0-182" fmla="*/ 0 h 413109"/>
                <a:gd name="connsiteX1-183" fmla="*/ 1014121 w 1020640"/>
                <a:gd name="connsiteY1-184" fmla="*/ 187157 h 413109"/>
                <a:gd name="connsiteX2-185" fmla="*/ 507084 w 1020640"/>
                <a:gd name="connsiteY2-186" fmla="*/ 413109 h 413109"/>
                <a:gd name="connsiteX3-187" fmla="*/ 47 w 1020640"/>
                <a:gd name="connsiteY3-188" fmla="*/ 187157 h 413109"/>
                <a:gd name="connsiteX4-189" fmla="*/ 182461 w 1020640"/>
                <a:gd name="connsiteY4-190" fmla="*/ 18446 h 413109"/>
                <a:gd name="connsiteX0-191" fmla="*/ 806711 w 1015436"/>
                <a:gd name="connsiteY0-192" fmla="*/ 0 h 413109"/>
                <a:gd name="connsiteX1-193" fmla="*/ 1014121 w 1015436"/>
                <a:gd name="connsiteY1-194" fmla="*/ 187157 h 413109"/>
                <a:gd name="connsiteX2-195" fmla="*/ 507084 w 1015436"/>
                <a:gd name="connsiteY2-196" fmla="*/ 413109 h 413109"/>
                <a:gd name="connsiteX3-197" fmla="*/ 47 w 1015436"/>
                <a:gd name="connsiteY3-198" fmla="*/ 187157 h 413109"/>
                <a:gd name="connsiteX4-199" fmla="*/ 182461 w 1015436"/>
                <a:gd name="connsiteY4-200" fmla="*/ 18446 h 413109"/>
                <a:gd name="connsiteX0-201" fmla="*/ 806711 w 1015871"/>
                <a:gd name="connsiteY0-202" fmla="*/ 0 h 413109"/>
                <a:gd name="connsiteX1-203" fmla="*/ 1014121 w 1015871"/>
                <a:gd name="connsiteY1-204" fmla="*/ 187157 h 413109"/>
                <a:gd name="connsiteX2-205" fmla="*/ 507084 w 1015871"/>
                <a:gd name="connsiteY2-206" fmla="*/ 413109 h 413109"/>
                <a:gd name="connsiteX3-207" fmla="*/ 47 w 1015871"/>
                <a:gd name="connsiteY3-208" fmla="*/ 187157 h 413109"/>
                <a:gd name="connsiteX4-209" fmla="*/ 182461 w 1015871"/>
                <a:gd name="connsiteY4-210" fmla="*/ 18446 h 413109"/>
                <a:gd name="connsiteX0-211" fmla="*/ 806711 w 1015871"/>
                <a:gd name="connsiteY0-212" fmla="*/ 0 h 413109"/>
                <a:gd name="connsiteX1-213" fmla="*/ 1014121 w 1015871"/>
                <a:gd name="connsiteY1-214" fmla="*/ 187157 h 413109"/>
                <a:gd name="connsiteX2-215" fmla="*/ 507084 w 1015871"/>
                <a:gd name="connsiteY2-216" fmla="*/ 413109 h 413109"/>
                <a:gd name="connsiteX3-217" fmla="*/ 47 w 1015871"/>
                <a:gd name="connsiteY3-218" fmla="*/ 187157 h 413109"/>
                <a:gd name="connsiteX4-219" fmla="*/ 182461 w 1015871"/>
                <a:gd name="connsiteY4-220" fmla="*/ 18446 h 413109"/>
                <a:gd name="connsiteX0-221" fmla="*/ 812683 w 1021005"/>
                <a:gd name="connsiteY0-222" fmla="*/ 10580 h 394663"/>
                <a:gd name="connsiteX1-223" fmla="*/ 1014121 w 1021005"/>
                <a:gd name="connsiteY1-224" fmla="*/ 168711 h 394663"/>
                <a:gd name="connsiteX2-225" fmla="*/ 507084 w 1021005"/>
                <a:gd name="connsiteY2-226" fmla="*/ 394663 h 394663"/>
                <a:gd name="connsiteX3-227" fmla="*/ 47 w 1021005"/>
                <a:gd name="connsiteY3-228" fmla="*/ 168711 h 394663"/>
                <a:gd name="connsiteX4-229" fmla="*/ 182461 w 1021005"/>
                <a:gd name="connsiteY4-230" fmla="*/ 0 h 394663"/>
                <a:gd name="connsiteX0-231" fmla="*/ 812683 w 1024352"/>
                <a:gd name="connsiteY0-232" fmla="*/ 10580 h 394663"/>
                <a:gd name="connsiteX1-233" fmla="*/ 1014121 w 1024352"/>
                <a:gd name="connsiteY1-234" fmla="*/ 168711 h 394663"/>
                <a:gd name="connsiteX2-235" fmla="*/ 507084 w 1024352"/>
                <a:gd name="connsiteY2-236" fmla="*/ 394663 h 394663"/>
                <a:gd name="connsiteX3-237" fmla="*/ 47 w 1024352"/>
                <a:gd name="connsiteY3-238" fmla="*/ 168711 h 394663"/>
                <a:gd name="connsiteX4-239" fmla="*/ 182461 w 1024352"/>
                <a:gd name="connsiteY4-240" fmla="*/ 0 h 394663"/>
                <a:gd name="connsiteX0-241" fmla="*/ 812683 w 1015358"/>
                <a:gd name="connsiteY0-242" fmla="*/ 10580 h 394663"/>
                <a:gd name="connsiteX1-243" fmla="*/ 1014121 w 1015358"/>
                <a:gd name="connsiteY1-244" fmla="*/ 168711 h 394663"/>
                <a:gd name="connsiteX2-245" fmla="*/ 507084 w 1015358"/>
                <a:gd name="connsiteY2-246" fmla="*/ 394663 h 394663"/>
                <a:gd name="connsiteX3-247" fmla="*/ 47 w 1015358"/>
                <a:gd name="connsiteY3-248" fmla="*/ 168711 h 394663"/>
                <a:gd name="connsiteX4-249" fmla="*/ 182461 w 1015358"/>
                <a:gd name="connsiteY4-250" fmla="*/ 0 h 394663"/>
                <a:gd name="connsiteX0-251" fmla="*/ 812683 w 1014921"/>
                <a:gd name="connsiteY0-252" fmla="*/ 10580 h 394663"/>
                <a:gd name="connsiteX1-253" fmla="*/ 1014121 w 1014921"/>
                <a:gd name="connsiteY1-254" fmla="*/ 168711 h 394663"/>
                <a:gd name="connsiteX2-255" fmla="*/ 507084 w 1014921"/>
                <a:gd name="connsiteY2-256" fmla="*/ 394663 h 394663"/>
                <a:gd name="connsiteX3-257" fmla="*/ 47 w 1014921"/>
                <a:gd name="connsiteY3-258" fmla="*/ 168711 h 394663"/>
                <a:gd name="connsiteX4-259" fmla="*/ 182461 w 1014921"/>
                <a:gd name="connsiteY4-260" fmla="*/ 0 h 394663"/>
                <a:gd name="connsiteX0-261" fmla="*/ 812683 w 1014921"/>
                <a:gd name="connsiteY0-262" fmla="*/ 10580 h 394663"/>
                <a:gd name="connsiteX1-263" fmla="*/ 1014121 w 1014921"/>
                <a:gd name="connsiteY1-264" fmla="*/ 168711 h 394663"/>
                <a:gd name="connsiteX2-265" fmla="*/ 507084 w 1014921"/>
                <a:gd name="connsiteY2-266" fmla="*/ 394663 h 394663"/>
                <a:gd name="connsiteX3-267" fmla="*/ 47 w 1014921"/>
                <a:gd name="connsiteY3-268" fmla="*/ 168711 h 394663"/>
                <a:gd name="connsiteX4-269" fmla="*/ 182461 w 1014921"/>
                <a:gd name="connsiteY4-270" fmla="*/ 0 h 394663"/>
                <a:gd name="connsiteX0-271" fmla="*/ 812683 w 1014921"/>
                <a:gd name="connsiteY0-272" fmla="*/ 10580 h 394663"/>
                <a:gd name="connsiteX1-273" fmla="*/ 1014121 w 1014921"/>
                <a:gd name="connsiteY1-274" fmla="*/ 168711 h 394663"/>
                <a:gd name="connsiteX2-275" fmla="*/ 507084 w 1014921"/>
                <a:gd name="connsiteY2-276" fmla="*/ 394663 h 394663"/>
                <a:gd name="connsiteX3-277" fmla="*/ 47 w 1014921"/>
                <a:gd name="connsiteY3-278" fmla="*/ 168711 h 394663"/>
                <a:gd name="connsiteX4-279" fmla="*/ 182461 w 1014921"/>
                <a:gd name="connsiteY4-280" fmla="*/ 0 h 394663"/>
                <a:gd name="connsiteX0-281" fmla="*/ 805855 w 1023667"/>
                <a:gd name="connsiteY0-282" fmla="*/ 0 h 399621"/>
                <a:gd name="connsiteX1-283" fmla="*/ 1014121 w 1023667"/>
                <a:gd name="connsiteY1-284" fmla="*/ 173669 h 399621"/>
                <a:gd name="connsiteX2-285" fmla="*/ 507084 w 1023667"/>
                <a:gd name="connsiteY2-286" fmla="*/ 399621 h 399621"/>
                <a:gd name="connsiteX3-287" fmla="*/ 47 w 1023667"/>
                <a:gd name="connsiteY3-288" fmla="*/ 173669 h 399621"/>
                <a:gd name="connsiteX4-289" fmla="*/ 182461 w 1023667"/>
                <a:gd name="connsiteY4-290" fmla="*/ 4958 h 399621"/>
                <a:gd name="connsiteX0-291" fmla="*/ 805855 w 1023590"/>
                <a:gd name="connsiteY0-292" fmla="*/ 0 h 399621"/>
                <a:gd name="connsiteX1-293" fmla="*/ 1014121 w 1023590"/>
                <a:gd name="connsiteY1-294" fmla="*/ 173669 h 399621"/>
                <a:gd name="connsiteX2-295" fmla="*/ 507084 w 1023590"/>
                <a:gd name="connsiteY2-296" fmla="*/ 399621 h 399621"/>
                <a:gd name="connsiteX3-297" fmla="*/ 47 w 1023590"/>
                <a:gd name="connsiteY3-298" fmla="*/ 173669 h 399621"/>
                <a:gd name="connsiteX4-299" fmla="*/ 182461 w 1023590"/>
                <a:gd name="connsiteY4-300" fmla="*/ 4958 h 399621"/>
                <a:gd name="connsiteX0-301" fmla="*/ 805855 w 1018135"/>
                <a:gd name="connsiteY0-302" fmla="*/ 0 h 399621"/>
                <a:gd name="connsiteX1-303" fmla="*/ 1014121 w 1018135"/>
                <a:gd name="connsiteY1-304" fmla="*/ 173669 h 399621"/>
                <a:gd name="connsiteX2-305" fmla="*/ 507084 w 1018135"/>
                <a:gd name="connsiteY2-306" fmla="*/ 399621 h 399621"/>
                <a:gd name="connsiteX3-307" fmla="*/ 47 w 1018135"/>
                <a:gd name="connsiteY3-308" fmla="*/ 173669 h 399621"/>
                <a:gd name="connsiteX4-309" fmla="*/ 182461 w 1018135"/>
                <a:gd name="connsiteY4-310" fmla="*/ 4958 h 399621"/>
                <a:gd name="connsiteX0-311" fmla="*/ 805855 w 1017088"/>
                <a:gd name="connsiteY0-312" fmla="*/ 0 h 399621"/>
                <a:gd name="connsiteX1-313" fmla="*/ 1014121 w 1017088"/>
                <a:gd name="connsiteY1-314" fmla="*/ 173669 h 399621"/>
                <a:gd name="connsiteX2-315" fmla="*/ 507084 w 1017088"/>
                <a:gd name="connsiteY2-316" fmla="*/ 399621 h 399621"/>
                <a:gd name="connsiteX3-317" fmla="*/ 47 w 1017088"/>
                <a:gd name="connsiteY3-318" fmla="*/ 173669 h 399621"/>
                <a:gd name="connsiteX4-319" fmla="*/ 182461 w 1017088"/>
                <a:gd name="connsiteY4-320" fmla="*/ 4958 h 399621"/>
                <a:gd name="connsiteX0-321" fmla="*/ 805855 w 1016540"/>
                <a:gd name="connsiteY0-322" fmla="*/ 0 h 399621"/>
                <a:gd name="connsiteX1-323" fmla="*/ 1014121 w 1016540"/>
                <a:gd name="connsiteY1-324" fmla="*/ 173669 h 399621"/>
                <a:gd name="connsiteX2-325" fmla="*/ 507084 w 1016540"/>
                <a:gd name="connsiteY2-326" fmla="*/ 399621 h 399621"/>
                <a:gd name="connsiteX3-327" fmla="*/ 47 w 1016540"/>
                <a:gd name="connsiteY3-328" fmla="*/ 173669 h 399621"/>
                <a:gd name="connsiteX4-329" fmla="*/ 182461 w 1016540"/>
                <a:gd name="connsiteY4-330" fmla="*/ 4958 h 399621"/>
                <a:gd name="connsiteX0-331" fmla="*/ 833512 w 1026613"/>
                <a:gd name="connsiteY0-332" fmla="*/ 0 h 400471"/>
                <a:gd name="connsiteX1-333" fmla="*/ 1014121 w 1026613"/>
                <a:gd name="connsiteY1-334" fmla="*/ 174519 h 400471"/>
                <a:gd name="connsiteX2-335" fmla="*/ 507084 w 1026613"/>
                <a:gd name="connsiteY2-336" fmla="*/ 400471 h 400471"/>
                <a:gd name="connsiteX3-337" fmla="*/ 47 w 1026613"/>
                <a:gd name="connsiteY3-338" fmla="*/ 174519 h 400471"/>
                <a:gd name="connsiteX4-339" fmla="*/ 182461 w 1026613"/>
                <a:gd name="connsiteY4-340" fmla="*/ 5808 h 400471"/>
                <a:gd name="connsiteX0-341" fmla="*/ 833512 w 1027585"/>
                <a:gd name="connsiteY0-342" fmla="*/ 0 h 400471"/>
                <a:gd name="connsiteX1-343" fmla="*/ 1014121 w 1027585"/>
                <a:gd name="connsiteY1-344" fmla="*/ 174519 h 400471"/>
                <a:gd name="connsiteX2-345" fmla="*/ 507084 w 1027585"/>
                <a:gd name="connsiteY2-346" fmla="*/ 400471 h 400471"/>
                <a:gd name="connsiteX3-347" fmla="*/ 47 w 1027585"/>
                <a:gd name="connsiteY3-348" fmla="*/ 174519 h 400471"/>
                <a:gd name="connsiteX4-349" fmla="*/ 182461 w 1027585"/>
                <a:gd name="connsiteY4-350" fmla="*/ 5808 h 400471"/>
                <a:gd name="connsiteX0-351" fmla="*/ 833512 w 1018473"/>
                <a:gd name="connsiteY0-352" fmla="*/ 0 h 400471"/>
                <a:gd name="connsiteX1-353" fmla="*/ 1014121 w 1018473"/>
                <a:gd name="connsiteY1-354" fmla="*/ 174519 h 400471"/>
                <a:gd name="connsiteX2-355" fmla="*/ 507084 w 1018473"/>
                <a:gd name="connsiteY2-356" fmla="*/ 400471 h 400471"/>
                <a:gd name="connsiteX3-357" fmla="*/ 47 w 1018473"/>
                <a:gd name="connsiteY3-358" fmla="*/ 174519 h 400471"/>
                <a:gd name="connsiteX4-359" fmla="*/ 182461 w 1018473"/>
                <a:gd name="connsiteY4-360" fmla="*/ 5808 h 400471"/>
                <a:gd name="connsiteX0-361" fmla="*/ 833512 w 1017798"/>
                <a:gd name="connsiteY0-362" fmla="*/ 0 h 400471"/>
                <a:gd name="connsiteX1-363" fmla="*/ 1014121 w 1017798"/>
                <a:gd name="connsiteY1-364" fmla="*/ 174519 h 400471"/>
                <a:gd name="connsiteX2-365" fmla="*/ 507084 w 1017798"/>
                <a:gd name="connsiteY2-366" fmla="*/ 400471 h 400471"/>
                <a:gd name="connsiteX3-367" fmla="*/ 47 w 1017798"/>
                <a:gd name="connsiteY3-368" fmla="*/ 174519 h 400471"/>
                <a:gd name="connsiteX4-369" fmla="*/ 182461 w 1017798"/>
                <a:gd name="connsiteY4-370" fmla="*/ 5808 h 400471"/>
                <a:gd name="connsiteX0-371" fmla="*/ 833512 w 1017036"/>
                <a:gd name="connsiteY0-372" fmla="*/ 0 h 400471"/>
                <a:gd name="connsiteX1-373" fmla="*/ 1014121 w 1017036"/>
                <a:gd name="connsiteY1-374" fmla="*/ 174519 h 400471"/>
                <a:gd name="connsiteX2-375" fmla="*/ 507084 w 1017036"/>
                <a:gd name="connsiteY2-376" fmla="*/ 400471 h 400471"/>
                <a:gd name="connsiteX3-377" fmla="*/ 47 w 1017036"/>
                <a:gd name="connsiteY3-378" fmla="*/ 174519 h 400471"/>
                <a:gd name="connsiteX4-379" fmla="*/ 182461 w 1017036"/>
                <a:gd name="connsiteY4-380" fmla="*/ 5808 h 400471"/>
                <a:gd name="connsiteX0-381" fmla="*/ 833512 w 1017036"/>
                <a:gd name="connsiteY0-382" fmla="*/ 0 h 400476"/>
                <a:gd name="connsiteX1-383" fmla="*/ 1014121 w 1017036"/>
                <a:gd name="connsiteY1-384" fmla="*/ 174519 h 400476"/>
                <a:gd name="connsiteX2-385" fmla="*/ 507084 w 1017036"/>
                <a:gd name="connsiteY2-386" fmla="*/ 400471 h 400476"/>
                <a:gd name="connsiteX3-387" fmla="*/ 47 w 1017036"/>
                <a:gd name="connsiteY3-388" fmla="*/ 174519 h 400476"/>
                <a:gd name="connsiteX4-389" fmla="*/ 182461 w 1017036"/>
                <a:gd name="connsiteY4-390" fmla="*/ 5808 h 400476"/>
                <a:gd name="connsiteX0-391" fmla="*/ 833505 w 1017029"/>
                <a:gd name="connsiteY0-392" fmla="*/ 0 h 400478"/>
                <a:gd name="connsiteX1-393" fmla="*/ 1014114 w 1017029"/>
                <a:gd name="connsiteY1-394" fmla="*/ 174519 h 400478"/>
                <a:gd name="connsiteX2-395" fmla="*/ 507077 w 1017029"/>
                <a:gd name="connsiteY2-396" fmla="*/ 400471 h 400478"/>
                <a:gd name="connsiteX3-397" fmla="*/ 40 w 1017029"/>
                <a:gd name="connsiteY3-398" fmla="*/ 174519 h 400478"/>
                <a:gd name="connsiteX4-399" fmla="*/ 182454 w 1017029"/>
                <a:gd name="connsiteY4-400" fmla="*/ 5808 h 400478"/>
              </a:gdLst>
              <a:ahLst/>
              <a:cxnLst>
                <a:cxn ang="0">
                  <a:pos x="connsiteX0-391" y="connsiteY0-392"/>
                </a:cxn>
                <a:cxn ang="0">
                  <a:pos x="connsiteX1-393" y="connsiteY1-394"/>
                </a:cxn>
                <a:cxn ang="0">
                  <a:pos x="connsiteX2-395" y="connsiteY2-396"/>
                </a:cxn>
                <a:cxn ang="0">
                  <a:pos x="connsiteX3-397" y="connsiteY3-398"/>
                </a:cxn>
                <a:cxn ang="0">
                  <a:pos x="connsiteX4-399" y="connsiteY4-400"/>
                </a:cxn>
              </a:cxnLst>
              <a:rect l="l" t="t" r="r" b="b"/>
              <a:pathLst>
                <a:path w="1017029" h="400478">
                  <a:moveTo>
                    <a:pt x="833505" y="0"/>
                  </a:moveTo>
                  <a:cubicBezTo>
                    <a:pt x="947925" y="24392"/>
                    <a:pt x="1034204" y="82158"/>
                    <a:pt x="1014114" y="174519"/>
                  </a:cubicBezTo>
                  <a:cubicBezTo>
                    <a:pt x="994024" y="266880"/>
                    <a:pt x="771698" y="399493"/>
                    <a:pt x="507077" y="400471"/>
                  </a:cubicBezTo>
                  <a:cubicBezTo>
                    <a:pt x="242456" y="401449"/>
                    <a:pt x="-3593" y="302475"/>
                    <a:pt x="40" y="174519"/>
                  </a:cubicBezTo>
                  <a:cubicBezTo>
                    <a:pt x="3673" y="46563"/>
                    <a:pt x="178555" y="6951"/>
                    <a:pt x="182454" y="5808"/>
                  </a:cubicBezTo>
                </a:path>
              </a:pathLst>
            </a:custGeom>
            <a:noFill/>
            <a:ln w="28575" cap="rnd">
              <a:gradFill flip="none" rotWithShape="1">
                <a:gsLst>
                  <a:gs pos="0">
                    <a:schemeClr val="accent1">
                      <a:lumMod val="5000"/>
                      <a:lumOff val="95000"/>
                      <a:alpha val="0"/>
                    </a:schemeClr>
                  </a:gs>
                  <a:gs pos="85000">
                    <a:srgbClr val="FFFFFF"/>
                  </a:gs>
                  <a:gs pos="15000">
                    <a:schemeClr val="bg1"/>
                  </a:gs>
                  <a:gs pos="99000">
                    <a:schemeClr val="bg1">
                      <a:alpha val="0"/>
                    </a:schemeClr>
                  </a:gs>
                </a:gsLst>
                <a:lin ang="0" scaled="1"/>
                <a:tileRect/>
              </a:grad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28" name="文本框 27"/>
          <p:cNvSpPr txBox="1"/>
          <p:nvPr/>
        </p:nvSpPr>
        <p:spPr>
          <a:xfrm>
            <a:off x="1312038" y="165428"/>
            <a:ext cx="3342692" cy="430887"/>
          </a:xfrm>
          <a:prstGeom prst="rect">
            <a:avLst/>
          </a:prstGeom>
          <a:noFill/>
        </p:spPr>
        <p:txBody>
          <a:bodyPr wrap="square" lIns="0" tIns="0" rIns="0" bIns="0" anchor="ctr" anchorCtr="0">
            <a:spAutoFit/>
          </a:bodyPr>
          <a:lstStyle/>
          <a:p>
            <a:pPr marL="0" marR="0" lvl="0" indent="0" algn="l" defTabSz="914400" rtl="0" eaLnBrk="1" latinLnBrk="0" hangingPunct="1">
              <a:spcBef>
                <a:spcPts val="0"/>
              </a:spcBef>
              <a:spcAft>
                <a:spcPts val="0"/>
              </a:spcAft>
              <a:buClrTx/>
              <a:buSzTx/>
              <a:buFontTx/>
              <a:buNone/>
              <a:defRPr/>
            </a:pPr>
            <a:r>
              <a:rPr kumimoji="0" lang="en-US" altLang="zh-CN" sz="2800" b="0" i="0" u="none" strike="noStrike" kern="1200" cap="none" spc="0" normalizeH="0" baseline="0" noProof="0" dirty="0">
                <a:ln>
                  <a:noFill/>
                </a:ln>
                <a:gradFill>
                  <a:gsLst>
                    <a:gs pos="21000">
                      <a:srgbClr val="2B3B81"/>
                    </a:gs>
                    <a:gs pos="72000">
                      <a:srgbClr val="4884F6"/>
                    </a:gs>
                  </a:gsLst>
                  <a:lin ang="2700000" scaled="1"/>
                </a:gradFill>
                <a:effectLst/>
                <a:uLnTx/>
                <a:uFillTx/>
                <a:latin typeface="思源宋体 CN Heavy" panose="02020900000000000000" pitchFamily="18" charset="-122"/>
                <a:ea typeface="思源宋体 CN Heavy" panose="02020900000000000000" pitchFamily="18" charset="-122"/>
                <a:cs typeface="+mn-cs"/>
              </a:rPr>
              <a:t>2023-2024</a:t>
            </a:r>
            <a:r>
              <a:rPr kumimoji="0" lang="zh-CN" altLang="en-US" sz="2800" b="0" i="0" u="none" strike="noStrike" kern="1200" cap="none" spc="0" normalizeH="0" baseline="0" noProof="0" dirty="0">
                <a:ln>
                  <a:noFill/>
                </a:ln>
                <a:gradFill>
                  <a:gsLst>
                    <a:gs pos="21000">
                      <a:srgbClr val="2B3B81"/>
                    </a:gs>
                    <a:gs pos="72000">
                      <a:srgbClr val="4884F6"/>
                    </a:gs>
                  </a:gsLst>
                  <a:lin ang="2700000" scaled="1"/>
                </a:gradFill>
                <a:effectLst/>
                <a:uLnTx/>
                <a:uFillTx/>
                <a:latin typeface="思源宋体 CN Heavy" panose="02020900000000000000" pitchFamily="18" charset="-122"/>
                <a:ea typeface="思源宋体 CN Heavy" panose="02020900000000000000" pitchFamily="18" charset="-122"/>
                <a:cs typeface="+mn-cs"/>
              </a:rPr>
              <a:t>公司投资</a:t>
            </a:r>
            <a:endParaRPr kumimoji="0" lang="zh-CN" altLang="en-US" sz="2800" b="0" i="0" u="none" strike="noStrike" kern="1200" cap="none" spc="0" normalizeH="0" baseline="0" noProof="0" dirty="0">
              <a:ln>
                <a:noFill/>
              </a:ln>
              <a:gradFill>
                <a:gsLst>
                  <a:gs pos="21000">
                    <a:srgbClr val="2B3B81"/>
                  </a:gs>
                  <a:gs pos="72000">
                    <a:srgbClr val="4884F6"/>
                  </a:gs>
                </a:gsLst>
                <a:lin ang="2700000" scaled="1"/>
              </a:gradFill>
              <a:effectLst/>
              <a:uLnTx/>
              <a:uFillTx/>
              <a:latin typeface="思源宋体 CN Heavy" panose="02020900000000000000" pitchFamily="18" charset="-122"/>
              <a:ea typeface="思源宋体 CN Heavy" panose="02020900000000000000" pitchFamily="18" charset="-122"/>
              <a:cs typeface="+mn-cs"/>
            </a:endParaRPr>
          </a:p>
        </p:txBody>
      </p:sp>
      <p:sp>
        <p:nvSpPr>
          <p:cNvPr id="30" name="文本框 29"/>
          <p:cNvSpPr txBox="1"/>
          <p:nvPr/>
        </p:nvSpPr>
        <p:spPr>
          <a:xfrm>
            <a:off x="1312038" y="569385"/>
            <a:ext cx="4259399" cy="307777"/>
          </a:xfrm>
          <a:prstGeom prst="rect">
            <a:avLst/>
          </a:prstGeom>
          <a:noFill/>
        </p:spPr>
        <p:txBody>
          <a:bodyPr wrap="square" lIns="0" rIns="0" anchor="ctr" anchorCtr="0">
            <a:spAutoFit/>
          </a:bodyPr>
          <a:lstStyle/>
          <a:p>
            <a:pPr lvl="0">
              <a:defRPr/>
            </a:pPr>
            <a:r>
              <a:rPr lang="en-US" altLang="zh-CN" sz="1400" dirty="0">
                <a:solidFill>
                  <a:srgbClr val="4E84FD">
                    <a:alpha val="40000"/>
                  </a:srgbClr>
                </a:solidFill>
                <a:latin typeface="思源宋体 CN" panose="02020400000000000000" pitchFamily="18" charset="-122"/>
                <a:ea typeface="思源宋体 CN" panose="02020400000000000000" pitchFamily="18" charset="-122"/>
              </a:rPr>
              <a:t>2023-2024 Company investment</a:t>
            </a:r>
            <a:endParaRPr kumimoji="0" lang="en-US" altLang="zh-CN" sz="1400" b="0" i="0" u="none" strike="noStrike" kern="1200" cap="none" spc="0" normalizeH="0" baseline="0" noProof="0" dirty="0">
              <a:ln>
                <a:noFill/>
              </a:ln>
              <a:solidFill>
                <a:srgbClr val="4E84FD">
                  <a:alpha val="40000"/>
                </a:srgbClr>
              </a:solidFill>
              <a:effectLst/>
              <a:uLnTx/>
              <a:uFillTx/>
              <a:latin typeface="思源宋体 CN" panose="02020400000000000000" pitchFamily="18" charset="-122"/>
              <a:ea typeface="思源宋体 CN" panose="02020400000000000000" pitchFamily="18" charset="-122"/>
              <a:cs typeface="+mn-cs"/>
            </a:endParaRPr>
          </a:p>
        </p:txBody>
      </p:sp>
      <p:grpSp>
        <p:nvGrpSpPr>
          <p:cNvPr id="2" name="组合 1"/>
          <p:cNvGrpSpPr/>
          <p:nvPr/>
        </p:nvGrpSpPr>
        <p:grpSpPr>
          <a:xfrm>
            <a:off x="8326913" y="4088219"/>
            <a:ext cx="3149973" cy="2470875"/>
            <a:chOff x="8326913" y="4088219"/>
            <a:chExt cx="3149973" cy="2470875"/>
          </a:xfrm>
        </p:grpSpPr>
        <p:grpSp>
          <p:nvGrpSpPr>
            <p:cNvPr id="3" name="组合 2"/>
            <p:cNvGrpSpPr/>
            <p:nvPr/>
          </p:nvGrpSpPr>
          <p:grpSpPr>
            <a:xfrm>
              <a:off x="8326913" y="4558714"/>
              <a:ext cx="3149973" cy="1600105"/>
              <a:chOff x="1247554" y="749586"/>
              <a:chExt cx="9696893" cy="4869711"/>
            </a:xfrm>
          </p:grpSpPr>
          <p:sp useBgFill="1">
            <p:nvSpPr>
              <p:cNvPr id="14" name="矩形: 圆角 13"/>
              <p:cNvSpPr/>
              <p:nvPr/>
            </p:nvSpPr>
            <p:spPr>
              <a:xfrm>
                <a:off x="1247554" y="749586"/>
                <a:ext cx="9696893" cy="4869711"/>
              </a:xfrm>
              <a:prstGeom prst="roundRect">
                <a:avLst>
                  <a:gd name="adj" fmla="val 7257"/>
                </a:avLst>
              </a:prstGeom>
              <a:ln>
                <a:gradFill flip="none" rotWithShape="1">
                  <a:gsLst>
                    <a:gs pos="0">
                      <a:schemeClr val="accent1">
                        <a:lumMod val="5000"/>
                        <a:lumOff val="95000"/>
                      </a:schemeClr>
                    </a:gs>
                    <a:gs pos="50000">
                      <a:schemeClr val="bg1">
                        <a:alpha val="0"/>
                      </a:schemeClr>
                    </a:gs>
                    <a:gs pos="100000">
                      <a:schemeClr val="bg1"/>
                    </a:gs>
                  </a:gsLst>
                  <a:lin ang="18900000" scaled="1"/>
                  <a:tileRect/>
                </a:gradFill>
              </a:ln>
              <a:effectLst>
                <a:outerShdw blurRad="1016000" dist="381000" dir="5400000" sx="95000" sy="95000" algn="t" rotWithShape="0">
                  <a:srgbClr val="70ADFE"/>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useBgFill="1">
            <p:nvSpPr>
              <p:cNvPr id="15" name="矩形: 圆角 14"/>
              <p:cNvSpPr/>
              <p:nvPr/>
            </p:nvSpPr>
            <p:spPr>
              <a:xfrm>
                <a:off x="1247554" y="749586"/>
                <a:ext cx="9696893" cy="4869711"/>
              </a:xfrm>
              <a:prstGeom prst="roundRect">
                <a:avLst>
                  <a:gd name="adj" fmla="val 6223"/>
                </a:avLst>
              </a:prstGeom>
              <a:ln>
                <a:gradFill flip="none" rotWithShape="1">
                  <a:gsLst>
                    <a:gs pos="0">
                      <a:schemeClr val="accent1">
                        <a:lumMod val="5000"/>
                        <a:lumOff val="95000"/>
                      </a:schemeClr>
                    </a:gs>
                    <a:gs pos="50000">
                      <a:schemeClr val="bg1">
                        <a:alpha val="0"/>
                      </a:schemeClr>
                    </a:gs>
                    <a:gs pos="100000">
                      <a:schemeClr val="bg1"/>
                    </a:gs>
                  </a:gsLst>
                  <a:lin ang="18900000" scaled="1"/>
                  <a:tileRect/>
                </a:gradFill>
              </a:ln>
              <a:effectLst>
                <a:innerShdw blurRad="254000" dist="177800" dir="5400000">
                  <a:schemeClr val="bg1">
                    <a:alpha val="81000"/>
                  </a:scheme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8" name="组合 7"/>
            <p:cNvGrpSpPr/>
            <p:nvPr/>
          </p:nvGrpSpPr>
          <p:grpSpPr>
            <a:xfrm>
              <a:off x="8460629" y="4088219"/>
              <a:ext cx="2882541" cy="936650"/>
              <a:chOff x="8460629" y="3976579"/>
              <a:chExt cx="2882541" cy="936650"/>
            </a:xfrm>
          </p:grpSpPr>
          <p:sp>
            <p:nvSpPr>
              <p:cNvPr id="12" name="任意多边形: 形状 11"/>
              <p:cNvSpPr/>
              <p:nvPr/>
            </p:nvSpPr>
            <p:spPr>
              <a:xfrm>
                <a:off x="8756538" y="3976579"/>
                <a:ext cx="2290722" cy="468325"/>
              </a:xfrm>
              <a:custGeom>
                <a:avLst/>
                <a:gdLst>
                  <a:gd name="connsiteX0" fmla="*/ 342839 w 2290722"/>
                  <a:gd name="connsiteY0" fmla="*/ 0 h 468325"/>
                  <a:gd name="connsiteX1" fmla="*/ 1947883 w 2290722"/>
                  <a:gd name="connsiteY1" fmla="*/ 0 h 468325"/>
                  <a:gd name="connsiteX2" fmla="*/ 2290722 w 2290722"/>
                  <a:gd name="connsiteY2" fmla="*/ 342839 h 468325"/>
                  <a:gd name="connsiteX3" fmla="*/ 2290721 w 2290722"/>
                  <a:gd name="connsiteY3" fmla="*/ 342839 h 468325"/>
                  <a:gd name="connsiteX4" fmla="*/ 2283756 w 2290722"/>
                  <a:gd name="connsiteY4" fmla="*/ 411933 h 468325"/>
                  <a:gd name="connsiteX5" fmla="*/ 2266251 w 2290722"/>
                  <a:gd name="connsiteY5" fmla="*/ 468325 h 468325"/>
                  <a:gd name="connsiteX6" fmla="*/ 24470 w 2290722"/>
                  <a:gd name="connsiteY6" fmla="*/ 468325 h 468325"/>
                  <a:gd name="connsiteX7" fmla="*/ 6965 w 2290722"/>
                  <a:gd name="connsiteY7" fmla="*/ 411932 h 468325"/>
                  <a:gd name="connsiteX8" fmla="*/ 0 w 2290722"/>
                  <a:gd name="connsiteY8" fmla="*/ 342839 h 468325"/>
                  <a:gd name="connsiteX9" fmla="*/ 6965 w 2290722"/>
                  <a:gd name="connsiteY9" fmla="*/ 273745 h 468325"/>
                  <a:gd name="connsiteX10" fmla="*/ 342839 w 2290722"/>
                  <a:gd name="connsiteY10" fmla="*/ 0 h 46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0722" h="468325">
                    <a:moveTo>
                      <a:pt x="342839" y="0"/>
                    </a:moveTo>
                    <a:lnTo>
                      <a:pt x="1947883" y="0"/>
                    </a:lnTo>
                    <a:cubicBezTo>
                      <a:pt x="2137228" y="0"/>
                      <a:pt x="2290722" y="153494"/>
                      <a:pt x="2290722" y="342839"/>
                    </a:cubicBezTo>
                    <a:lnTo>
                      <a:pt x="2290721" y="342839"/>
                    </a:lnTo>
                    <a:cubicBezTo>
                      <a:pt x="2290721" y="366507"/>
                      <a:pt x="2288323" y="389615"/>
                      <a:pt x="2283756" y="411933"/>
                    </a:cubicBezTo>
                    <a:lnTo>
                      <a:pt x="2266251" y="468325"/>
                    </a:lnTo>
                    <a:lnTo>
                      <a:pt x="24470" y="468325"/>
                    </a:lnTo>
                    <a:lnTo>
                      <a:pt x="6965" y="411932"/>
                    </a:lnTo>
                    <a:lnTo>
                      <a:pt x="0" y="342839"/>
                    </a:lnTo>
                    <a:lnTo>
                      <a:pt x="6965" y="273745"/>
                    </a:lnTo>
                    <a:cubicBezTo>
                      <a:pt x="38934" y="117519"/>
                      <a:pt x="177162" y="0"/>
                      <a:pt x="342839" y="0"/>
                    </a:cubicBezTo>
                    <a:close/>
                  </a:path>
                </a:pathLst>
              </a:custGeom>
              <a:gradFill flip="none" rotWithShape="1">
                <a:gsLst>
                  <a:gs pos="100000">
                    <a:srgbClr val="4E84FD"/>
                  </a:gs>
                  <a:gs pos="1000">
                    <a:srgbClr val="70ADFE"/>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lIns="0" tIns="72000" rIns="0" rtlCol="0" anchor="ctr" anchorCtr="0">
                <a:noAutofit/>
              </a:bodyPr>
              <a:lstStyle/>
              <a:p>
                <a:pPr marL="0" marR="0" lvl="0" indent="0" algn="ctr" defTabSz="914400" rtl="0" eaLnBrk="1" latinLnBrk="0" hangingPunct="1">
                  <a:spcBef>
                    <a:spcPts val="0"/>
                  </a:spcBef>
                  <a:spcAft>
                    <a:spcPts val="0"/>
                  </a:spcAft>
                  <a:buClrTx/>
                  <a:buSzTx/>
                  <a:buFontTx/>
                  <a:buNone/>
                  <a:defRPr/>
                </a:pPr>
                <a:r>
                  <a:rPr lang="zh-CN" altLang="en-US" dirty="0">
                    <a:solidFill>
                      <a:schemeClr val="bg1"/>
                    </a:solidFill>
                    <a:latin typeface="思源宋体 CN Heavy" panose="02020900000000000000" pitchFamily="18" charset="-122"/>
                    <a:ea typeface="思源宋体 CN Heavy" panose="02020900000000000000" pitchFamily="18" charset="-122"/>
                  </a:rPr>
                  <a:t>软件投资</a:t>
                </a:r>
                <a:endParaRPr lang="en-US" altLang="zh-CN" dirty="0">
                  <a:solidFill>
                    <a:schemeClr val="bg1"/>
                  </a:solidFill>
                  <a:latin typeface="思源宋体 CN Heavy" panose="02020900000000000000" pitchFamily="18" charset="-122"/>
                  <a:ea typeface="思源宋体 CN Heavy" panose="02020900000000000000" pitchFamily="18" charset="-122"/>
                </a:endParaRPr>
              </a:p>
              <a:p>
                <a:pPr marL="0" marR="0" lvl="0" indent="0" algn="ctr" defTabSz="914400" rtl="0" eaLnBrk="1" latinLnBrk="0" hangingPunct="1">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cs typeface="+mn-cs"/>
                  </a:rPr>
                  <a:t>Software investment</a:t>
                </a:r>
                <a:endParaRPr kumimoji="0" lang="zh-CN" altLang="en-US" sz="18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cs typeface="+mn-cs"/>
                </a:endParaRPr>
              </a:p>
            </p:txBody>
          </p:sp>
          <p:sp>
            <p:nvSpPr>
              <p:cNvPr id="13" name="任意多边形: 形状 12"/>
              <p:cNvSpPr/>
              <p:nvPr/>
            </p:nvSpPr>
            <p:spPr>
              <a:xfrm flipV="1">
                <a:off x="8460629" y="4090389"/>
                <a:ext cx="2882541" cy="822840"/>
              </a:xfrm>
              <a:custGeom>
                <a:avLst/>
                <a:gdLst>
                  <a:gd name="connsiteX0" fmla="*/ 342839 w 2290722"/>
                  <a:gd name="connsiteY0" fmla="*/ 0 h 468325"/>
                  <a:gd name="connsiteX1" fmla="*/ 1947883 w 2290722"/>
                  <a:gd name="connsiteY1" fmla="*/ 0 h 468325"/>
                  <a:gd name="connsiteX2" fmla="*/ 2290722 w 2290722"/>
                  <a:gd name="connsiteY2" fmla="*/ 342839 h 468325"/>
                  <a:gd name="connsiteX3" fmla="*/ 2290721 w 2290722"/>
                  <a:gd name="connsiteY3" fmla="*/ 342839 h 468325"/>
                  <a:gd name="connsiteX4" fmla="*/ 2283756 w 2290722"/>
                  <a:gd name="connsiteY4" fmla="*/ 411933 h 468325"/>
                  <a:gd name="connsiteX5" fmla="*/ 2266251 w 2290722"/>
                  <a:gd name="connsiteY5" fmla="*/ 468325 h 468325"/>
                  <a:gd name="connsiteX6" fmla="*/ 24470 w 2290722"/>
                  <a:gd name="connsiteY6" fmla="*/ 468325 h 468325"/>
                  <a:gd name="connsiteX7" fmla="*/ 6965 w 2290722"/>
                  <a:gd name="connsiteY7" fmla="*/ 411932 h 468325"/>
                  <a:gd name="connsiteX8" fmla="*/ 0 w 2290722"/>
                  <a:gd name="connsiteY8" fmla="*/ 342839 h 468325"/>
                  <a:gd name="connsiteX9" fmla="*/ 6965 w 2290722"/>
                  <a:gd name="connsiteY9" fmla="*/ 273745 h 468325"/>
                  <a:gd name="connsiteX10" fmla="*/ 342839 w 2290722"/>
                  <a:gd name="connsiteY10" fmla="*/ 0 h 46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0722" h="468325">
                    <a:moveTo>
                      <a:pt x="342839" y="0"/>
                    </a:moveTo>
                    <a:lnTo>
                      <a:pt x="1947883" y="0"/>
                    </a:lnTo>
                    <a:cubicBezTo>
                      <a:pt x="2137228" y="0"/>
                      <a:pt x="2290722" y="153494"/>
                      <a:pt x="2290722" y="342839"/>
                    </a:cubicBezTo>
                    <a:lnTo>
                      <a:pt x="2290721" y="342839"/>
                    </a:lnTo>
                    <a:cubicBezTo>
                      <a:pt x="2290721" y="366507"/>
                      <a:pt x="2288323" y="389615"/>
                      <a:pt x="2283756" y="411933"/>
                    </a:cubicBezTo>
                    <a:lnTo>
                      <a:pt x="2266251" y="468325"/>
                    </a:lnTo>
                    <a:lnTo>
                      <a:pt x="24470" y="468325"/>
                    </a:lnTo>
                    <a:lnTo>
                      <a:pt x="6965" y="411932"/>
                    </a:lnTo>
                    <a:lnTo>
                      <a:pt x="0" y="342839"/>
                    </a:lnTo>
                    <a:lnTo>
                      <a:pt x="6965" y="273745"/>
                    </a:lnTo>
                    <a:cubicBezTo>
                      <a:pt x="38934" y="117519"/>
                      <a:pt x="177162" y="0"/>
                      <a:pt x="342839" y="0"/>
                    </a:cubicBezTo>
                    <a:close/>
                  </a:path>
                </a:pathLst>
              </a:custGeom>
              <a:solidFill>
                <a:srgbClr val="4E84FD">
                  <a:alpha val="68000"/>
                </a:srgbClr>
              </a:solidFill>
              <a:ln>
                <a:noFill/>
              </a:ln>
              <a:effectLst>
                <a:softEdge rad="317500"/>
              </a:effectLst>
            </p:spPr>
            <p:style>
              <a:lnRef idx="2">
                <a:schemeClr val="accent1">
                  <a:shade val="15000"/>
                </a:schemeClr>
              </a:lnRef>
              <a:fillRef idx="1">
                <a:schemeClr val="accent1"/>
              </a:fillRef>
              <a:effectRef idx="0">
                <a:schemeClr val="accent1"/>
              </a:effectRef>
              <a:fontRef idx="minor">
                <a:schemeClr val="lt1"/>
              </a:fontRef>
            </p:style>
            <p:txBody>
              <a:bodyPr wrap="square" lIns="0" tIns="72000" rIns="0" rtlCol="0" anchor="ctr" anchorCtr="0">
                <a:noAutofit/>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cs typeface="+mn-cs"/>
                </a:endParaRPr>
              </a:p>
            </p:txBody>
          </p:sp>
        </p:grpSp>
        <p:sp>
          <p:nvSpPr>
            <p:cNvPr id="9" name="文本框 8"/>
            <p:cNvSpPr txBox="1"/>
            <p:nvPr/>
          </p:nvSpPr>
          <p:spPr>
            <a:xfrm>
              <a:off x="8547869" y="4897101"/>
              <a:ext cx="2708061" cy="1661993"/>
            </a:xfrm>
            <a:prstGeom prst="rect">
              <a:avLst/>
            </a:prstGeom>
            <a:noFill/>
          </p:spPr>
          <p:txBody>
            <a:bodyPr wrap="square">
              <a:spAutoFit/>
            </a:bodyPr>
            <a:lstStyle/>
            <a:p>
              <a:pPr marL="0" marR="0" lvl="0" indent="0" algn="ctr" defTabSz="914400" rtl="0" eaLnBrk="1" latinLnBrk="0" hangingPunct="1">
                <a:spcBef>
                  <a:spcPts val="0"/>
                </a:spcBef>
                <a:spcAft>
                  <a:spcPts val="0"/>
                </a:spcAft>
                <a:buClrTx/>
                <a:buSzTx/>
                <a:buFontTx/>
                <a:buNone/>
                <a:defRPr/>
              </a:pPr>
              <a:r>
                <a:rPr lang="en-US" altLang="zh-CN" sz="5400" b="1" dirty="0">
                  <a:gradFill>
                    <a:gsLst>
                      <a:gs pos="21000">
                        <a:srgbClr val="2B3B81"/>
                      </a:gs>
                      <a:gs pos="72000">
                        <a:srgbClr val="4884F6"/>
                      </a:gs>
                    </a:gsLst>
                    <a:lin ang="2700000" scaled="1"/>
                  </a:gradFill>
                  <a:latin typeface="Cinzel Decorative" panose="00000500000000000000" pitchFamily="2" charset="0"/>
                  <a:ea typeface="思源宋体 CN Heavy" panose="02020900000000000000" pitchFamily="18" charset="-122"/>
                </a:rPr>
                <a:t>200</a:t>
              </a:r>
              <a:r>
                <a:rPr lang="zh-CN" altLang="en-US" b="1" dirty="0">
                  <a:gradFill>
                    <a:gsLst>
                      <a:gs pos="21000">
                        <a:srgbClr val="2B3B81"/>
                      </a:gs>
                      <a:gs pos="72000">
                        <a:srgbClr val="4884F6"/>
                      </a:gs>
                    </a:gsLst>
                    <a:lin ang="2700000" scaled="1"/>
                  </a:gradFill>
                  <a:latin typeface="Cinzel Decorative" panose="00000500000000000000" pitchFamily="2" charset="0"/>
                  <a:ea typeface="思源宋体 CN Heavy" panose="02020900000000000000" pitchFamily="18" charset="-122"/>
                </a:rPr>
                <a:t>万元</a:t>
              </a:r>
              <a:endParaRPr lang="en-US" altLang="zh-CN" b="1" dirty="0">
                <a:gradFill>
                  <a:gsLst>
                    <a:gs pos="21000">
                      <a:srgbClr val="2B3B81"/>
                    </a:gs>
                    <a:gs pos="72000">
                      <a:srgbClr val="4884F6"/>
                    </a:gs>
                  </a:gsLst>
                  <a:lin ang="2700000" scaled="1"/>
                </a:gradFill>
                <a:latin typeface="Cinzel Decorative" panose="00000500000000000000" pitchFamily="2" charset="0"/>
                <a:ea typeface="思源宋体 CN Heavy" panose="02020900000000000000" pitchFamily="18" charset="-122"/>
              </a:endParaRPr>
            </a:p>
            <a:p>
              <a:pPr algn="ctr">
                <a:defRPr/>
              </a:pPr>
              <a:r>
                <a:rPr lang="en-US" altLang="zh-CN" sz="2400" b="1" dirty="0">
                  <a:solidFill>
                    <a:srgbClr val="00B0F0"/>
                  </a:solidFill>
                  <a:latin typeface="Cinzel Decorative" panose="00000500000000000000" pitchFamily="2" charset="0"/>
                  <a:ea typeface="思源宋体 CN Heavy" panose="02020900000000000000" pitchFamily="18" charset="-122"/>
                </a:rPr>
                <a:t>2 million yuan</a:t>
              </a:r>
              <a:endParaRPr lang="en-US" altLang="zh-CN" sz="2400" b="1" dirty="0">
                <a:solidFill>
                  <a:srgbClr val="00B0F0"/>
                </a:solidFill>
                <a:latin typeface="Cinzel Decorative" panose="00000500000000000000" pitchFamily="2" charset="0"/>
                <a:ea typeface="思源宋体 CN Heavy" panose="02020900000000000000" pitchFamily="18" charset="-122"/>
              </a:endParaRPr>
            </a:p>
            <a:p>
              <a:pPr algn="ctr">
                <a:defRPr/>
              </a:pPr>
              <a:r>
                <a:rPr lang="en-US" altLang="zh-CN" sz="2400" b="1" dirty="0">
                  <a:solidFill>
                    <a:srgbClr val="00B0F0"/>
                  </a:solidFill>
                  <a:latin typeface="Cinzel Decorative" panose="00000500000000000000" pitchFamily="2" charset="0"/>
                  <a:ea typeface="思源宋体 CN Heavy" panose="02020900000000000000" pitchFamily="18" charset="-122"/>
                </a:rPr>
                <a:t>$280,000</a:t>
              </a:r>
              <a:endParaRPr lang="en-US" altLang="zh-CN" sz="2400" b="1" dirty="0">
                <a:solidFill>
                  <a:srgbClr val="00B0F0"/>
                </a:solidFill>
                <a:latin typeface="Cinzel Decorative" panose="00000500000000000000" pitchFamily="2" charset="0"/>
                <a:ea typeface="思源宋体 CN Heavy" panose="02020900000000000000" pitchFamily="18" charset="-122"/>
              </a:endParaRPr>
            </a:p>
          </p:txBody>
        </p:sp>
      </p:grpSp>
      <p:grpSp>
        <p:nvGrpSpPr>
          <p:cNvPr id="17" name="组合 16"/>
          <p:cNvGrpSpPr/>
          <p:nvPr/>
        </p:nvGrpSpPr>
        <p:grpSpPr>
          <a:xfrm>
            <a:off x="715114" y="4088220"/>
            <a:ext cx="3149973" cy="2470874"/>
            <a:chOff x="8326913" y="4088220"/>
            <a:chExt cx="3149973" cy="2470874"/>
          </a:xfrm>
        </p:grpSpPr>
        <p:grpSp>
          <p:nvGrpSpPr>
            <p:cNvPr id="18" name="组合 17"/>
            <p:cNvGrpSpPr/>
            <p:nvPr/>
          </p:nvGrpSpPr>
          <p:grpSpPr>
            <a:xfrm>
              <a:off x="8326913" y="4558714"/>
              <a:ext cx="3149973" cy="1600105"/>
              <a:chOff x="1247554" y="749586"/>
              <a:chExt cx="9696893" cy="4869711"/>
            </a:xfrm>
          </p:grpSpPr>
          <p:sp useBgFill="1">
            <p:nvSpPr>
              <p:cNvPr id="23" name="矩形: 圆角 22"/>
              <p:cNvSpPr/>
              <p:nvPr/>
            </p:nvSpPr>
            <p:spPr>
              <a:xfrm>
                <a:off x="1247554" y="749586"/>
                <a:ext cx="9696893" cy="4869711"/>
              </a:xfrm>
              <a:prstGeom prst="roundRect">
                <a:avLst>
                  <a:gd name="adj" fmla="val 7257"/>
                </a:avLst>
              </a:prstGeom>
              <a:ln>
                <a:gradFill flip="none" rotWithShape="1">
                  <a:gsLst>
                    <a:gs pos="0">
                      <a:schemeClr val="accent1">
                        <a:lumMod val="5000"/>
                        <a:lumOff val="95000"/>
                      </a:schemeClr>
                    </a:gs>
                    <a:gs pos="50000">
                      <a:schemeClr val="bg1">
                        <a:alpha val="0"/>
                      </a:schemeClr>
                    </a:gs>
                    <a:gs pos="100000">
                      <a:schemeClr val="bg1"/>
                    </a:gs>
                  </a:gsLst>
                  <a:lin ang="18900000" scaled="1"/>
                  <a:tileRect/>
                </a:gradFill>
              </a:ln>
              <a:effectLst>
                <a:outerShdw blurRad="1016000" dist="381000" dir="5400000" sx="95000" sy="95000" algn="t" rotWithShape="0">
                  <a:srgbClr val="70ADFE"/>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useBgFill="1">
            <p:nvSpPr>
              <p:cNvPr id="24" name="矩形: 圆角 23"/>
              <p:cNvSpPr/>
              <p:nvPr/>
            </p:nvSpPr>
            <p:spPr>
              <a:xfrm>
                <a:off x="1247554" y="749586"/>
                <a:ext cx="9696893" cy="4869711"/>
              </a:xfrm>
              <a:prstGeom prst="roundRect">
                <a:avLst>
                  <a:gd name="adj" fmla="val 6223"/>
                </a:avLst>
              </a:prstGeom>
              <a:ln>
                <a:gradFill flip="none" rotWithShape="1">
                  <a:gsLst>
                    <a:gs pos="0">
                      <a:schemeClr val="accent1">
                        <a:lumMod val="5000"/>
                        <a:lumOff val="95000"/>
                      </a:schemeClr>
                    </a:gs>
                    <a:gs pos="50000">
                      <a:schemeClr val="bg1">
                        <a:alpha val="0"/>
                      </a:schemeClr>
                    </a:gs>
                    <a:gs pos="100000">
                      <a:schemeClr val="bg1"/>
                    </a:gs>
                  </a:gsLst>
                  <a:lin ang="18900000" scaled="1"/>
                  <a:tileRect/>
                </a:gradFill>
              </a:ln>
              <a:effectLst>
                <a:innerShdw blurRad="254000" dist="177800" dir="5400000">
                  <a:schemeClr val="bg1">
                    <a:alpha val="81000"/>
                  </a:scheme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19" name="组合 18"/>
            <p:cNvGrpSpPr/>
            <p:nvPr/>
          </p:nvGrpSpPr>
          <p:grpSpPr>
            <a:xfrm>
              <a:off x="8460629" y="4088220"/>
              <a:ext cx="2882541" cy="936649"/>
              <a:chOff x="8460629" y="3976580"/>
              <a:chExt cx="2882541" cy="936649"/>
            </a:xfrm>
          </p:grpSpPr>
          <p:sp>
            <p:nvSpPr>
              <p:cNvPr id="21" name="任意多边形: 形状 20"/>
              <p:cNvSpPr/>
              <p:nvPr/>
            </p:nvSpPr>
            <p:spPr>
              <a:xfrm>
                <a:off x="8635109" y="3976580"/>
                <a:ext cx="2620821" cy="464938"/>
              </a:xfrm>
              <a:custGeom>
                <a:avLst/>
                <a:gdLst>
                  <a:gd name="connsiteX0" fmla="*/ 342839 w 2290722"/>
                  <a:gd name="connsiteY0" fmla="*/ 0 h 468325"/>
                  <a:gd name="connsiteX1" fmla="*/ 1947883 w 2290722"/>
                  <a:gd name="connsiteY1" fmla="*/ 0 h 468325"/>
                  <a:gd name="connsiteX2" fmla="*/ 2290722 w 2290722"/>
                  <a:gd name="connsiteY2" fmla="*/ 342839 h 468325"/>
                  <a:gd name="connsiteX3" fmla="*/ 2290721 w 2290722"/>
                  <a:gd name="connsiteY3" fmla="*/ 342839 h 468325"/>
                  <a:gd name="connsiteX4" fmla="*/ 2283756 w 2290722"/>
                  <a:gd name="connsiteY4" fmla="*/ 411933 h 468325"/>
                  <a:gd name="connsiteX5" fmla="*/ 2266251 w 2290722"/>
                  <a:gd name="connsiteY5" fmla="*/ 468325 h 468325"/>
                  <a:gd name="connsiteX6" fmla="*/ 24470 w 2290722"/>
                  <a:gd name="connsiteY6" fmla="*/ 468325 h 468325"/>
                  <a:gd name="connsiteX7" fmla="*/ 6965 w 2290722"/>
                  <a:gd name="connsiteY7" fmla="*/ 411932 h 468325"/>
                  <a:gd name="connsiteX8" fmla="*/ 0 w 2290722"/>
                  <a:gd name="connsiteY8" fmla="*/ 342839 h 468325"/>
                  <a:gd name="connsiteX9" fmla="*/ 6965 w 2290722"/>
                  <a:gd name="connsiteY9" fmla="*/ 273745 h 468325"/>
                  <a:gd name="connsiteX10" fmla="*/ 342839 w 2290722"/>
                  <a:gd name="connsiteY10" fmla="*/ 0 h 46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0722" h="468325">
                    <a:moveTo>
                      <a:pt x="342839" y="0"/>
                    </a:moveTo>
                    <a:lnTo>
                      <a:pt x="1947883" y="0"/>
                    </a:lnTo>
                    <a:cubicBezTo>
                      <a:pt x="2137228" y="0"/>
                      <a:pt x="2290722" y="153494"/>
                      <a:pt x="2290722" y="342839"/>
                    </a:cubicBezTo>
                    <a:lnTo>
                      <a:pt x="2290721" y="342839"/>
                    </a:lnTo>
                    <a:cubicBezTo>
                      <a:pt x="2290721" y="366507"/>
                      <a:pt x="2288323" y="389615"/>
                      <a:pt x="2283756" y="411933"/>
                    </a:cubicBezTo>
                    <a:lnTo>
                      <a:pt x="2266251" y="468325"/>
                    </a:lnTo>
                    <a:lnTo>
                      <a:pt x="24470" y="468325"/>
                    </a:lnTo>
                    <a:lnTo>
                      <a:pt x="6965" y="411932"/>
                    </a:lnTo>
                    <a:lnTo>
                      <a:pt x="0" y="342839"/>
                    </a:lnTo>
                    <a:lnTo>
                      <a:pt x="6965" y="273745"/>
                    </a:lnTo>
                    <a:cubicBezTo>
                      <a:pt x="38934" y="117519"/>
                      <a:pt x="177162" y="0"/>
                      <a:pt x="342839" y="0"/>
                    </a:cubicBezTo>
                    <a:close/>
                  </a:path>
                </a:pathLst>
              </a:custGeom>
              <a:gradFill flip="none" rotWithShape="1">
                <a:gsLst>
                  <a:gs pos="100000">
                    <a:srgbClr val="4E84FD"/>
                  </a:gs>
                  <a:gs pos="1000">
                    <a:srgbClr val="70ADFE"/>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lIns="0" tIns="72000" rIns="0" rtlCol="0" anchor="ctr" anchorCtr="0">
                <a:noAutofit/>
              </a:bodyPr>
              <a:lstStyle/>
              <a:p>
                <a:pPr marL="0" marR="0" lvl="0" indent="0" algn="ctr" defTabSz="914400" rtl="0" eaLnBrk="1" latinLnBrk="0" hangingPunct="1">
                  <a:spcBef>
                    <a:spcPts val="0"/>
                  </a:spcBef>
                  <a:spcAft>
                    <a:spcPts val="0"/>
                  </a:spcAft>
                  <a:buClrTx/>
                  <a:buSzTx/>
                  <a:buFontTx/>
                  <a:buNone/>
                  <a:defRPr/>
                </a:pPr>
                <a:r>
                  <a:rPr kumimoji="0" lang="zh-CN" altLang="en-US" sz="18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cs typeface="+mn-cs"/>
                  </a:rPr>
                  <a:t>厂房投资</a:t>
                </a:r>
                <a:endParaRPr kumimoji="0" lang="en-US" altLang="zh-CN" sz="18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cs typeface="+mn-cs"/>
                </a:endParaRPr>
              </a:p>
              <a:p>
                <a:pPr marL="0" marR="0" lvl="0" indent="0" algn="ctr" defTabSz="914400" rtl="0" eaLnBrk="1" latinLnBrk="0" hangingPunct="1">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cs typeface="+mn-cs"/>
                  </a:rPr>
                  <a:t>Plant investment</a:t>
                </a:r>
                <a:endParaRPr kumimoji="0" lang="zh-CN" altLang="en-US" sz="18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cs typeface="+mn-cs"/>
                </a:endParaRPr>
              </a:p>
            </p:txBody>
          </p:sp>
          <p:sp>
            <p:nvSpPr>
              <p:cNvPr id="22" name="任意多边形: 形状 21"/>
              <p:cNvSpPr/>
              <p:nvPr/>
            </p:nvSpPr>
            <p:spPr>
              <a:xfrm flipV="1">
                <a:off x="8460629" y="4090389"/>
                <a:ext cx="2882541" cy="822840"/>
              </a:xfrm>
              <a:custGeom>
                <a:avLst/>
                <a:gdLst>
                  <a:gd name="connsiteX0" fmla="*/ 342839 w 2290722"/>
                  <a:gd name="connsiteY0" fmla="*/ 0 h 468325"/>
                  <a:gd name="connsiteX1" fmla="*/ 1947883 w 2290722"/>
                  <a:gd name="connsiteY1" fmla="*/ 0 h 468325"/>
                  <a:gd name="connsiteX2" fmla="*/ 2290722 w 2290722"/>
                  <a:gd name="connsiteY2" fmla="*/ 342839 h 468325"/>
                  <a:gd name="connsiteX3" fmla="*/ 2290721 w 2290722"/>
                  <a:gd name="connsiteY3" fmla="*/ 342839 h 468325"/>
                  <a:gd name="connsiteX4" fmla="*/ 2283756 w 2290722"/>
                  <a:gd name="connsiteY4" fmla="*/ 411933 h 468325"/>
                  <a:gd name="connsiteX5" fmla="*/ 2266251 w 2290722"/>
                  <a:gd name="connsiteY5" fmla="*/ 468325 h 468325"/>
                  <a:gd name="connsiteX6" fmla="*/ 24470 w 2290722"/>
                  <a:gd name="connsiteY6" fmla="*/ 468325 h 468325"/>
                  <a:gd name="connsiteX7" fmla="*/ 6965 w 2290722"/>
                  <a:gd name="connsiteY7" fmla="*/ 411932 h 468325"/>
                  <a:gd name="connsiteX8" fmla="*/ 0 w 2290722"/>
                  <a:gd name="connsiteY8" fmla="*/ 342839 h 468325"/>
                  <a:gd name="connsiteX9" fmla="*/ 6965 w 2290722"/>
                  <a:gd name="connsiteY9" fmla="*/ 273745 h 468325"/>
                  <a:gd name="connsiteX10" fmla="*/ 342839 w 2290722"/>
                  <a:gd name="connsiteY10" fmla="*/ 0 h 46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0722" h="468325">
                    <a:moveTo>
                      <a:pt x="342839" y="0"/>
                    </a:moveTo>
                    <a:lnTo>
                      <a:pt x="1947883" y="0"/>
                    </a:lnTo>
                    <a:cubicBezTo>
                      <a:pt x="2137228" y="0"/>
                      <a:pt x="2290722" y="153494"/>
                      <a:pt x="2290722" y="342839"/>
                    </a:cubicBezTo>
                    <a:lnTo>
                      <a:pt x="2290721" y="342839"/>
                    </a:lnTo>
                    <a:cubicBezTo>
                      <a:pt x="2290721" y="366507"/>
                      <a:pt x="2288323" y="389615"/>
                      <a:pt x="2283756" y="411933"/>
                    </a:cubicBezTo>
                    <a:lnTo>
                      <a:pt x="2266251" y="468325"/>
                    </a:lnTo>
                    <a:lnTo>
                      <a:pt x="24470" y="468325"/>
                    </a:lnTo>
                    <a:lnTo>
                      <a:pt x="6965" y="411932"/>
                    </a:lnTo>
                    <a:lnTo>
                      <a:pt x="0" y="342839"/>
                    </a:lnTo>
                    <a:lnTo>
                      <a:pt x="6965" y="273745"/>
                    </a:lnTo>
                    <a:cubicBezTo>
                      <a:pt x="38934" y="117519"/>
                      <a:pt x="177162" y="0"/>
                      <a:pt x="342839" y="0"/>
                    </a:cubicBezTo>
                    <a:close/>
                  </a:path>
                </a:pathLst>
              </a:custGeom>
              <a:solidFill>
                <a:srgbClr val="4E84FD">
                  <a:alpha val="68000"/>
                </a:srgbClr>
              </a:solidFill>
              <a:ln>
                <a:noFill/>
              </a:ln>
              <a:effectLst>
                <a:softEdge rad="317500"/>
              </a:effectLst>
            </p:spPr>
            <p:style>
              <a:lnRef idx="2">
                <a:schemeClr val="accent1">
                  <a:shade val="15000"/>
                </a:schemeClr>
              </a:lnRef>
              <a:fillRef idx="1">
                <a:schemeClr val="accent1"/>
              </a:fillRef>
              <a:effectRef idx="0">
                <a:schemeClr val="accent1"/>
              </a:effectRef>
              <a:fontRef idx="minor">
                <a:schemeClr val="lt1"/>
              </a:fontRef>
            </p:style>
            <p:txBody>
              <a:bodyPr wrap="square" lIns="0" tIns="72000" rIns="0" rtlCol="0" anchor="ctr" anchorCtr="0">
                <a:noAutofit/>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cs typeface="+mn-cs"/>
                </a:endParaRPr>
              </a:p>
            </p:txBody>
          </p:sp>
        </p:grpSp>
        <p:sp>
          <p:nvSpPr>
            <p:cNvPr id="20" name="文本框 19"/>
            <p:cNvSpPr txBox="1"/>
            <p:nvPr/>
          </p:nvSpPr>
          <p:spPr>
            <a:xfrm>
              <a:off x="8547869" y="4897101"/>
              <a:ext cx="2708061" cy="1661993"/>
            </a:xfrm>
            <a:prstGeom prst="rect">
              <a:avLst/>
            </a:prstGeom>
            <a:noFill/>
          </p:spPr>
          <p:txBody>
            <a:bodyPr wrap="square">
              <a:spAutoFit/>
            </a:bodyPr>
            <a:lstStyle/>
            <a:p>
              <a:pPr marL="0" marR="0" lvl="0" indent="0" algn="ctr" defTabSz="914400" rtl="0" eaLnBrk="1" latinLnBrk="0" hangingPunct="1">
                <a:spcBef>
                  <a:spcPts val="0"/>
                </a:spcBef>
                <a:spcAft>
                  <a:spcPts val="0"/>
                </a:spcAft>
                <a:buClrTx/>
                <a:buSzTx/>
                <a:buFontTx/>
                <a:buNone/>
                <a:defRPr/>
              </a:pPr>
              <a:r>
                <a:rPr lang="en-US" altLang="zh-CN" sz="5400" b="1" dirty="0">
                  <a:gradFill>
                    <a:gsLst>
                      <a:gs pos="21000">
                        <a:srgbClr val="2B3B81"/>
                      </a:gs>
                      <a:gs pos="72000">
                        <a:srgbClr val="4884F6"/>
                      </a:gs>
                    </a:gsLst>
                    <a:lin ang="2700000" scaled="1"/>
                  </a:gradFill>
                  <a:latin typeface="Cinzel Decorative" panose="00000500000000000000" pitchFamily="2" charset="0"/>
                  <a:ea typeface="思源宋体 CN Heavy" panose="02020900000000000000" pitchFamily="18" charset="-122"/>
                </a:rPr>
                <a:t>3500</a:t>
              </a:r>
              <a:r>
                <a:rPr lang="zh-CN" altLang="en-US" b="1" dirty="0">
                  <a:gradFill>
                    <a:gsLst>
                      <a:gs pos="21000">
                        <a:srgbClr val="2B3B81"/>
                      </a:gs>
                      <a:gs pos="72000">
                        <a:srgbClr val="4884F6"/>
                      </a:gs>
                    </a:gsLst>
                    <a:lin ang="2700000" scaled="1"/>
                  </a:gradFill>
                  <a:latin typeface="Cinzel Decorative" panose="00000500000000000000" pitchFamily="2" charset="0"/>
                  <a:ea typeface="思源宋体 CN Heavy" panose="02020900000000000000" pitchFamily="18" charset="-122"/>
                </a:rPr>
                <a:t>万元</a:t>
              </a:r>
              <a:endParaRPr lang="en-US" altLang="zh-CN" b="1" dirty="0">
                <a:gradFill>
                  <a:gsLst>
                    <a:gs pos="21000">
                      <a:srgbClr val="2B3B81"/>
                    </a:gs>
                    <a:gs pos="72000">
                      <a:srgbClr val="4884F6"/>
                    </a:gs>
                  </a:gsLst>
                  <a:lin ang="2700000" scaled="1"/>
                </a:gradFill>
                <a:latin typeface="Cinzel Decorative" panose="00000500000000000000" pitchFamily="2" charset="0"/>
                <a:ea typeface="思源宋体 CN Heavy" panose="02020900000000000000" pitchFamily="18" charset="-122"/>
              </a:endParaRPr>
            </a:p>
            <a:p>
              <a:pPr marL="0" marR="0" lvl="0" indent="0" algn="ctr" defTabSz="914400" rtl="0" eaLnBrk="1" latinLnBrk="0" hangingPunct="1">
                <a:spcBef>
                  <a:spcPts val="0"/>
                </a:spcBef>
                <a:spcAft>
                  <a:spcPts val="0"/>
                </a:spcAft>
                <a:buClrTx/>
                <a:buSzTx/>
                <a:buFontTx/>
                <a:buNone/>
                <a:defRPr/>
              </a:pPr>
              <a:r>
                <a:rPr lang="en-US" altLang="zh-CN" sz="2400" b="1" dirty="0">
                  <a:solidFill>
                    <a:srgbClr val="00B0F0"/>
                  </a:solidFill>
                  <a:latin typeface="Cinzel Decorative" panose="00000500000000000000" pitchFamily="2" charset="0"/>
                  <a:ea typeface="思源宋体 CN Heavy" panose="02020900000000000000" pitchFamily="18" charset="-122"/>
                </a:rPr>
                <a:t>35 million yuan</a:t>
              </a:r>
              <a:endParaRPr lang="en-US" altLang="zh-CN" sz="2400" b="1" dirty="0">
                <a:solidFill>
                  <a:srgbClr val="00B0F0"/>
                </a:solidFill>
                <a:latin typeface="Cinzel Decorative" panose="00000500000000000000" pitchFamily="2" charset="0"/>
                <a:ea typeface="思源宋体 CN Heavy" panose="02020900000000000000" pitchFamily="18" charset="-122"/>
              </a:endParaRPr>
            </a:p>
            <a:p>
              <a:pPr marL="0" marR="0" lvl="0" indent="0" algn="ctr" defTabSz="914400" rtl="0" eaLnBrk="1" latinLnBrk="0" hangingPunct="1">
                <a:spcBef>
                  <a:spcPts val="0"/>
                </a:spcBef>
                <a:spcAft>
                  <a:spcPts val="0"/>
                </a:spcAft>
                <a:buClrTx/>
                <a:buSzTx/>
                <a:buFontTx/>
                <a:buNone/>
                <a:defRPr/>
              </a:pPr>
              <a:r>
                <a:rPr lang="en-US" altLang="zh-CN" sz="2400" b="1" dirty="0">
                  <a:solidFill>
                    <a:srgbClr val="00B0F0"/>
                  </a:solidFill>
                  <a:latin typeface="Cinzel Decorative" panose="00000500000000000000" pitchFamily="2" charset="0"/>
                  <a:ea typeface="思源宋体 CN Heavy" panose="02020900000000000000" pitchFamily="18" charset="-122"/>
                </a:rPr>
                <a:t>$4.85 million</a:t>
              </a:r>
              <a:endParaRPr lang="en-US" altLang="zh-CN" sz="2400" b="1" dirty="0">
                <a:solidFill>
                  <a:srgbClr val="00B0F0"/>
                </a:solidFill>
                <a:latin typeface="Cinzel Decorative" panose="00000500000000000000" pitchFamily="2" charset="0"/>
                <a:ea typeface="思源宋体 CN Heavy" panose="02020900000000000000" pitchFamily="18" charset="-122"/>
              </a:endParaRPr>
            </a:p>
          </p:txBody>
        </p:sp>
      </p:grpSp>
      <p:grpSp>
        <p:nvGrpSpPr>
          <p:cNvPr id="25" name="组合 24"/>
          <p:cNvGrpSpPr/>
          <p:nvPr/>
        </p:nvGrpSpPr>
        <p:grpSpPr>
          <a:xfrm>
            <a:off x="4521014" y="4088219"/>
            <a:ext cx="3149973" cy="2470875"/>
            <a:chOff x="8326913" y="4088219"/>
            <a:chExt cx="3149973" cy="2470875"/>
          </a:xfrm>
        </p:grpSpPr>
        <p:grpSp>
          <p:nvGrpSpPr>
            <p:cNvPr id="26" name="组合 25"/>
            <p:cNvGrpSpPr/>
            <p:nvPr/>
          </p:nvGrpSpPr>
          <p:grpSpPr>
            <a:xfrm>
              <a:off x="8326913" y="4558714"/>
              <a:ext cx="3149973" cy="1600105"/>
              <a:chOff x="1247554" y="749586"/>
              <a:chExt cx="9696893" cy="4869711"/>
            </a:xfrm>
          </p:grpSpPr>
          <p:sp useBgFill="1">
            <p:nvSpPr>
              <p:cNvPr id="35" name="矩形: 圆角 34"/>
              <p:cNvSpPr/>
              <p:nvPr/>
            </p:nvSpPr>
            <p:spPr>
              <a:xfrm>
                <a:off x="1247554" y="749586"/>
                <a:ext cx="9696893" cy="4869711"/>
              </a:xfrm>
              <a:prstGeom prst="roundRect">
                <a:avLst>
                  <a:gd name="adj" fmla="val 7257"/>
                </a:avLst>
              </a:prstGeom>
              <a:ln>
                <a:gradFill flip="none" rotWithShape="1">
                  <a:gsLst>
                    <a:gs pos="0">
                      <a:schemeClr val="accent1">
                        <a:lumMod val="5000"/>
                        <a:lumOff val="95000"/>
                      </a:schemeClr>
                    </a:gs>
                    <a:gs pos="50000">
                      <a:schemeClr val="bg1">
                        <a:alpha val="0"/>
                      </a:schemeClr>
                    </a:gs>
                    <a:gs pos="100000">
                      <a:schemeClr val="bg1"/>
                    </a:gs>
                  </a:gsLst>
                  <a:lin ang="18900000" scaled="1"/>
                  <a:tileRect/>
                </a:gradFill>
              </a:ln>
              <a:effectLst>
                <a:outerShdw blurRad="1016000" dist="381000" dir="5400000" sx="95000" sy="95000" algn="t" rotWithShape="0">
                  <a:srgbClr val="70ADFE"/>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useBgFill="1">
            <p:nvSpPr>
              <p:cNvPr id="36" name="矩形: 圆角 35"/>
              <p:cNvSpPr/>
              <p:nvPr/>
            </p:nvSpPr>
            <p:spPr>
              <a:xfrm>
                <a:off x="1247554" y="749586"/>
                <a:ext cx="9696893" cy="4869711"/>
              </a:xfrm>
              <a:prstGeom prst="roundRect">
                <a:avLst>
                  <a:gd name="adj" fmla="val 6223"/>
                </a:avLst>
              </a:prstGeom>
              <a:ln>
                <a:gradFill flip="none" rotWithShape="1">
                  <a:gsLst>
                    <a:gs pos="0">
                      <a:schemeClr val="accent1">
                        <a:lumMod val="5000"/>
                        <a:lumOff val="95000"/>
                      </a:schemeClr>
                    </a:gs>
                    <a:gs pos="50000">
                      <a:schemeClr val="bg1">
                        <a:alpha val="0"/>
                      </a:schemeClr>
                    </a:gs>
                    <a:gs pos="100000">
                      <a:schemeClr val="bg1"/>
                    </a:gs>
                  </a:gsLst>
                  <a:lin ang="18900000" scaled="1"/>
                  <a:tileRect/>
                </a:gradFill>
              </a:ln>
              <a:effectLst>
                <a:innerShdw blurRad="254000" dist="177800" dir="5400000">
                  <a:schemeClr val="bg1">
                    <a:alpha val="81000"/>
                  </a:scheme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27" name="组合 26"/>
            <p:cNvGrpSpPr/>
            <p:nvPr/>
          </p:nvGrpSpPr>
          <p:grpSpPr>
            <a:xfrm>
              <a:off x="8460629" y="4088219"/>
              <a:ext cx="2882541" cy="936650"/>
              <a:chOff x="8460629" y="3976579"/>
              <a:chExt cx="2882541" cy="936650"/>
            </a:xfrm>
          </p:grpSpPr>
          <p:sp>
            <p:nvSpPr>
              <p:cNvPr id="32" name="任意多边形: 形状 31"/>
              <p:cNvSpPr/>
              <p:nvPr/>
            </p:nvSpPr>
            <p:spPr>
              <a:xfrm>
                <a:off x="8547869" y="3976579"/>
                <a:ext cx="2499391" cy="468325"/>
              </a:xfrm>
              <a:custGeom>
                <a:avLst/>
                <a:gdLst>
                  <a:gd name="connsiteX0" fmla="*/ 342839 w 2290722"/>
                  <a:gd name="connsiteY0" fmla="*/ 0 h 468325"/>
                  <a:gd name="connsiteX1" fmla="*/ 1947883 w 2290722"/>
                  <a:gd name="connsiteY1" fmla="*/ 0 h 468325"/>
                  <a:gd name="connsiteX2" fmla="*/ 2290722 w 2290722"/>
                  <a:gd name="connsiteY2" fmla="*/ 342839 h 468325"/>
                  <a:gd name="connsiteX3" fmla="*/ 2290721 w 2290722"/>
                  <a:gd name="connsiteY3" fmla="*/ 342839 h 468325"/>
                  <a:gd name="connsiteX4" fmla="*/ 2283756 w 2290722"/>
                  <a:gd name="connsiteY4" fmla="*/ 411933 h 468325"/>
                  <a:gd name="connsiteX5" fmla="*/ 2266251 w 2290722"/>
                  <a:gd name="connsiteY5" fmla="*/ 468325 h 468325"/>
                  <a:gd name="connsiteX6" fmla="*/ 24470 w 2290722"/>
                  <a:gd name="connsiteY6" fmla="*/ 468325 h 468325"/>
                  <a:gd name="connsiteX7" fmla="*/ 6965 w 2290722"/>
                  <a:gd name="connsiteY7" fmla="*/ 411932 h 468325"/>
                  <a:gd name="connsiteX8" fmla="*/ 0 w 2290722"/>
                  <a:gd name="connsiteY8" fmla="*/ 342839 h 468325"/>
                  <a:gd name="connsiteX9" fmla="*/ 6965 w 2290722"/>
                  <a:gd name="connsiteY9" fmla="*/ 273745 h 468325"/>
                  <a:gd name="connsiteX10" fmla="*/ 342839 w 2290722"/>
                  <a:gd name="connsiteY10" fmla="*/ 0 h 46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0722" h="468325">
                    <a:moveTo>
                      <a:pt x="342839" y="0"/>
                    </a:moveTo>
                    <a:lnTo>
                      <a:pt x="1947883" y="0"/>
                    </a:lnTo>
                    <a:cubicBezTo>
                      <a:pt x="2137228" y="0"/>
                      <a:pt x="2290722" y="153494"/>
                      <a:pt x="2290722" y="342839"/>
                    </a:cubicBezTo>
                    <a:lnTo>
                      <a:pt x="2290721" y="342839"/>
                    </a:lnTo>
                    <a:cubicBezTo>
                      <a:pt x="2290721" y="366507"/>
                      <a:pt x="2288323" y="389615"/>
                      <a:pt x="2283756" y="411933"/>
                    </a:cubicBezTo>
                    <a:lnTo>
                      <a:pt x="2266251" y="468325"/>
                    </a:lnTo>
                    <a:lnTo>
                      <a:pt x="24470" y="468325"/>
                    </a:lnTo>
                    <a:lnTo>
                      <a:pt x="6965" y="411932"/>
                    </a:lnTo>
                    <a:lnTo>
                      <a:pt x="0" y="342839"/>
                    </a:lnTo>
                    <a:lnTo>
                      <a:pt x="6965" y="273745"/>
                    </a:lnTo>
                    <a:cubicBezTo>
                      <a:pt x="38934" y="117519"/>
                      <a:pt x="177162" y="0"/>
                      <a:pt x="342839" y="0"/>
                    </a:cubicBezTo>
                    <a:close/>
                  </a:path>
                </a:pathLst>
              </a:custGeom>
              <a:gradFill flip="none" rotWithShape="1">
                <a:gsLst>
                  <a:gs pos="100000">
                    <a:srgbClr val="4E84FD"/>
                  </a:gs>
                  <a:gs pos="1000">
                    <a:srgbClr val="70ADFE"/>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wrap="square" lIns="0" tIns="72000" rIns="0" rtlCol="0" anchor="ctr" anchorCtr="0">
                <a:noAutofit/>
              </a:bodyPr>
              <a:lstStyle/>
              <a:p>
                <a:pPr marL="0" marR="0" lvl="0" indent="0" algn="ctr" defTabSz="914400" rtl="0" eaLnBrk="1" latinLnBrk="0" hangingPunct="1">
                  <a:spcBef>
                    <a:spcPts val="0"/>
                  </a:spcBef>
                  <a:spcAft>
                    <a:spcPts val="0"/>
                  </a:spcAft>
                  <a:buClrTx/>
                  <a:buSzTx/>
                  <a:buFontTx/>
                  <a:buNone/>
                  <a:defRPr/>
                </a:pPr>
                <a:r>
                  <a:rPr kumimoji="0" lang="zh-CN" altLang="en-US" sz="18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cs typeface="+mn-cs"/>
                  </a:rPr>
                  <a:t>设备投资</a:t>
                </a:r>
                <a:endParaRPr kumimoji="0" lang="en-US" altLang="zh-CN" sz="18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cs typeface="+mn-cs"/>
                </a:endParaRPr>
              </a:p>
              <a:p>
                <a:pPr marL="0" marR="0" lvl="0" indent="0" algn="ctr" defTabSz="914400" rtl="0" eaLnBrk="1" latinLnBrk="0" hangingPunct="1">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cs typeface="+mn-cs"/>
                  </a:rPr>
                  <a:t>Equipment investment</a:t>
                </a:r>
                <a:endParaRPr kumimoji="0" lang="zh-CN" altLang="en-US" sz="18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cs typeface="+mn-cs"/>
                </a:endParaRPr>
              </a:p>
            </p:txBody>
          </p:sp>
          <p:sp>
            <p:nvSpPr>
              <p:cNvPr id="34" name="任意多边形: 形状 33"/>
              <p:cNvSpPr/>
              <p:nvPr/>
            </p:nvSpPr>
            <p:spPr>
              <a:xfrm flipV="1">
                <a:off x="8460629" y="4090389"/>
                <a:ext cx="2882541" cy="822840"/>
              </a:xfrm>
              <a:custGeom>
                <a:avLst/>
                <a:gdLst>
                  <a:gd name="connsiteX0" fmla="*/ 342839 w 2290722"/>
                  <a:gd name="connsiteY0" fmla="*/ 0 h 468325"/>
                  <a:gd name="connsiteX1" fmla="*/ 1947883 w 2290722"/>
                  <a:gd name="connsiteY1" fmla="*/ 0 h 468325"/>
                  <a:gd name="connsiteX2" fmla="*/ 2290722 w 2290722"/>
                  <a:gd name="connsiteY2" fmla="*/ 342839 h 468325"/>
                  <a:gd name="connsiteX3" fmla="*/ 2290721 w 2290722"/>
                  <a:gd name="connsiteY3" fmla="*/ 342839 h 468325"/>
                  <a:gd name="connsiteX4" fmla="*/ 2283756 w 2290722"/>
                  <a:gd name="connsiteY4" fmla="*/ 411933 h 468325"/>
                  <a:gd name="connsiteX5" fmla="*/ 2266251 w 2290722"/>
                  <a:gd name="connsiteY5" fmla="*/ 468325 h 468325"/>
                  <a:gd name="connsiteX6" fmla="*/ 24470 w 2290722"/>
                  <a:gd name="connsiteY6" fmla="*/ 468325 h 468325"/>
                  <a:gd name="connsiteX7" fmla="*/ 6965 w 2290722"/>
                  <a:gd name="connsiteY7" fmla="*/ 411932 h 468325"/>
                  <a:gd name="connsiteX8" fmla="*/ 0 w 2290722"/>
                  <a:gd name="connsiteY8" fmla="*/ 342839 h 468325"/>
                  <a:gd name="connsiteX9" fmla="*/ 6965 w 2290722"/>
                  <a:gd name="connsiteY9" fmla="*/ 273745 h 468325"/>
                  <a:gd name="connsiteX10" fmla="*/ 342839 w 2290722"/>
                  <a:gd name="connsiteY10" fmla="*/ 0 h 46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0722" h="468325">
                    <a:moveTo>
                      <a:pt x="342839" y="0"/>
                    </a:moveTo>
                    <a:lnTo>
                      <a:pt x="1947883" y="0"/>
                    </a:lnTo>
                    <a:cubicBezTo>
                      <a:pt x="2137228" y="0"/>
                      <a:pt x="2290722" y="153494"/>
                      <a:pt x="2290722" y="342839"/>
                    </a:cubicBezTo>
                    <a:lnTo>
                      <a:pt x="2290721" y="342839"/>
                    </a:lnTo>
                    <a:cubicBezTo>
                      <a:pt x="2290721" y="366507"/>
                      <a:pt x="2288323" y="389615"/>
                      <a:pt x="2283756" y="411933"/>
                    </a:cubicBezTo>
                    <a:lnTo>
                      <a:pt x="2266251" y="468325"/>
                    </a:lnTo>
                    <a:lnTo>
                      <a:pt x="24470" y="468325"/>
                    </a:lnTo>
                    <a:lnTo>
                      <a:pt x="6965" y="411932"/>
                    </a:lnTo>
                    <a:lnTo>
                      <a:pt x="0" y="342839"/>
                    </a:lnTo>
                    <a:lnTo>
                      <a:pt x="6965" y="273745"/>
                    </a:lnTo>
                    <a:cubicBezTo>
                      <a:pt x="38934" y="117519"/>
                      <a:pt x="177162" y="0"/>
                      <a:pt x="342839" y="0"/>
                    </a:cubicBezTo>
                    <a:close/>
                  </a:path>
                </a:pathLst>
              </a:custGeom>
              <a:solidFill>
                <a:srgbClr val="4E84FD">
                  <a:alpha val="68000"/>
                </a:srgbClr>
              </a:solidFill>
              <a:ln>
                <a:noFill/>
              </a:ln>
              <a:effectLst>
                <a:softEdge rad="317500"/>
              </a:effectLst>
            </p:spPr>
            <p:style>
              <a:lnRef idx="2">
                <a:schemeClr val="accent1">
                  <a:shade val="15000"/>
                </a:schemeClr>
              </a:lnRef>
              <a:fillRef idx="1">
                <a:schemeClr val="accent1"/>
              </a:fillRef>
              <a:effectRef idx="0">
                <a:schemeClr val="accent1"/>
              </a:effectRef>
              <a:fontRef idx="minor">
                <a:schemeClr val="lt1"/>
              </a:fontRef>
            </p:style>
            <p:txBody>
              <a:bodyPr wrap="square" lIns="0" tIns="72000" rIns="0" rtlCol="0" anchor="ctr" anchorCtr="0">
                <a:noAutofit/>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cs typeface="+mn-cs"/>
                </a:endParaRPr>
              </a:p>
            </p:txBody>
          </p:sp>
        </p:grpSp>
        <p:sp>
          <p:nvSpPr>
            <p:cNvPr id="29" name="文本框 28"/>
            <p:cNvSpPr txBox="1"/>
            <p:nvPr/>
          </p:nvSpPr>
          <p:spPr>
            <a:xfrm>
              <a:off x="8547869" y="4897101"/>
              <a:ext cx="2708061" cy="1661993"/>
            </a:xfrm>
            <a:prstGeom prst="rect">
              <a:avLst/>
            </a:prstGeom>
            <a:noFill/>
          </p:spPr>
          <p:txBody>
            <a:bodyPr wrap="square">
              <a:spAutoFit/>
            </a:bodyPr>
            <a:lstStyle/>
            <a:p>
              <a:pPr marL="0" marR="0" lvl="0" indent="0" algn="ctr" defTabSz="914400" rtl="0" eaLnBrk="1" latinLnBrk="0" hangingPunct="1">
                <a:spcBef>
                  <a:spcPts val="0"/>
                </a:spcBef>
                <a:spcAft>
                  <a:spcPts val="0"/>
                </a:spcAft>
                <a:buClrTx/>
                <a:buSzTx/>
                <a:buFontTx/>
                <a:buNone/>
                <a:defRPr/>
              </a:pPr>
              <a:r>
                <a:rPr lang="en-US" altLang="zh-CN" sz="5400" b="1" dirty="0">
                  <a:gradFill>
                    <a:gsLst>
                      <a:gs pos="21000">
                        <a:srgbClr val="2B3B81"/>
                      </a:gs>
                      <a:gs pos="72000">
                        <a:srgbClr val="4884F6"/>
                      </a:gs>
                    </a:gsLst>
                    <a:lin ang="2700000" scaled="1"/>
                  </a:gradFill>
                  <a:latin typeface="Cinzel Decorative" panose="00000500000000000000" pitchFamily="2" charset="0"/>
                  <a:ea typeface="思源宋体 CN Heavy" panose="02020900000000000000" pitchFamily="18" charset="-122"/>
                </a:rPr>
                <a:t>1100</a:t>
              </a:r>
              <a:r>
                <a:rPr lang="zh-CN" altLang="en-US" b="1" dirty="0">
                  <a:gradFill>
                    <a:gsLst>
                      <a:gs pos="21000">
                        <a:srgbClr val="2B3B81"/>
                      </a:gs>
                      <a:gs pos="72000">
                        <a:srgbClr val="4884F6"/>
                      </a:gs>
                    </a:gsLst>
                    <a:lin ang="2700000" scaled="1"/>
                  </a:gradFill>
                  <a:latin typeface="Cinzel Decorative" panose="00000500000000000000" pitchFamily="2" charset="0"/>
                  <a:ea typeface="思源宋体 CN Heavy" panose="02020900000000000000" pitchFamily="18" charset="-122"/>
                </a:rPr>
                <a:t>万元</a:t>
              </a:r>
              <a:endParaRPr lang="en-US" altLang="zh-CN" b="1" dirty="0">
                <a:gradFill>
                  <a:gsLst>
                    <a:gs pos="21000">
                      <a:srgbClr val="2B3B81"/>
                    </a:gs>
                    <a:gs pos="72000">
                      <a:srgbClr val="4884F6"/>
                    </a:gs>
                  </a:gsLst>
                  <a:lin ang="2700000" scaled="1"/>
                </a:gradFill>
                <a:latin typeface="Cinzel Decorative" panose="00000500000000000000" pitchFamily="2" charset="0"/>
                <a:ea typeface="思源宋体 CN Heavy" panose="02020900000000000000" pitchFamily="18" charset="-122"/>
              </a:endParaRPr>
            </a:p>
            <a:p>
              <a:pPr marL="0" marR="0" lvl="0" indent="0" algn="ctr" defTabSz="914400" rtl="0" eaLnBrk="1" latinLnBrk="0" hangingPunct="1">
                <a:spcBef>
                  <a:spcPts val="0"/>
                </a:spcBef>
                <a:spcAft>
                  <a:spcPts val="0"/>
                </a:spcAft>
                <a:buClrTx/>
                <a:buSzTx/>
                <a:buFontTx/>
                <a:buNone/>
                <a:defRPr/>
              </a:pPr>
              <a:r>
                <a:rPr lang="en-US" altLang="zh-CN" sz="2400" b="1" dirty="0">
                  <a:solidFill>
                    <a:srgbClr val="00B0F0"/>
                  </a:solidFill>
                  <a:latin typeface="Cinzel Decorative" panose="00000500000000000000" pitchFamily="2" charset="0"/>
                  <a:ea typeface="思源宋体 CN Heavy" panose="02020900000000000000" pitchFamily="18" charset="-122"/>
                </a:rPr>
                <a:t>11 million yuan</a:t>
              </a:r>
              <a:endParaRPr lang="en-US" altLang="zh-CN" sz="2400" b="1" dirty="0">
                <a:solidFill>
                  <a:srgbClr val="00B0F0"/>
                </a:solidFill>
                <a:latin typeface="Cinzel Decorative" panose="00000500000000000000" pitchFamily="2" charset="0"/>
                <a:ea typeface="思源宋体 CN Heavy" panose="02020900000000000000" pitchFamily="18" charset="-122"/>
              </a:endParaRPr>
            </a:p>
            <a:p>
              <a:pPr marL="0" marR="0" lvl="0" indent="0" algn="ctr" defTabSz="914400" rtl="0" eaLnBrk="1" latinLnBrk="0" hangingPunct="1">
                <a:spcBef>
                  <a:spcPts val="0"/>
                </a:spcBef>
                <a:spcAft>
                  <a:spcPts val="0"/>
                </a:spcAft>
                <a:buClrTx/>
                <a:buSzTx/>
                <a:buFontTx/>
                <a:buNone/>
                <a:defRPr/>
              </a:pPr>
              <a:r>
                <a:rPr lang="en-US" altLang="zh-CN" sz="2400" b="1" dirty="0">
                  <a:solidFill>
                    <a:srgbClr val="00B0F0"/>
                  </a:solidFill>
                  <a:latin typeface="Cinzel Decorative" panose="00000500000000000000" pitchFamily="2" charset="0"/>
                  <a:ea typeface="思源宋体 CN Heavy" panose="02020900000000000000" pitchFamily="18" charset="-122"/>
                </a:rPr>
                <a:t>$1.55 million</a:t>
              </a:r>
              <a:endParaRPr lang="en-US" altLang="zh-CN" sz="2400" b="1" dirty="0">
                <a:solidFill>
                  <a:srgbClr val="00B0F0"/>
                </a:solidFill>
                <a:latin typeface="Cinzel Decorative" panose="00000500000000000000" pitchFamily="2" charset="0"/>
                <a:ea typeface="思源宋体 CN Heavy" panose="02020900000000000000" pitchFamily="18" charset="-122"/>
              </a:endParaRPr>
            </a:p>
          </p:txBody>
        </p:sp>
      </p:grpSp>
      <p:grpSp>
        <p:nvGrpSpPr>
          <p:cNvPr id="45" name="组合 44"/>
          <p:cNvGrpSpPr/>
          <p:nvPr/>
        </p:nvGrpSpPr>
        <p:grpSpPr>
          <a:xfrm>
            <a:off x="1421780" y="727845"/>
            <a:ext cx="9348437" cy="3000809"/>
            <a:chOff x="1421781" y="1140840"/>
            <a:chExt cx="9348437" cy="3000809"/>
          </a:xfrm>
        </p:grpSpPr>
        <p:sp>
          <p:nvSpPr>
            <p:cNvPr id="39" name="文本框 38"/>
            <p:cNvSpPr txBox="1"/>
            <p:nvPr/>
          </p:nvSpPr>
          <p:spPr>
            <a:xfrm>
              <a:off x="1421781" y="2024091"/>
              <a:ext cx="9348437" cy="2117558"/>
            </a:xfrm>
            <a:prstGeom prst="rect">
              <a:avLst/>
            </a:prstGeom>
            <a:noFill/>
          </p:spPr>
          <p:txBody>
            <a:bodyPr wrap="square" lIns="0" tIns="0" rIns="0" bIns="72000">
              <a:spAutoFit/>
            </a:bodyPr>
            <a:lstStyle/>
            <a:p>
              <a:pPr marR="0" lvl="0" defTabSz="914400" rtl="0" eaLnBrk="1" latinLnBrk="0" hangingPunct="1">
                <a:lnSpc>
                  <a:spcPct val="150000"/>
                </a:lnSpc>
                <a:spcBef>
                  <a:spcPts val="0"/>
                </a:spcBef>
                <a:spcAft>
                  <a:spcPts val="0"/>
                </a:spcAft>
                <a:buClr>
                  <a:srgbClr val="4E84FD"/>
                </a:buClr>
                <a:buSzTx/>
                <a:defRPr/>
              </a:pPr>
              <a:r>
                <a:rPr lang="zh-CN" altLang="en-US" sz="1400" dirty="0">
                  <a:solidFill>
                    <a:srgbClr val="40526C"/>
                  </a:solidFill>
                  <a:latin typeface="思源宋体 CN" panose="02020400000000000000" pitchFamily="18" charset="-122"/>
                  <a:ea typeface="思源宋体 CN" panose="02020400000000000000" pitchFamily="18" charset="-122"/>
                  <a:cs typeface="Arial" pitchFamily="34" charset="0"/>
                </a:rPr>
                <a:t>硬件：</a:t>
              </a:r>
              <a:r>
                <a:rPr lang="en-US" altLang="zh-CN" sz="1400" dirty="0">
                  <a:solidFill>
                    <a:srgbClr val="40526C"/>
                  </a:solidFill>
                  <a:latin typeface="思源宋体 CN" panose="02020400000000000000" pitchFamily="18" charset="-122"/>
                  <a:ea typeface="思源宋体 CN" panose="02020400000000000000" pitchFamily="18" charset="-122"/>
                  <a:cs typeface="Arial" pitchFamily="34" charset="0"/>
                </a:rPr>
                <a:t>2023-2024</a:t>
              </a:r>
              <a:r>
                <a:rPr lang="zh-CN" altLang="en-US" sz="1400" dirty="0">
                  <a:solidFill>
                    <a:srgbClr val="40526C"/>
                  </a:solidFill>
                  <a:latin typeface="思源宋体 CN" panose="02020400000000000000" pitchFamily="18" charset="-122"/>
                  <a:ea typeface="思源宋体 CN" panose="02020400000000000000" pitchFamily="18" charset="-122"/>
                  <a:cs typeface="Arial" pitchFamily="34" charset="0"/>
                </a:rPr>
                <a:t>年公司为应对客户的要求与发展，花费</a:t>
              </a:r>
              <a:r>
                <a:rPr lang="en-US" altLang="zh-CN" sz="1400" dirty="0">
                  <a:solidFill>
                    <a:srgbClr val="40526C"/>
                  </a:solidFill>
                  <a:latin typeface="思源宋体 CN" panose="02020400000000000000" pitchFamily="18" charset="-122"/>
                  <a:ea typeface="思源宋体 CN" panose="02020400000000000000" pitchFamily="18" charset="-122"/>
                  <a:cs typeface="Arial" pitchFamily="34" charset="0"/>
                </a:rPr>
                <a:t>3500</a:t>
              </a:r>
              <a:r>
                <a:rPr lang="zh-CN" altLang="en-US" sz="1400" dirty="0">
                  <a:solidFill>
                    <a:srgbClr val="40526C"/>
                  </a:solidFill>
                  <a:latin typeface="思源宋体 CN" panose="02020400000000000000" pitchFamily="18" charset="-122"/>
                  <a:ea typeface="思源宋体 CN" panose="02020400000000000000" pitchFamily="18" charset="-122"/>
                  <a:cs typeface="Arial" pitchFamily="34" charset="0"/>
                </a:rPr>
                <a:t>万元建设新厂房一座，配套全自动喷涂生产线一条，同时为新厂房增加了</a:t>
              </a:r>
              <a:r>
                <a:rPr lang="en-US" altLang="zh-CN" sz="1400" dirty="0">
                  <a:solidFill>
                    <a:srgbClr val="40526C"/>
                  </a:solidFill>
                  <a:latin typeface="思源宋体 CN" panose="02020400000000000000" pitchFamily="18" charset="-122"/>
                  <a:ea typeface="思源宋体 CN" panose="02020400000000000000" pitchFamily="18" charset="-122"/>
                  <a:cs typeface="Arial" pitchFamily="34" charset="0"/>
                </a:rPr>
                <a:t>1100</a:t>
              </a:r>
              <a:r>
                <a:rPr lang="zh-CN" altLang="en-US" sz="1400" dirty="0">
                  <a:solidFill>
                    <a:srgbClr val="40526C"/>
                  </a:solidFill>
                  <a:latin typeface="思源宋体 CN" panose="02020400000000000000" pitchFamily="18" charset="-122"/>
                  <a:ea typeface="思源宋体 CN" panose="02020400000000000000" pitchFamily="18" charset="-122"/>
                  <a:cs typeface="Arial" pitchFamily="34" charset="0"/>
                </a:rPr>
                <a:t>万元新的设备。</a:t>
              </a:r>
              <a:endParaRPr lang="en-US" altLang="zh-CN" sz="1400" dirty="0">
                <a:solidFill>
                  <a:srgbClr val="40526C"/>
                </a:solidFill>
                <a:latin typeface="思源宋体 CN" panose="02020400000000000000" pitchFamily="18" charset="-122"/>
                <a:ea typeface="思源宋体 CN" panose="02020400000000000000" pitchFamily="18" charset="-122"/>
                <a:cs typeface="Arial" pitchFamily="34" charset="0"/>
              </a:endParaRPr>
            </a:p>
            <a:p>
              <a:pPr marR="0" lvl="0" defTabSz="914400" rtl="0" eaLnBrk="1" latinLnBrk="0" hangingPunct="1">
                <a:lnSpc>
                  <a:spcPct val="150000"/>
                </a:lnSpc>
                <a:spcBef>
                  <a:spcPts val="0"/>
                </a:spcBef>
                <a:spcAft>
                  <a:spcPts val="0"/>
                </a:spcAft>
                <a:buClr>
                  <a:srgbClr val="4E84FD"/>
                </a:buClr>
                <a:buSzTx/>
                <a:defRPr/>
              </a:pPr>
              <a:r>
                <a:rPr lang="en-US" altLang="zh-CN" sz="1200" dirty="0">
                  <a:solidFill>
                    <a:srgbClr val="00B0F0"/>
                  </a:solidFill>
                  <a:latin typeface="思源宋体 CN" panose="02020400000000000000" pitchFamily="18" charset="-122"/>
                  <a:ea typeface="思源宋体 CN" panose="02020400000000000000" pitchFamily="18" charset="-122"/>
                  <a:cs typeface="Arial" pitchFamily="34" charset="0"/>
                </a:rPr>
                <a:t>Hardware: 2023-2024 In response to customer requirements and development, the company spent 35 million yuan to build a new plant, supporting a fully automatic spraying production line, while adding 11 million yuan of new equipment to the new plant.</a:t>
              </a:r>
              <a:endParaRPr lang="en-US" altLang="zh-CN" sz="1200" dirty="0">
                <a:solidFill>
                  <a:srgbClr val="00B0F0"/>
                </a:solidFill>
                <a:latin typeface="思源宋体 CN" panose="02020400000000000000" pitchFamily="18" charset="-122"/>
                <a:ea typeface="思源宋体 CN" panose="02020400000000000000" pitchFamily="18" charset="-122"/>
                <a:cs typeface="Arial" pitchFamily="34" charset="0"/>
              </a:endParaRPr>
            </a:p>
            <a:p>
              <a:pPr marR="0" lvl="0" defTabSz="914400" rtl="0" eaLnBrk="1" latinLnBrk="0" hangingPunct="1">
                <a:lnSpc>
                  <a:spcPct val="150000"/>
                </a:lnSpc>
                <a:spcBef>
                  <a:spcPts val="0"/>
                </a:spcBef>
                <a:spcAft>
                  <a:spcPts val="0"/>
                </a:spcAft>
                <a:buClr>
                  <a:srgbClr val="4E84FD"/>
                </a:buClr>
                <a:buSzTx/>
                <a:defRPr/>
              </a:pPr>
              <a:r>
                <a:rPr lang="zh-CN" altLang="en-US" sz="1400" dirty="0">
                  <a:solidFill>
                    <a:srgbClr val="40526C"/>
                  </a:solidFill>
                  <a:latin typeface="思源宋体 CN" panose="02020400000000000000" pitchFamily="18" charset="-122"/>
                  <a:ea typeface="思源宋体 CN" panose="02020400000000000000" pitchFamily="18" charset="-122"/>
                  <a:cs typeface="Arial" pitchFamily="34" charset="0"/>
                </a:rPr>
                <a:t>软件：淘汰原有</a:t>
              </a:r>
              <a:r>
                <a:rPr lang="en-US" altLang="zh-CN" sz="1400" dirty="0">
                  <a:solidFill>
                    <a:srgbClr val="40526C"/>
                  </a:solidFill>
                  <a:latin typeface="思源宋体 CN" panose="02020400000000000000" pitchFamily="18" charset="-122"/>
                  <a:ea typeface="思源宋体 CN" panose="02020400000000000000" pitchFamily="18" charset="-122"/>
                  <a:cs typeface="Arial" pitchFamily="34" charset="0"/>
                </a:rPr>
                <a:t>ERP</a:t>
              </a:r>
              <a:r>
                <a:rPr lang="zh-CN" altLang="en-US" sz="1400" dirty="0">
                  <a:solidFill>
                    <a:srgbClr val="40526C"/>
                  </a:solidFill>
                  <a:latin typeface="思源宋体 CN" panose="02020400000000000000" pitchFamily="18" charset="-122"/>
                  <a:ea typeface="思源宋体 CN" panose="02020400000000000000" pitchFamily="18" charset="-122"/>
                  <a:cs typeface="Arial" pitchFamily="34" charset="0"/>
                </a:rPr>
                <a:t>系统，花费</a:t>
              </a:r>
              <a:r>
                <a:rPr lang="en-US" altLang="zh-CN" sz="1400" dirty="0">
                  <a:solidFill>
                    <a:srgbClr val="40526C"/>
                  </a:solidFill>
                  <a:latin typeface="思源宋体 CN" panose="02020400000000000000" pitchFamily="18" charset="-122"/>
                  <a:ea typeface="思源宋体 CN" panose="02020400000000000000" pitchFamily="18" charset="-122"/>
                  <a:cs typeface="Arial" pitchFamily="34" charset="0"/>
                </a:rPr>
                <a:t>200</a:t>
              </a:r>
              <a:r>
                <a:rPr lang="zh-CN" altLang="en-US" sz="1400" dirty="0">
                  <a:solidFill>
                    <a:srgbClr val="40526C"/>
                  </a:solidFill>
                  <a:latin typeface="思源宋体 CN" panose="02020400000000000000" pitchFamily="18" charset="-122"/>
                  <a:ea typeface="思源宋体 CN" panose="02020400000000000000" pitchFamily="18" charset="-122"/>
                  <a:cs typeface="Arial" pitchFamily="34" charset="0"/>
                </a:rPr>
                <a:t>万元定制了全新的</a:t>
              </a:r>
              <a:r>
                <a:rPr lang="en-US" altLang="zh-CN" sz="1400" dirty="0">
                  <a:solidFill>
                    <a:srgbClr val="40526C"/>
                  </a:solidFill>
                  <a:latin typeface="思源宋体 CN" panose="02020400000000000000" pitchFamily="18" charset="-122"/>
                  <a:ea typeface="思源宋体 CN" panose="02020400000000000000" pitchFamily="18" charset="-122"/>
                  <a:cs typeface="Arial" pitchFamily="34" charset="0"/>
                </a:rPr>
                <a:t>ERP</a:t>
              </a:r>
              <a:r>
                <a:rPr lang="zh-CN" altLang="en-US" sz="1400" dirty="0">
                  <a:solidFill>
                    <a:srgbClr val="40526C"/>
                  </a:solidFill>
                  <a:latin typeface="思源宋体 CN" panose="02020400000000000000" pitchFamily="18" charset="-122"/>
                  <a:ea typeface="思源宋体 CN" panose="02020400000000000000" pitchFamily="18" charset="-122"/>
                  <a:cs typeface="Arial" pitchFamily="34" charset="0"/>
                </a:rPr>
                <a:t>系统，并与</a:t>
              </a:r>
              <a:r>
                <a:rPr lang="en-US" altLang="zh-CN" sz="1400" dirty="0">
                  <a:solidFill>
                    <a:srgbClr val="40526C"/>
                  </a:solidFill>
                  <a:latin typeface="思源宋体 CN" panose="02020400000000000000" pitchFamily="18" charset="-122"/>
                  <a:ea typeface="思源宋体 CN" panose="02020400000000000000" pitchFamily="18" charset="-122"/>
                  <a:cs typeface="Arial" pitchFamily="34" charset="0"/>
                </a:rPr>
                <a:t>ABB</a:t>
              </a:r>
              <a:r>
                <a:rPr lang="zh-CN" altLang="en-US" sz="1400" dirty="0">
                  <a:solidFill>
                    <a:srgbClr val="40526C"/>
                  </a:solidFill>
                  <a:latin typeface="思源宋体 CN" panose="02020400000000000000" pitchFamily="18" charset="-122"/>
                  <a:ea typeface="思源宋体 CN" panose="02020400000000000000" pitchFamily="18" charset="-122"/>
                  <a:cs typeface="Arial" pitchFamily="34" charset="0"/>
                </a:rPr>
                <a:t>的</a:t>
              </a:r>
              <a:r>
                <a:rPr lang="en-US" altLang="zh-CN" sz="1400" dirty="0">
                  <a:solidFill>
                    <a:srgbClr val="40526C"/>
                  </a:solidFill>
                  <a:latin typeface="思源宋体 CN" panose="02020400000000000000" pitchFamily="18" charset="-122"/>
                  <a:ea typeface="思源宋体 CN" panose="02020400000000000000" pitchFamily="18" charset="-122"/>
                  <a:cs typeface="Arial" pitchFamily="34" charset="0"/>
                </a:rPr>
                <a:t>EDI</a:t>
              </a:r>
              <a:r>
                <a:rPr lang="zh-CN" altLang="en-US" sz="1400" dirty="0">
                  <a:solidFill>
                    <a:srgbClr val="40526C"/>
                  </a:solidFill>
                  <a:latin typeface="思源宋体 CN" panose="02020400000000000000" pitchFamily="18" charset="-122"/>
                  <a:ea typeface="思源宋体 CN" panose="02020400000000000000" pitchFamily="18" charset="-122"/>
                  <a:cs typeface="Arial" pitchFamily="34" charset="0"/>
                </a:rPr>
                <a:t>形成互联。</a:t>
              </a:r>
              <a:endParaRPr lang="en-US" altLang="zh-CN" sz="1400" dirty="0">
                <a:solidFill>
                  <a:srgbClr val="40526C"/>
                </a:solidFill>
                <a:latin typeface="思源宋体 CN" panose="02020400000000000000" pitchFamily="18" charset="-122"/>
                <a:ea typeface="思源宋体 CN" panose="02020400000000000000" pitchFamily="18" charset="-122"/>
                <a:cs typeface="Arial" pitchFamily="34" charset="0"/>
              </a:endParaRPr>
            </a:p>
            <a:p>
              <a:pPr marR="0" lvl="0" defTabSz="914400" rtl="0" eaLnBrk="1" latinLnBrk="0" hangingPunct="1">
                <a:lnSpc>
                  <a:spcPct val="150000"/>
                </a:lnSpc>
                <a:spcBef>
                  <a:spcPts val="0"/>
                </a:spcBef>
                <a:spcAft>
                  <a:spcPts val="0"/>
                </a:spcAft>
                <a:buClr>
                  <a:srgbClr val="4E84FD"/>
                </a:buClr>
                <a:buSzTx/>
                <a:defRPr/>
              </a:pPr>
              <a:r>
                <a:rPr lang="en-US" altLang="zh-CN" sz="1200" dirty="0">
                  <a:solidFill>
                    <a:srgbClr val="00B0F0"/>
                  </a:solidFill>
                  <a:latin typeface="思源宋体 CN" panose="02020400000000000000" pitchFamily="18" charset="-122"/>
                  <a:ea typeface="思源宋体 CN" panose="02020400000000000000" pitchFamily="18" charset="-122"/>
                  <a:cs typeface="Arial" pitchFamily="34" charset="0"/>
                </a:rPr>
                <a:t>Software: Eliminated the original ERP system, spent 2 million yuan to customize a new ERP system, and connected with ABB EDI.</a:t>
              </a:r>
              <a:endParaRPr lang="en-US" altLang="zh-CN" sz="1200" dirty="0">
                <a:solidFill>
                  <a:srgbClr val="00B0F0"/>
                </a:solidFill>
                <a:latin typeface="思源宋体 CN" panose="02020400000000000000" pitchFamily="18" charset="-122"/>
                <a:ea typeface="思源宋体 CN" panose="02020400000000000000" pitchFamily="18" charset="-122"/>
                <a:cs typeface="Arial" pitchFamily="34" charset="0"/>
              </a:endParaRPr>
            </a:p>
          </p:txBody>
        </p:sp>
        <p:grpSp>
          <p:nvGrpSpPr>
            <p:cNvPr id="42" name="组合 41"/>
            <p:cNvGrpSpPr/>
            <p:nvPr/>
          </p:nvGrpSpPr>
          <p:grpSpPr>
            <a:xfrm>
              <a:off x="2593691" y="1140840"/>
              <a:ext cx="7004619" cy="799496"/>
              <a:chOff x="3211672" y="1194005"/>
              <a:chExt cx="7004619" cy="799496"/>
            </a:xfrm>
          </p:grpSpPr>
          <p:sp>
            <p:nvSpPr>
              <p:cNvPr id="43" name="文本框 42"/>
              <p:cNvSpPr txBox="1"/>
              <p:nvPr/>
            </p:nvSpPr>
            <p:spPr>
              <a:xfrm>
                <a:off x="3211672" y="1194005"/>
                <a:ext cx="7004619" cy="769441"/>
              </a:xfrm>
              <a:prstGeom prst="rect">
                <a:avLst/>
              </a:prstGeom>
              <a:noFill/>
            </p:spPr>
            <p:txBody>
              <a:bodyPr wrap="square" lIns="0" rIns="0" rtlCol="0">
                <a:spAutoFit/>
              </a:bodyPr>
              <a:lstStyle/>
              <a:p>
                <a:pPr algn="ctr"/>
                <a:r>
                  <a:rPr lang="zh-CN" altLang="en-US" sz="4400" dirty="0">
                    <a:solidFill>
                      <a:srgbClr val="2B3B81"/>
                    </a:solidFill>
                    <a:latin typeface="Cinzel Decorative" panose="00000500000000000000" pitchFamily="2" charset="0"/>
                    <a:ea typeface="思源宋体 CN Heavy" panose="02020900000000000000" pitchFamily="18" charset="-122"/>
                  </a:rPr>
                  <a:t>公司投资</a:t>
                </a:r>
                <a:endParaRPr lang="zh-CN" altLang="en-US" sz="4400" dirty="0">
                  <a:solidFill>
                    <a:srgbClr val="2B3B81"/>
                  </a:solidFill>
                  <a:latin typeface="Cinzel Decorative" panose="00000500000000000000" pitchFamily="2" charset="0"/>
                  <a:ea typeface="思源宋体 CN Heavy" panose="02020900000000000000" pitchFamily="18" charset="-122"/>
                </a:endParaRPr>
              </a:p>
            </p:txBody>
          </p:sp>
          <p:sp>
            <p:nvSpPr>
              <p:cNvPr id="44" name="矩形: 圆角 43"/>
              <p:cNvSpPr/>
              <p:nvPr/>
            </p:nvSpPr>
            <p:spPr>
              <a:xfrm>
                <a:off x="6307407" y="1947782"/>
                <a:ext cx="813149" cy="45719"/>
              </a:xfrm>
              <a:prstGeom prst="roundRect">
                <a:avLst>
                  <a:gd name="adj" fmla="val 50000"/>
                </a:avLst>
              </a:prstGeom>
              <a:gradFill>
                <a:gsLst>
                  <a:gs pos="100000">
                    <a:srgbClr val="4E84FD"/>
                  </a:gs>
                  <a:gs pos="1000">
                    <a:srgbClr val="70ADFE"/>
                  </a:gs>
                </a:gsLst>
                <a:lin ang="13500000" scaled="1"/>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latin typeface="思源宋体 CN" panose="02020400000000000000" pitchFamily="18" charset="-122"/>
                  <a:ea typeface="思源宋体 CN" panose="02020400000000000000" pitchFamily="18"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64" presetClass="path" presetSubtype="0" repeatCount="indefinite" autoRev="1" fill="hold" nodeType="withEffect">
                                  <p:stCondLst>
                                    <p:cond delay="0"/>
                                  </p:stCondLst>
                                  <p:childTnLst>
                                    <p:animMotion origin="layout" path="M -8.33333E-7 -1.48148E-6 L -8.33333E-7 0.03102 " pathEditMode="relative" rAng="0" ptsTypes="AA">
                                      <p:cBhvr>
                                        <p:cTn id="9" dur="2000" fill="hold"/>
                                        <p:tgtEl>
                                          <p:spTgt spid="4"/>
                                        </p:tgtEl>
                                        <p:attrNameLst>
                                          <p:attrName>ppt_x</p:attrName>
                                          <p:attrName>ppt_y</p:attrName>
                                        </p:attrNameLst>
                                      </p:cBhvr>
                                      <p:rCtr x="0" y="1551"/>
                                    </p:animMotion>
                                  </p:childTnLst>
                                </p:cTn>
                              </p:par>
                              <p:par>
                                <p:cTn id="10" presetID="53" presetClass="entr" presetSubtype="16" fill="hold" grpId="0" nodeType="withEffect">
                                  <p:stCondLst>
                                    <p:cond delay="300"/>
                                  </p:stCondLst>
                                  <p:iterate type="lt">
                                    <p:tmPct val="20000"/>
                                  </p:iterate>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ppt_w</p:attrName>
                                        </p:attrNameLst>
                                      </p:cBhvr>
                                      <p:tavLst>
                                        <p:tav tm="0">
                                          <p:val>
                                            <p:fltVal val="0"/>
                                          </p:val>
                                        </p:tav>
                                        <p:tav tm="100000">
                                          <p:val>
                                            <p:strVal val="#ppt_w"/>
                                          </p:val>
                                        </p:tav>
                                      </p:tavLst>
                                    </p:anim>
                                    <p:anim calcmode="lin" valueType="num">
                                      <p:cBhvr>
                                        <p:cTn id="13" dur="500" fill="hold"/>
                                        <p:tgtEl>
                                          <p:spTgt spid="28"/>
                                        </p:tgtEl>
                                        <p:attrNameLst>
                                          <p:attrName>ppt_h</p:attrName>
                                        </p:attrNameLst>
                                      </p:cBhvr>
                                      <p:tavLst>
                                        <p:tav tm="0">
                                          <p:val>
                                            <p:fltVal val="0"/>
                                          </p:val>
                                        </p:tav>
                                        <p:tav tm="100000">
                                          <p:val>
                                            <p:strVal val="#ppt_h"/>
                                          </p:val>
                                        </p:tav>
                                      </p:tavLst>
                                    </p:anim>
                                    <p:animEffect transition="in" filter="fade">
                                      <p:cBhvr>
                                        <p:cTn id="14" dur="500"/>
                                        <p:tgtEl>
                                          <p:spTgt spid="28"/>
                                        </p:tgtEl>
                                      </p:cBhvr>
                                    </p:animEffect>
                                  </p:childTnLst>
                                </p:cTn>
                              </p:par>
                              <p:par>
                                <p:cTn id="15" presetID="10" presetClass="entr" presetSubtype="0" fill="hold" grpId="0" nodeType="withEffect">
                                  <p:stCondLst>
                                    <p:cond delay="600"/>
                                  </p:stCondLst>
                                  <p:iterate type="lt">
                                    <p:tmPct val="5000"/>
                                  </p:iterate>
                                  <p:childTnLst>
                                    <p:set>
                                      <p:cBhvr>
                                        <p:cTn id="16" dur="1" fill="hold">
                                          <p:stCondLst>
                                            <p:cond delay="0"/>
                                          </p:stCondLst>
                                        </p:cTn>
                                        <p:tgtEl>
                                          <p:spTgt spid="30"/>
                                        </p:tgtEl>
                                        <p:attrNameLst>
                                          <p:attrName>style.visibility</p:attrName>
                                        </p:attrNameLst>
                                      </p:cBhvr>
                                      <p:to>
                                        <p:strVal val="visible"/>
                                      </p:to>
                                    </p:set>
                                    <p:animEffect transition="in" filter="fade">
                                      <p:cBhvr>
                                        <p:cTn id="17" dur="200"/>
                                        <p:tgtEl>
                                          <p:spTgt spid="30"/>
                                        </p:tgtEl>
                                      </p:cBhvr>
                                    </p:animEffect>
                                  </p:childTnLst>
                                </p:cTn>
                              </p:par>
                              <p:par>
                                <p:cTn id="18" presetID="14" presetClass="entr" presetSubtype="10" fill="hold" nodeType="withEffect">
                                  <p:stCondLst>
                                    <p:cond delay="90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6" presetClass="entr" presetSubtype="37" fill="hold" nodeType="withEffect">
                                  <p:stCondLst>
                                    <p:cond delay="120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1000"/>
                                        <p:tgtEl>
                                          <p:spTgt spid="17"/>
                                        </p:tgtEl>
                                      </p:cBhvr>
                                    </p:animEffect>
                                  </p:childTnLst>
                                </p:cTn>
                              </p:par>
                              <p:par>
                                <p:cTn id="24" presetID="16" presetClass="entr" presetSubtype="37" fill="hold" nodeType="withEffect">
                                  <p:stCondLst>
                                    <p:cond delay="1500"/>
                                  </p:stCondLst>
                                  <p:childTnLst>
                                    <p:set>
                                      <p:cBhvr>
                                        <p:cTn id="25" dur="1" fill="hold">
                                          <p:stCondLst>
                                            <p:cond delay="0"/>
                                          </p:stCondLst>
                                        </p:cTn>
                                        <p:tgtEl>
                                          <p:spTgt spid="25"/>
                                        </p:tgtEl>
                                        <p:attrNameLst>
                                          <p:attrName>style.visibility</p:attrName>
                                        </p:attrNameLst>
                                      </p:cBhvr>
                                      <p:to>
                                        <p:strVal val="visible"/>
                                      </p:to>
                                    </p:set>
                                    <p:animEffect transition="in" filter="barn(outVertical)">
                                      <p:cBhvr>
                                        <p:cTn id="26" dur="1000"/>
                                        <p:tgtEl>
                                          <p:spTgt spid="25"/>
                                        </p:tgtEl>
                                      </p:cBhvr>
                                    </p:animEffect>
                                  </p:childTnLst>
                                </p:cTn>
                              </p:par>
                              <p:par>
                                <p:cTn id="27" presetID="16" presetClass="entr" presetSubtype="37" fill="hold" nodeType="withEffect">
                                  <p:stCondLst>
                                    <p:cond delay="1800"/>
                                  </p:stCondLst>
                                  <p:childTnLst>
                                    <p:set>
                                      <p:cBhvr>
                                        <p:cTn id="28" dur="1" fill="hold">
                                          <p:stCondLst>
                                            <p:cond delay="0"/>
                                          </p:stCondLst>
                                        </p:cTn>
                                        <p:tgtEl>
                                          <p:spTgt spid="2"/>
                                        </p:tgtEl>
                                        <p:attrNameLst>
                                          <p:attrName>style.visibility</p:attrName>
                                        </p:attrNameLst>
                                      </p:cBhvr>
                                      <p:to>
                                        <p:strVal val="visible"/>
                                      </p:to>
                                    </p:set>
                                    <p:animEffect transition="in" filter="barn(outVertical)">
                                      <p:cBhvr>
                                        <p:cTn id="2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0" y="0"/>
            <a:ext cx="12192000" cy="6858000"/>
            <a:chOff x="0" y="0"/>
            <a:chExt cx="12192000" cy="6858000"/>
          </a:xfrm>
        </p:grpSpPr>
        <p:cxnSp>
          <p:nvCxnSpPr>
            <p:cNvPr id="6" name="直接连接符 5"/>
            <p:cNvCxnSpPr/>
            <p:nvPr/>
          </p:nvCxnSpPr>
          <p:spPr>
            <a:xfrm flipV="1">
              <a:off x="2989943" y="1130300"/>
              <a:ext cx="7010400" cy="5727700"/>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7859484" y="2613296"/>
              <a:ext cx="304802" cy="304802"/>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椭圆 9"/>
            <p:cNvSpPr/>
            <p:nvPr/>
          </p:nvSpPr>
          <p:spPr>
            <a:xfrm>
              <a:off x="6342742" y="3851467"/>
              <a:ext cx="304802" cy="304802"/>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椭圆 10"/>
            <p:cNvSpPr/>
            <p:nvPr/>
          </p:nvSpPr>
          <p:spPr>
            <a:xfrm>
              <a:off x="4804399" y="5089637"/>
              <a:ext cx="304802" cy="304802"/>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p:cNvSpPr txBox="1"/>
            <p:nvPr/>
          </p:nvSpPr>
          <p:spPr>
            <a:xfrm>
              <a:off x="660400" y="1130300"/>
              <a:ext cx="7199084" cy="784383"/>
            </a:xfrm>
            <a:prstGeom prst="rect">
              <a:avLst/>
            </a:prstGeom>
            <a:noFill/>
          </p:spPr>
          <p:txBody>
            <a:bodyPr vert="horz" wrap="square" rtlCol="0" anchor="b" anchorCtr="0">
              <a:normAutofit fontScale="70000" lnSpcReduction="20000"/>
            </a:bodyPr>
            <a:lstStyle/>
            <a:p>
              <a:r>
                <a:rPr lang="zh-CN" altLang="en-US" sz="4000" b="1" dirty="0">
                  <a:latin typeface="Arial" pitchFamily="34" charset="0"/>
                  <a:ea typeface="微软雅黑" pitchFamily="34" charset="-122"/>
                </a:rPr>
                <a:t>成本精减</a:t>
              </a:r>
              <a:endParaRPr lang="en-US" altLang="zh-CN" sz="4000" b="1" dirty="0">
                <a:latin typeface="Arial" pitchFamily="34" charset="0"/>
                <a:ea typeface="微软雅黑" pitchFamily="34" charset="-122"/>
              </a:endParaRPr>
            </a:p>
            <a:p>
              <a:r>
                <a:rPr lang="en-US" altLang="zh-CN" sz="4000" b="1" dirty="0">
                  <a:latin typeface="Arial" pitchFamily="34" charset="0"/>
                  <a:ea typeface="微软雅黑" pitchFamily="34" charset="-122"/>
                </a:rPr>
                <a:t>Cost reduction</a:t>
              </a:r>
              <a:endParaRPr lang="zh-CN" altLang="en-US" sz="4000" b="1" dirty="0">
                <a:latin typeface="Arial" pitchFamily="34" charset="0"/>
                <a:ea typeface="微软雅黑" pitchFamily="34" charset="-122"/>
              </a:endParaRPr>
            </a:p>
          </p:txBody>
        </p:sp>
        <p:sp>
          <p:nvSpPr>
            <p:cNvPr id="25" name="矩形 24"/>
            <p:cNvSpPr/>
            <p:nvPr/>
          </p:nvSpPr>
          <p:spPr>
            <a:xfrm>
              <a:off x="0" y="6235700"/>
              <a:ext cx="660400" cy="3175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291909" y="0"/>
              <a:ext cx="11900091" cy="6858000"/>
              <a:chOff x="291909" y="0"/>
              <a:chExt cx="11900091" cy="6858000"/>
            </a:xfrm>
          </p:grpSpPr>
          <p:sp>
            <p:nvSpPr>
              <p:cNvPr id="2" name="直角三角形 1"/>
              <p:cNvSpPr/>
              <p:nvPr/>
            </p:nvSpPr>
            <p:spPr>
              <a:xfrm flipH="1">
                <a:off x="3831771" y="0"/>
                <a:ext cx="8360229" cy="6858000"/>
              </a:xfrm>
              <a:prstGeom prst="rtTriangle">
                <a:avLst/>
              </a:prstGeom>
              <a:blipFill>
                <a:blip r:embed="rId1"/>
                <a:srcRect/>
                <a:stretch>
                  <a:fillRect l="-11540" r="-11507"/>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a:p>
            </p:txBody>
          </p:sp>
          <p:sp>
            <p:nvSpPr>
              <p:cNvPr id="7" name="椭圆 6"/>
              <p:cNvSpPr/>
              <p:nvPr/>
            </p:nvSpPr>
            <p:spPr>
              <a:xfrm>
                <a:off x="8665029" y="1538513"/>
                <a:ext cx="740229" cy="740229"/>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任意多边形: 形状 7"/>
              <p:cNvSpPr/>
              <p:nvPr/>
            </p:nvSpPr>
            <p:spPr>
              <a:xfrm>
                <a:off x="8870025" y="1658707"/>
                <a:ext cx="330236" cy="499841"/>
              </a:xfrm>
              <a:custGeom>
                <a:avLst/>
                <a:gdLst>
                  <a:gd name="connsiteX0" fmla="*/ 198713 w 397213"/>
                  <a:gd name="connsiteY0" fmla="*/ 485208 h 601217"/>
                  <a:gd name="connsiteX1" fmla="*/ 224138 w 397213"/>
                  <a:gd name="connsiteY1" fmla="*/ 496731 h 601217"/>
                  <a:gd name="connsiteX2" fmla="*/ 246434 w 397213"/>
                  <a:gd name="connsiteY2" fmla="*/ 491848 h 601217"/>
                  <a:gd name="connsiteX3" fmla="*/ 265014 w 397213"/>
                  <a:gd name="connsiteY3" fmla="*/ 528565 h 601217"/>
                  <a:gd name="connsiteX4" fmla="*/ 225507 w 397213"/>
                  <a:gd name="connsiteY4" fmla="*/ 579929 h 601217"/>
                  <a:gd name="connsiteX5" fmla="*/ 220617 w 397213"/>
                  <a:gd name="connsiteY5" fmla="*/ 561962 h 601217"/>
                  <a:gd name="connsiteX6" fmla="*/ 198713 w 397213"/>
                  <a:gd name="connsiteY6" fmla="*/ 601217 h 601217"/>
                  <a:gd name="connsiteX7" fmla="*/ 176612 w 397213"/>
                  <a:gd name="connsiteY7" fmla="*/ 561962 h 601217"/>
                  <a:gd name="connsiteX8" fmla="*/ 171723 w 397213"/>
                  <a:gd name="connsiteY8" fmla="*/ 579929 h 601217"/>
                  <a:gd name="connsiteX9" fmla="*/ 132216 w 397213"/>
                  <a:gd name="connsiteY9" fmla="*/ 528565 h 601217"/>
                  <a:gd name="connsiteX10" fmla="*/ 150992 w 397213"/>
                  <a:gd name="connsiteY10" fmla="*/ 491848 h 601217"/>
                  <a:gd name="connsiteX11" fmla="*/ 173287 w 397213"/>
                  <a:gd name="connsiteY11" fmla="*/ 496731 h 601217"/>
                  <a:gd name="connsiteX12" fmla="*/ 198713 w 397213"/>
                  <a:gd name="connsiteY12" fmla="*/ 485208 h 601217"/>
                  <a:gd name="connsiteX13" fmla="*/ 165114 w 397213"/>
                  <a:gd name="connsiteY13" fmla="*/ 133012 h 601217"/>
                  <a:gd name="connsiteX14" fmla="*/ 157438 w 397213"/>
                  <a:gd name="connsiteY14" fmla="*/ 144093 h 601217"/>
                  <a:gd name="connsiteX15" fmla="*/ 167999 w 397213"/>
                  <a:gd name="connsiteY15" fmla="*/ 420400 h 601217"/>
                  <a:gd name="connsiteX16" fmla="*/ 173084 w 397213"/>
                  <a:gd name="connsiteY16" fmla="*/ 133353 h 601217"/>
                  <a:gd name="connsiteX17" fmla="*/ 165114 w 397213"/>
                  <a:gd name="connsiteY17" fmla="*/ 133012 h 601217"/>
                  <a:gd name="connsiteX18" fmla="*/ 145508 w 397213"/>
                  <a:gd name="connsiteY18" fmla="*/ 118903 h 601217"/>
                  <a:gd name="connsiteX19" fmla="*/ 198704 w 397213"/>
                  <a:gd name="connsiteY19" fmla="*/ 123590 h 601217"/>
                  <a:gd name="connsiteX20" fmla="*/ 251901 w 397213"/>
                  <a:gd name="connsiteY20" fmla="*/ 119099 h 601217"/>
                  <a:gd name="connsiteX21" fmla="*/ 248576 w 397213"/>
                  <a:gd name="connsiteY21" fmla="*/ 228255 h 601217"/>
                  <a:gd name="connsiteX22" fmla="*/ 298057 w 397213"/>
                  <a:gd name="connsiteY22" fmla="*/ 303434 h 601217"/>
                  <a:gd name="connsiteX23" fmla="*/ 397213 w 397213"/>
                  <a:gd name="connsiteY23" fmla="*/ 400678 h 601217"/>
                  <a:gd name="connsiteX24" fmla="*/ 397213 w 397213"/>
                  <a:gd name="connsiteY24" fmla="*/ 408098 h 601217"/>
                  <a:gd name="connsiteX25" fmla="*/ 242318 w 397213"/>
                  <a:gd name="connsiteY25" fmla="*/ 434850 h 601217"/>
                  <a:gd name="connsiteX26" fmla="*/ 241927 w 397213"/>
                  <a:gd name="connsiteY26" fmla="*/ 445981 h 601217"/>
                  <a:gd name="connsiteX27" fmla="*/ 225498 w 397213"/>
                  <a:gd name="connsiteY27" fmla="*/ 455159 h 601217"/>
                  <a:gd name="connsiteX28" fmla="*/ 198704 w 397213"/>
                  <a:gd name="connsiteY28" fmla="*/ 478786 h 601217"/>
                  <a:gd name="connsiteX29" fmla="*/ 171715 w 397213"/>
                  <a:gd name="connsiteY29" fmla="*/ 455159 h 601217"/>
                  <a:gd name="connsiteX30" fmla="*/ 155287 w 397213"/>
                  <a:gd name="connsiteY30" fmla="*/ 445981 h 601217"/>
                  <a:gd name="connsiteX31" fmla="*/ 155091 w 397213"/>
                  <a:gd name="connsiteY31" fmla="*/ 434850 h 601217"/>
                  <a:gd name="connsiteX32" fmla="*/ 0 w 397213"/>
                  <a:gd name="connsiteY32" fmla="*/ 408098 h 601217"/>
                  <a:gd name="connsiteX33" fmla="*/ 0 w 397213"/>
                  <a:gd name="connsiteY33" fmla="*/ 400678 h 601217"/>
                  <a:gd name="connsiteX34" fmla="*/ 99352 w 397213"/>
                  <a:gd name="connsiteY34" fmla="*/ 303434 h 601217"/>
                  <a:gd name="connsiteX35" fmla="*/ 148833 w 397213"/>
                  <a:gd name="connsiteY35" fmla="*/ 228059 h 601217"/>
                  <a:gd name="connsiteX36" fmla="*/ 198713 w 397213"/>
                  <a:gd name="connsiteY36" fmla="*/ 0 h 601217"/>
                  <a:gd name="connsiteX37" fmla="*/ 251707 w 397213"/>
                  <a:gd name="connsiteY37" fmla="*/ 109152 h 601217"/>
                  <a:gd name="connsiteX38" fmla="*/ 198713 w 397213"/>
                  <a:gd name="connsiteY38" fmla="*/ 114034 h 601217"/>
                  <a:gd name="connsiteX39" fmla="*/ 145718 w 397213"/>
                  <a:gd name="connsiteY39" fmla="*/ 109152 h 601217"/>
                  <a:gd name="connsiteX40" fmla="*/ 198713 w 397213"/>
                  <a:gd name="connsiteY40" fmla="*/ 0 h 601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97213" h="601217">
                    <a:moveTo>
                      <a:pt x="198713" y="485208"/>
                    </a:moveTo>
                    <a:cubicBezTo>
                      <a:pt x="208687" y="485208"/>
                      <a:pt x="217684" y="489700"/>
                      <a:pt x="224138" y="496731"/>
                    </a:cubicBezTo>
                    <a:cubicBezTo>
                      <a:pt x="230201" y="491653"/>
                      <a:pt x="238415" y="489505"/>
                      <a:pt x="246434" y="491848"/>
                    </a:cubicBezTo>
                    <a:cubicBezTo>
                      <a:pt x="260515" y="496145"/>
                      <a:pt x="268925" y="512550"/>
                      <a:pt x="265014" y="528565"/>
                    </a:cubicBezTo>
                    <a:cubicBezTo>
                      <a:pt x="261298" y="544580"/>
                      <a:pt x="225507" y="579929"/>
                      <a:pt x="225507" y="579929"/>
                    </a:cubicBezTo>
                    <a:cubicBezTo>
                      <a:pt x="225507" y="579929"/>
                      <a:pt x="223160" y="572313"/>
                      <a:pt x="220617" y="561962"/>
                    </a:cubicBezTo>
                    <a:cubicBezTo>
                      <a:pt x="210643" y="582273"/>
                      <a:pt x="198713" y="601217"/>
                      <a:pt x="198713" y="601217"/>
                    </a:cubicBezTo>
                    <a:cubicBezTo>
                      <a:pt x="198713" y="601217"/>
                      <a:pt x="186782" y="582273"/>
                      <a:pt x="176612" y="561962"/>
                    </a:cubicBezTo>
                    <a:cubicBezTo>
                      <a:pt x="174070" y="572313"/>
                      <a:pt x="171723" y="579929"/>
                      <a:pt x="171723" y="579929"/>
                    </a:cubicBezTo>
                    <a:cubicBezTo>
                      <a:pt x="171723" y="579929"/>
                      <a:pt x="135932" y="544580"/>
                      <a:pt x="132216" y="528565"/>
                    </a:cubicBezTo>
                    <a:cubicBezTo>
                      <a:pt x="128500" y="512550"/>
                      <a:pt x="136910" y="496145"/>
                      <a:pt x="150992" y="491848"/>
                    </a:cubicBezTo>
                    <a:cubicBezTo>
                      <a:pt x="159010" y="489505"/>
                      <a:pt x="167029" y="491653"/>
                      <a:pt x="173287" y="496731"/>
                    </a:cubicBezTo>
                    <a:cubicBezTo>
                      <a:pt x="179742" y="489700"/>
                      <a:pt x="188738" y="485208"/>
                      <a:pt x="198713" y="485208"/>
                    </a:cubicBezTo>
                    <a:close/>
                    <a:moveTo>
                      <a:pt x="165114" y="133012"/>
                    </a:moveTo>
                    <a:cubicBezTo>
                      <a:pt x="161154" y="133793"/>
                      <a:pt x="157243" y="136478"/>
                      <a:pt x="157438" y="144093"/>
                    </a:cubicBezTo>
                    <a:cubicBezTo>
                      <a:pt x="157634" y="159324"/>
                      <a:pt x="167999" y="420400"/>
                      <a:pt x="167999" y="420400"/>
                    </a:cubicBezTo>
                    <a:lnTo>
                      <a:pt x="173084" y="133353"/>
                    </a:lnTo>
                    <a:cubicBezTo>
                      <a:pt x="173084" y="133353"/>
                      <a:pt x="169075" y="132231"/>
                      <a:pt x="165114" y="133012"/>
                    </a:cubicBezTo>
                    <a:close/>
                    <a:moveTo>
                      <a:pt x="145508" y="118903"/>
                    </a:moveTo>
                    <a:cubicBezTo>
                      <a:pt x="161936" y="122028"/>
                      <a:pt x="179734" y="123590"/>
                      <a:pt x="198704" y="123590"/>
                    </a:cubicBezTo>
                    <a:cubicBezTo>
                      <a:pt x="217480" y="123590"/>
                      <a:pt x="235277" y="122028"/>
                      <a:pt x="251901" y="119099"/>
                    </a:cubicBezTo>
                    <a:lnTo>
                      <a:pt x="248576" y="228255"/>
                    </a:lnTo>
                    <a:cubicBezTo>
                      <a:pt x="279477" y="241533"/>
                      <a:pt x="260506" y="272386"/>
                      <a:pt x="298057" y="303434"/>
                    </a:cubicBezTo>
                    <a:cubicBezTo>
                      <a:pt x="347537" y="344831"/>
                      <a:pt x="396822" y="322765"/>
                      <a:pt x="397213" y="400678"/>
                    </a:cubicBezTo>
                    <a:lnTo>
                      <a:pt x="397213" y="408098"/>
                    </a:lnTo>
                    <a:cubicBezTo>
                      <a:pt x="397213" y="416886"/>
                      <a:pt x="300795" y="419815"/>
                      <a:pt x="242318" y="434850"/>
                    </a:cubicBezTo>
                    <a:lnTo>
                      <a:pt x="241927" y="445981"/>
                    </a:lnTo>
                    <a:lnTo>
                      <a:pt x="225498" y="455159"/>
                    </a:lnTo>
                    <a:cubicBezTo>
                      <a:pt x="225498" y="468046"/>
                      <a:pt x="228041" y="478786"/>
                      <a:pt x="198704" y="478786"/>
                    </a:cubicBezTo>
                    <a:cubicBezTo>
                      <a:pt x="169173" y="478786"/>
                      <a:pt x="171715" y="468242"/>
                      <a:pt x="171715" y="455159"/>
                    </a:cubicBezTo>
                    <a:lnTo>
                      <a:pt x="155287" y="445981"/>
                    </a:lnTo>
                    <a:lnTo>
                      <a:pt x="155091" y="434850"/>
                    </a:lnTo>
                    <a:cubicBezTo>
                      <a:pt x="96614" y="419815"/>
                      <a:pt x="0" y="416886"/>
                      <a:pt x="0" y="408098"/>
                    </a:cubicBezTo>
                    <a:lnTo>
                      <a:pt x="0" y="400678"/>
                    </a:lnTo>
                    <a:cubicBezTo>
                      <a:pt x="0" y="322765"/>
                      <a:pt x="49676" y="344831"/>
                      <a:pt x="99352" y="303434"/>
                    </a:cubicBezTo>
                    <a:cubicBezTo>
                      <a:pt x="136707" y="272386"/>
                      <a:pt x="117736" y="241533"/>
                      <a:pt x="148833" y="228059"/>
                    </a:cubicBezTo>
                    <a:close/>
                    <a:moveTo>
                      <a:pt x="198713" y="0"/>
                    </a:moveTo>
                    <a:cubicBezTo>
                      <a:pt x="220028" y="0"/>
                      <a:pt x="248774" y="72638"/>
                      <a:pt x="251707" y="109152"/>
                    </a:cubicBezTo>
                    <a:cubicBezTo>
                      <a:pt x="235281" y="112276"/>
                      <a:pt x="217290" y="114034"/>
                      <a:pt x="198713" y="114034"/>
                    </a:cubicBezTo>
                    <a:cubicBezTo>
                      <a:pt x="179940" y="114034"/>
                      <a:pt x="162144" y="112276"/>
                      <a:pt x="145718" y="109152"/>
                    </a:cubicBezTo>
                    <a:cubicBezTo>
                      <a:pt x="148456" y="72638"/>
                      <a:pt x="177202" y="0"/>
                      <a:pt x="198713"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矩形 18"/>
              <p:cNvSpPr/>
              <p:nvPr/>
            </p:nvSpPr>
            <p:spPr>
              <a:xfrm>
                <a:off x="3831771" y="2141627"/>
                <a:ext cx="3470537" cy="5736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r"/>
                <a:r>
                  <a:rPr kumimoji="1" lang="zh-CN" altLang="en-US" b="1" dirty="0">
                    <a:solidFill>
                      <a:schemeClr val="tx1"/>
                    </a:solidFill>
                    <a:latin typeface="Arial" pitchFamily="34" charset="0"/>
                    <a:ea typeface="微软雅黑" pitchFamily="34" charset="-122"/>
                  </a:rPr>
                  <a:t>购买全自动设备</a:t>
                </a:r>
                <a:endParaRPr kumimoji="1" lang="en-US" altLang="zh-CN" b="1" dirty="0">
                  <a:solidFill>
                    <a:schemeClr val="tx1"/>
                  </a:solidFill>
                  <a:latin typeface="Arial" pitchFamily="34" charset="0"/>
                  <a:ea typeface="微软雅黑" pitchFamily="34" charset="-122"/>
                </a:endParaRPr>
              </a:p>
              <a:p>
                <a:pPr algn="r"/>
                <a:r>
                  <a:rPr kumimoji="1" lang="en-US" altLang="zh-CN" b="1" dirty="0">
                    <a:solidFill>
                      <a:schemeClr val="tx1"/>
                    </a:solidFill>
                    <a:latin typeface="Arial" pitchFamily="34" charset="0"/>
                    <a:ea typeface="微软雅黑" pitchFamily="34" charset="-122"/>
                  </a:rPr>
                  <a:t>Purchase fully automated equipment</a:t>
                </a:r>
                <a:endParaRPr kumimoji="1" lang="en-US" altLang="zh-CN" b="1" dirty="0">
                  <a:solidFill>
                    <a:schemeClr val="tx1"/>
                  </a:solidFill>
                  <a:latin typeface="Arial" pitchFamily="34" charset="0"/>
                  <a:ea typeface="微软雅黑" pitchFamily="34" charset="-122"/>
                </a:endParaRPr>
              </a:p>
            </p:txBody>
          </p:sp>
          <p:sp>
            <p:nvSpPr>
              <p:cNvPr id="20" name="矩形 19"/>
              <p:cNvSpPr/>
              <p:nvPr/>
            </p:nvSpPr>
            <p:spPr>
              <a:xfrm>
                <a:off x="291909" y="2717252"/>
                <a:ext cx="7010400" cy="4458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r">
                  <a:lnSpc>
                    <a:spcPct val="120000"/>
                  </a:lnSpc>
                </a:pPr>
                <a:r>
                  <a:rPr kumimoji="1" lang="zh-CN" altLang="en-US" sz="1200" dirty="0">
                    <a:solidFill>
                      <a:schemeClr val="tx1"/>
                    </a:solidFill>
                    <a:latin typeface="Arial" pitchFamily="34" charset="0"/>
                    <a:ea typeface="微软雅黑" pitchFamily="34" charset="-122"/>
                  </a:rPr>
                  <a:t>公司通过采购包括</a:t>
                </a:r>
                <a:r>
                  <a:rPr kumimoji="1" lang="en-US" altLang="zh-CN" sz="1200" dirty="0">
                    <a:solidFill>
                      <a:schemeClr val="tx1"/>
                    </a:solidFill>
                    <a:latin typeface="Arial" pitchFamily="34" charset="0"/>
                    <a:ea typeface="微软雅黑" pitchFamily="34" charset="-122"/>
                  </a:rPr>
                  <a:t>TRUMPF</a:t>
                </a:r>
                <a:r>
                  <a:rPr kumimoji="1" lang="zh-CN" altLang="en-US" sz="1200" dirty="0">
                    <a:solidFill>
                      <a:schemeClr val="tx1"/>
                    </a:solidFill>
                    <a:latin typeface="Arial" pitchFamily="34" charset="0"/>
                    <a:ea typeface="微软雅黑" pitchFamily="34" charset="-122"/>
                  </a:rPr>
                  <a:t>机床、</a:t>
                </a:r>
                <a:r>
                  <a:rPr kumimoji="1" lang="en-US" altLang="zh-CN" sz="1200" dirty="0">
                    <a:solidFill>
                      <a:schemeClr val="tx1"/>
                    </a:solidFill>
                    <a:latin typeface="Arial" pitchFamily="34" charset="0"/>
                    <a:ea typeface="微软雅黑" pitchFamily="34" charset="-122"/>
                  </a:rPr>
                  <a:t>AMADA</a:t>
                </a:r>
                <a:r>
                  <a:rPr kumimoji="1" lang="zh-CN" altLang="en-US" sz="1200" dirty="0">
                    <a:solidFill>
                      <a:schemeClr val="tx1"/>
                    </a:solidFill>
                    <a:latin typeface="Arial" pitchFamily="34" charset="0"/>
                    <a:ea typeface="微软雅黑" pitchFamily="34" charset="-122"/>
                  </a:rPr>
                  <a:t>自动折弯机、激光焊接机器人等自动化设备来降低人工成本</a:t>
                </a:r>
                <a:endParaRPr kumimoji="1" lang="en-US" altLang="zh-CN" sz="1200" dirty="0">
                  <a:solidFill>
                    <a:schemeClr val="tx1"/>
                  </a:solidFill>
                  <a:latin typeface="Arial" pitchFamily="34" charset="0"/>
                  <a:ea typeface="微软雅黑" pitchFamily="34" charset="-122"/>
                </a:endParaRPr>
              </a:p>
              <a:p>
                <a:pPr>
                  <a:lnSpc>
                    <a:spcPct val="120000"/>
                  </a:lnSpc>
                </a:pPr>
                <a:r>
                  <a:rPr kumimoji="1" lang="en-US" altLang="zh-CN" sz="1200" dirty="0">
                    <a:solidFill>
                      <a:srgbClr val="00B0F0"/>
                    </a:solidFill>
                    <a:latin typeface="Arial" pitchFamily="34" charset="0"/>
                    <a:ea typeface="微软雅黑" pitchFamily="34" charset="-122"/>
                  </a:rPr>
                  <a:t>The company reduces labor costs by investing in automation equipment, such as TRUMPF machine tools, AMADA automatic bending machines, and laser welding robots.</a:t>
                </a:r>
                <a:endParaRPr kumimoji="1" lang="en-US" altLang="zh-CN" sz="1200" dirty="0">
                  <a:solidFill>
                    <a:srgbClr val="00B0F0"/>
                  </a:solidFill>
                  <a:latin typeface="Arial" pitchFamily="34" charset="0"/>
                  <a:ea typeface="微软雅黑" pitchFamily="34" charset="-122"/>
                </a:endParaRPr>
              </a:p>
            </p:txBody>
          </p:sp>
        </p:grpSp>
        <p:grpSp>
          <p:nvGrpSpPr>
            <p:cNvPr id="28" name="组合 27"/>
            <p:cNvGrpSpPr/>
            <p:nvPr/>
          </p:nvGrpSpPr>
          <p:grpSpPr>
            <a:xfrm>
              <a:off x="100483" y="3604883"/>
              <a:ext cx="6159639" cy="949671"/>
              <a:chOff x="100483" y="3604883"/>
              <a:chExt cx="6159639" cy="949671"/>
            </a:xfrm>
          </p:grpSpPr>
          <p:sp>
            <p:nvSpPr>
              <p:cNvPr id="17" name="矩形 16"/>
              <p:cNvSpPr/>
              <p:nvPr/>
            </p:nvSpPr>
            <p:spPr>
              <a:xfrm>
                <a:off x="2378722" y="3604883"/>
                <a:ext cx="3470537" cy="5736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r"/>
                <a:r>
                  <a:rPr kumimoji="1" lang="zh-CN" altLang="en-US" b="1" dirty="0">
                    <a:solidFill>
                      <a:schemeClr val="tx1"/>
                    </a:solidFill>
                    <a:latin typeface="Arial" pitchFamily="34" charset="0"/>
                    <a:ea typeface="微软雅黑" pitchFamily="34" charset="-122"/>
                  </a:rPr>
                  <a:t>硬模加工</a:t>
                </a:r>
                <a:endParaRPr kumimoji="1" lang="en-US" altLang="zh-CN" b="1" dirty="0">
                  <a:solidFill>
                    <a:schemeClr val="tx1"/>
                  </a:solidFill>
                  <a:latin typeface="Arial" pitchFamily="34" charset="0"/>
                  <a:ea typeface="微软雅黑" pitchFamily="34" charset="-122"/>
                </a:endParaRPr>
              </a:p>
              <a:p>
                <a:pPr algn="r"/>
                <a:r>
                  <a:rPr kumimoji="1" lang="en-US" altLang="zh-CN" b="1" dirty="0">
                    <a:solidFill>
                      <a:schemeClr val="tx1"/>
                    </a:solidFill>
                    <a:latin typeface="Arial" pitchFamily="34" charset="0"/>
                    <a:ea typeface="微软雅黑" pitchFamily="34" charset="-122"/>
                  </a:rPr>
                  <a:t>Die machining</a:t>
                </a:r>
                <a:endParaRPr kumimoji="1" lang="en-US" altLang="zh-CN" b="1" dirty="0">
                  <a:solidFill>
                    <a:schemeClr val="tx1"/>
                  </a:solidFill>
                  <a:latin typeface="Arial" pitchFamily="34" charset="0"/>
                  <a:ea typeface="微软雅黑" pitchFamily="34" charset="-122"/>
                </a:endParaRPr>
              </a:p>
            </p:txBody>
          </p:sp>
          <p:sp>
            <p:nvSpPr>
              <p:cNvPr id="18" name="矩形 17"/>
              <p:cNvSpPr/>
              <p:nvPr/>
            </p:nvSpPr>
            <p:spPr>
              <a:xfrm>
                <a:off x="100483" y="4108659"/>
                <a:ext cx="6159639" cy="4458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r">
                  <a:lnSpc>
                    <a:spcPct val="120000"/>
                  </a:lnSpc>
                </a:pPr>
                <a:r>
                  <a:rPr kumimoji="1" lang="zh-CN" altLang="en-US" sz="1200" dirty="0">
                    <a:solidFill>
                      <a:schemeClr val="tx1"/>
                    </a:solidFill>
                    <a:latin typeface="Arial" pitchFamily="34" charset="0"/>
                    <a:ea typeface="微软雅黑" pitchFamily="34" charset="-122"/>
                  </a:rPr>
                  <a:t>针对可批量生产物料，设计硬模，从而降低人工费用</a:t>
                </a:r>
                <a:endParaRPr kumimoji="1" lang="en-US" altLang="zh-CN" sz="1200" dirty="0">
                  <a:solidFill>
                    <a:schemeClr val="tx1"/>
                  </a:solidFill>
                  <a:latin typeface="Arial" pitchFamily="34" charset="0"/>
                  <a:ea typeface="微软雅黑" pitchFamily="34" charset="-122"/>
                </a:endParaRPr>
              </a:p>
              <a:p>
                <a:pPr algn="r">
                  <a:lnSpc>
                    <a:spcPct val="120000"/>
                  </a:lnSpc>
                </a:pPr>
                <a:r>
                  <a:rPr kumimoji="1" lang="en-US" altLang="zh-CN" sz="1200" dirty="0">
                    <a:solidFill>
                      <a:srgbClr val="00B0F0"/>
                    </a:solidFill>
                    <a:latin typeface="Arial" pitchFamily="34" charset="0"/>
                    <a:ea typeface="微软雅黑" pitchFamily="34" charset="-122"/>
                  </a:rPr>
                  <a:t>Reengineer rigid molds for high-volume production materials to optimize labor expenses.</a:t>
                </a:r>
                <a:endParaRPr kumimoji="1" lang="en-US" altLang="zh-CN" sz="1200" dirty="0">
                  <a:solidFill>
                    <a:srgbClr val="00B0F0"/>
                  </a:solidFill>
                  <a:latin typeface="Arial" pitchFamily="34" charset="0"/>
                  <a:ea typeface="微软雅黑" pitchFamily="34" charset="-122"/>
                </a:endParaRPr>
              </a:p>
            </p:txBody>
          </p:sp>
        </p:grpSp>
        <p:grpSp>
          <p:nvGrpSpPr>
            <p:cNvPr id="27" name="组合 26"/>
            <p:cNvGrpSpPr/>
            <p:nvPr/>
          </p:nvGrpSpPr>
          <p:grpSpPr>
            <a:xfrm>
              <a:off x="1" y="4638554"/>
              <a:ext cx="4259942" cy="1031996"/>
              <a:chOff x="1" y="4638554"/>
              <a:chExt cx="4259942" cy="1031996"/>
            </a:xfrm>
          </p:grpSpPr>
          <p:sp>
            <p:nvSpPr>
              <p:cNvPr id="12" name="矩形 11"/>
              <p:cNvSpPr/>
              <p:nvPr/>
            </p:nvSpPr>
            <p:spPr>
              <a:xfrm>
                <a:off x="660400" y="4638554"/>
                <a:ext cx="3470537" cy="5736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normAutofit fontScale="850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r"/>
                <a:r>
                  <a:rPr kumimoji="1" lang="zh-CN" altLang="en-US" b="1" dirty="0">
                    <a:solidFill>
                      <a:schemeClr val="tx1"/>
                    </a:solidFill>
                    <a:latin typeface="Arial" pitchFamily="34" charset="0"/>
                    <a:ea typeface="微软雅黑" pitchFamily="34" charset="-122"/>
                  </a:rPr>
                  <a:t>专用运输工装</a:t>
                </a:r>
                <a:endParaRPr kumimoji="1" lang="en-US" altLang="zh-CN" b="1" dirty="0">
                  <a:solidFill>
                    <a:schemeClr val="tx1"/>
                  </a:solidFill>
                  <a:latin typeface="Arial" pitchFamily="34" charset="0"/>
                  <a:ea typeface="微软雅黑" pitchFamily="34" charset="-122"/>
                </a:endParaRPr>
              </a:p>
              <a:p>
                <a:pPr algn="r"/>
                <a:r>
                  <a:rPr kumimoji="1" lang="en-US" altLang="zh-CN" b="1" dirty="0">
                    <a:solidFill>
                      <a:schemeClr val="tx1"/>
                    </a:solidFill>
                    <a:latin typeface="Arial" pitchFamily="34" charset="0"/>
                    <a:ea typeface="微软雅黑" pitchFamily="34" charset="-122"/>
                  </a:rPr>
                  <a:t>Specialized transportation tooling</a:t>
                </a:r>
                <a:endParaRPr kumimoji="1" lang="en-US" altLang="zh-CN" b="1" dirty="0">
                  <a:solidFill>
                    <a:schemeClr val="tx1"/>
                  </a:solidFill>
                  <a:latin typeface="Arial" pitchFamily="34" charset="0"/>
                  <a:ea typeface="微软雅黑" pitchFamily="34" charset="-122"/>
                </a:endParaRPr>
              </a:p>
            </p:txBody>
          </p:sp>
          <p:sp>
            <p:nvSpPr>
              <p:cNvPr id="13" name="矩形 12"/>
              <p:cNvSpPr/>
              <p:nvPr/>
            </p:nvSpPr>
            <p:spPr>
              <a:xfrm>
                <a:off x="1" y="5224655"/>
                <a:ext cx="4259942" cy="4458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20000"/>
                  </a:lnSpc>
                </a:pPr>
                <a:r>
                  <a:rPr kumimoji="1" lang="zh-CN" altLang="en-US" sz="1200" dirty="0">
                    <a:solidFill>
                      <a:schemeClr val="tx1"/>
                    </a:solidFill>
                    <a:latin typeface="Arial" pitchFamily="34" charset="0"/>
                    <a:ea typeface="微软雅黑" pitchFamily="34" charset="-122"/>
                  </a:rPr>
                  <a:t>物料运输方面抛弃原有气泡膜包装方式，设计专用、重复使用运输工装，减少包装及运输成本。</a:t>
                </a:r>
                <a:endParaRPr kumimoji="1" lang="en-US" altLang="zh-CN" sz="1200" dirty="0">
                  <a:solidFill>
                    <a:schemeClr val="tx1"/>
                  </a:solidFill>
                  <a:latin typeface="Arial" pitchFamily="34" charset="0"/>
                  <a:ea typeface="微软雅黑" pitchFamily="34" charset="-122"/>
                </a:endParaRPr>
              </a:p>
              <a:p>
                <a:pPr>
                  <a:lnSpc>
                    <a:spcPct val="120000"/>
                  </a:lnSpc>
                </a:pPr>
                <a:r>
                  <a:rPr kumimoji="1" lang="en-US" altLang="zh-CN" sz="1200" dirty="0">
                    <a:solidFill>
                      <a:srgbClr val="00B0F0"/>
                    </a:solidFill>
                    <a:latin typeface="Arial" pitchFamily="34" charset="0"/>
                    <a:ea typeface="微软雅黑" pitchFamily="34" charset="-122"/>
                  </a:rPr>
                  <a:t>In terms of material transportation, the original bubble film packaging method is abandoned, and special and reusable transportation tools are designed to reduce packaging and transportation costs</a:t>
                </a:r>
                <a:endParaRPr kumimoji="1" lang="en-US" altLang="zh-CN" sz="1200" dirty="0">
                  <a:solidFill>
                    <a:srgbClr val="00B0F0"/>
                  </a:solidFill>
                  <a:latin typeface="Arial" pitchFamily="34" charset="0"/>
                  <a:ea typeface="微软雅黑" pitchFamily="34" charset="-122"/>
                </a:endParaRPr>
              </a:p>
            </p:txBody>
          </p:sp>
        </p:grpSp>
      </p:grpSp>
    </p:spTree>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3266" y="696667"/>
            <a:ext cx="7199084" cy="784383"/>
          </a:xfrm>
          <a:prstGeom prst="rect">
            <a:avLst/>
          </a:prstGeom>
          <a:noFill/>
        </p:spPr>
        <p:txBody>
          <a:bodyPr vert="horz" wrap="square" rtlCol="0" anchor="b" anchorCtr="0">
            <a:normAutofit fontScale="70000" lnSpcReduction="20000"/>
          </a:bodyPr>
          <a:lstStyle/>
          <a:p>
            <a:r>
              <a:rPr lang="zh-CN" altLang="en-US" sz="4000" b="1" dirty="0">
                <a:latin typeface="Arial" pitchFamily="34" charset="0"/>
                <a:ea typeface="微软雅黑" pitchFamily="34" charset="-122"/>
              </a:rPr>
              <a:t>加工能力</a:t>
            </a:r>
            <a:endParaRPr lang="en-US" altLang="zh-CN" sz="4000" b="1" dirty="0">
              <a:latin typeface="Arial" pitchFamily="34" charset="0"/>
              <a:ea typeface="微软雅黑" pitchFamily="34" charset="-122"/>
            </a:endParaRPr>
          </a:p>
          <a:p>
            <a:r>
              <a:rPr lang="en-US" altLang="zh-CN" sz="4000" b="1" dirty="0">
                <a:latin typeface="Arial" pitchFamily="34" charset="0"/>
                <a:ea typeface="微软雅黑" pitchFamily="34" charset="-122"/>
              </a:rPr>
              <a:t>Processing capability</a:t>
            </a:r>
            <a:endParaRPr lang="zh-CN" altLang="en-US" sz="4000" b="1" dirty="0">
              <a:latin typeface="Arial" pitchFamily="34" charset="0"/>
              <a:ea typeface="微软雅黑" pitchFamily="34" charset="-122"/>
            </a:endParaRPr>
          </a:p>
        </p:txBody>
      </p:sp>
      <p:sp>
        <p:nvSpPr>
          <p:cNvPr id="3" name="AutoShape 5"/>
          <p:cNvSpPr/>
          <p:nvPr/>
        </p:nvSpPr>
        <p:spPr>
          <a:xfrm>
            <a:off x="160779" y="1878604"/>
            <a:ext cx="5085108" cy="690150"/>
          </a:xfrm>
          <a:prstGeom prst="roundRect">
            <a:avLst>
              <a:gd name="adj" fmla="val 28095"/>
            </a:avLst>
          </a:prstGeom>
          <a:solidFill>
            <a:schemeClr val="accent1">
              <a:alpha val="100000"/>
            </a:schemeClr>
          </a:solidFill>
        </p:spPr>
        <p:txBody>
          <a:bodyPr/>
          <a:lstStyle/>
          <a:p>
            <a:endParaRPr lang="zh-CN" altLang="en-US"/>
          </a:p>
        </p:txBody>
      </p:sp>
      <p:sp>
        <p:nvSpPr>
          <p:cNvPr id="4" name="TextBox 7"/>
          <p:cNvSpPr txBox="1"/>
          <p:nvPr/>
        </p:nvSpPr>
        <p:spPr>
          <a:xfrm>
            <a:off x="1" y="2780260"/>
            <a:ext cx="11689236" cy="3497992"/>
          </a:xfrm>
          <a:prstGeom prst="rect">
            <a:avLst/>
          </a:prstGeom>
        </p:spPr>
        <p:txBody>
          <a:bodyPr vert="horz" wrap="square" lIns="123825" tIns="123825" rIns="57150" bIns="123825" rtlCol="0" anchor="t" anchorCtr="0">
            <a:noAutofit/>
          </a:bodyPr>
          <a:lstStyle/>
          <a:p>
            <a:pPr algn="ctr">
              <a:lnSpc>
                <a:spcPct val="140000"/>
              </a:lnSpc>
            </a:pPr>
            <a:r>
              <a:rPr lang="zh-CN" altLang="en-US" sz="1500" dirty="0">
                <a:solidFill>
                  <a:schemeClr val="dk1">
                    <a:alpha val="100000"/>
                  </a:schemeClr>
                </a:solidFill>
                <a:latin typeface="Microsoft Yahei"/>
                <a:ea typeface="Microsoft Yahei"/>
                <a:cs typeface="Microsoft Yahei"/>
              </a:rPr>
              <a:t>在</a:t>
            </a:r>
            <a:r>
              <a:rPr lang="en-US" altLang="zh-CN" sz="1500" dirty="0">
                <a:solidFill>
                  <a:schemeClr val="dk1">
                    <a:alpha val="100000"/>
                  </a:schemeClr>
                </a:solidFill>
                <a:latin typeface="Microsoft Yahei"/>
                <a:ea typeface="Microsoft Yahei"/>
                <a:cs typeface="Microsoft Yahei"/>
              </a:rPr>
              <a:t>2024</a:t>
            </a:r>
            <a:r>
              <a:rPr lang="zh-CN" altLang="en-US" sz="1500" dirty="0">
                <a:solidFill>
                  <a:schemeClr val="dk1">
                    <a:alpha val="100000"/>
                  </a:schemeClr>
                </a:solidFill>
                <a:latin typeface="Microsoft Yahei"/>
                <a:ea typeface="Microsoft Yahei"/>
                <a:cs typeface="Microsoft Yahei"/>
              </a:rPr>
              <a:t>年，共计投资</a:t>
            </a:r>
            <a:r>
              <a:rPr lang="en-US" altLang="zh-CN" sz="1500" dirty="0">
                <a:solidFill>
                  <a:schemeClr val="dk1">
                    <a:alpha val="100000"/>
                  </a:schemeClr>
                </a:solidFill>
                <a:latin typeface="Microsoft Yahei"/>
                <a:ea typeface="Microsoft Yahei"/>
                <a:cs typeface="Microsoft Yahei"/>
              </a:rPr>
              <a:t>4800</a:t>
            </a:r>
            <a:r>
              <a:rPr lang="zh-CN" altLang="en-US" sz="1500" dirty="0">
                <a:solidFill>
                  <a:schemeClr val="dk1">
                    <a:alpha val="100000"/>
                  </a:schemeClr>
                </a:solidFill>
                <a:latin typeface="Microsoft Yahei"/>
                <a:ea typeface="Microsoft Yahei"/>
                <a:cs typeface="Microsoft Yahei"/>
              </a:rPr>
              <a:t>万元进行河北工厂的建设，引进的各种自动化设备，使申瑞公司大大提高了加工能力，河北设计年产</a:t>
            </a:r>
            <a:r>
              <a:rPr lang="en-US" altLang="zh-CN" sz="1500" dirty="0">
                <a:solidFill>
                  <a:schemeClr val="dk1">
                    <a:alpha val="100000"/>
                  </a:schemeClr>
                </a:solidFill>
                <a:latin typeface="Microsoft Yahei"/>
                <a:ea typeface="Microsoft Yahei"/>
                <a:cs typeface="Microsoft Yahei"/>
              </a:rPr>
              <a:t>2</a:t>
            </a:r>
            <a:r>
              <a:rPr lang="zh-CN" altLang="en-US" sz="1500" dirty="0">
                <a:solidFill>
                  <a:schemeClr val="dk1">
                    <a:alpha val="100000"/>
                  </a:schemeClr>
                </a:solidFill>
                <a:latin typeface="Microsoft Yahei"/>
                <a:ea typeface="Microsoft Yahei"/>
                <a:cs typeface="Microsoft Yahei"/>
              </a:rPr>
              <a:t>亿元，目前产能已达</a:t>
            </a:r>
            <a:r>
              <a:rPr lang="en-US" altLang="zh-CN" sz="1500" dirty="0">
                <a:solidFill>
                  <a:schemeClr val="dk1">
                    <a:alpha val="100000"/>
                  </a:schemeClr>
                </a:solidFill>
                <a:latin typeface="Microsoft Yahei"/>
                <a:ea typeface="Microsoft Yahei"/>
                <a:cs typeface="Microsoft Yahei"/>
              </a:rPr>
              <a:t>1.5</a:t>
            </a:r>
            <a:r>
              <a:rPr lang="zh-CN" altLang="en-US" sz="1500" dirty="0">
                <a:solidFill>
                  <a:schemeClr val="dk1">
                    <a:alpha val="100000"/>
                  </a:schemeClr>
                </a:solidFill>
                <a:latin typeface="Microsoft Yahei"/>
                <a:ea typeface="Microsoft Yahei"/>
                <a:cs typeface="Microsoft Yahei"/>
              </a:rPr>
              <a:t>亿元，</a:t>
            </a:r>
            <a:r>
              <a:rPr lang="en-US" altLang="zh-CN" sz="1500" dirty="0">
                <a:solidFill>
                  <a:schemeClr val="dk1">
                    <a:alpha val="100000"/>
                  </a:schemeClr>
                </a:solidFill>
                <a:latin typeface="Microsoft Yahei"/>
                <a:ea typeface="Microsoft Yahei"/>
                <a:cs typeface="Microsoft Yahei"/>
              </a:rPr>
              <a:t>2024</a:t>
            </a:r>
            <a:r>
              <a:rPr lang="zh-CN" altLang="en-US" sz="1500" dirty="0">
                <a:solidFill>
                  <a:schemeClr val="dk1">
                    <a:alpha val="100000"/>
                  </a:schemeClr>
                </a:solidFill>
                <a:latin typeface="Microsoft Yahei"/>
                <a:ea typeface="Microsoft Yahei"/>
                <a:cs typeface="Microsoft Yahei"/>
              </a:rPr>
              <a:t>年产值</a:t>
            </a:r>
            <a:r>
              <a:rPr lang="en-US" altLang="zh-CN" sz="1500" dirty="0">
                <a:solidFill>
                  <a:schemeClr val="dk1">
                    <a:alpha val="100000"/>
                  </a:schemeClr>
                </a:solidFill>
                <a:latin typeface="Microsoft Yahei"/>
                <a:ea typeface="Microsoft Yahei"/>
                <a:cs typeface="Microsoft Yahei"/>
              </a:rPr>
              <a:t>8000</a:t>
            </a:r>
            <a:r>
              <a:rPr lang="zh-CN" altLang="en-US" sz="1500" dirty="0">
                <a:solidFill>
                  <a:schemeClr val="dk1">
                    <a:alpha val="100000"/>
                  </a:schemeClr>
                </a:solidFill>
                <a:latin typeface="Microsoft Yahei"/>
                <a:ea typeface="Microsoft Yahei"/>
                <a:cs typeface="Microsoft Yahei"/>
              </a:rPr>
              <a:t>万元，产能利用率</a:t>
            </a:r>
            <a:r>
              <a:rPr lang="en-US" altLang="zh-CN" sz="1500" dirty="0">
                <a:solidFill>
                  <a:schemeClr val="dk1">
                    <a:alpha val="100000"/>
                  </a:schemeClr>
                </a:solidFill>
                <a:latin typeface="Microsoft Yahei"/>
                <a:ea typeface="Microsoft Yahei"/>
                <a:cs typeface="Microsoft Yahei"/>
              </a:rPr>
              <a:t>45%</a:t>
            </a:r>
            <a:r>
              <a:rPr lang="zh-CN" altLang="en-US" sz="1500" dirty="0">
                <a:solidFill>
                  <a:schemeClr val="dk1">
                    <a:alpha val="100000"/>
                  </a:schemeClr>
                </a:solidFill>
                <a:latin typeface="Microsoft Yahei"/>
                <a:ea typeface="Microsoft Yahei"/>
                <a:cs typeface="Microsoft Yahei"/>
              </a:rPr>
              <a:t>，剩余了大量产能，完全未达到行业的平均水平，需要大量全新的客户和订单，公司预计</a:t>
            </a:r>
            <a:r>
              <a:rPr lang="en-US" altLang="zh-CN" sz="1500" dirty="0">
                <a:solidFill>
                  <a:schemeClr val="dk1">
                    <a:alpha val="100000"/>
                  </a:schemeClr>
                </a:solidFill>
                <a:latin typeface="Microsoft Yahei"/>
                <a:ea typeface="Microsoft Yahei"/>
                <a:cs typeface="Microsoft Yahei"/>
              </a:rPr>
              <a:t>2025</a:t>
            </a:r>
            <a:r>
              <a:rPr lang="zh-CN" altLang="en-US" sz="1500" dirty="0">
                <a:solidFill>
                  <a:schemeClr val="dk1">
                    <a:alpha val="100000"/>
                  </a:schemeClr>
                </a:solidFill>
                <a:latin typeface="Microsoft Yahei"/>
                <a:ea typeface="Microsoft Yahei"/>
                <a:cs typeface="Microsoft Yahei"/>
              </a:rPr>
              <a:t>年将继续投资</a:t>
            </a:r>
            <a:r>
              <a:rPr lang="en-US" altLang="zh-CN" sz="1500" dirty="0">
                <a:solidFill>
                  <a:schemeClr val="dk1">
                    <a:alpha val="100000"/>
                  </a:schemeClr>
                </a:solidFill>
                <a:latin typeface="Microsoft Yahei"/>
                <a:ea typeface="Microsoft Yahei"/>
                <a:cs typeface="Microsoft Yahei"/>
              </a:rPr>
              <a:t>1000-2000</a:t>
            </a:r>
            <a:r>
              <a:rPr lang="zh-CN" altLang="en-US" sz="1500" dirty="0">
                <a:solidFill>
                  <a:schemeClr val="dk1">
                    <a:alpha val="100000"/>
                  </a:schemeClr>
                </a:solidFill>
                <a:latin typeface="Microsoft Yahei"/>
                <a:ea typeface="Microsoft Yahei"/>
                <a:cs typeface="Microsoft Yahei"/>
              </a:rPr>
              <a:t>万元，进行设备升级，现有半自动设备全部更新为自动化设备，增加焊接机器人等，预计</a:t>
            </a:r>
            <a:r>
              <a:rPr lang="en-US" altLang="zh-CN" sz="1500" dirty="0">
                <a:solidFill>
                  <a:schemeClr val="dk1">
                    <a:alpha val="100000"/>
                  </a:schemeClr>
                </a:solidFill>
                <a:latin typeface="Microsoft Yahei"/>
                <a:ea typeface="Microsoft Yahei"/>
                <a:cs typeface="Microsoft Yahei"/>
              </a:rPr>
              <a:t>2025</a:t>
            </a:r>
            <a:r>
              <a:rPr lang="zh-CN" altLang="en-US" sz="1500" dirty="0">
                <a:solidFill>
                  <a:schemeClr val="dk1">
                    <a:alpha val="100000"/>
                  </a:schemeClr>
                </a:solidFill>
                <a:latin typeface="Microsoft Yahei"/>
                <a:ea typeface="Microsoft Yahei"/>
                <a:cs typeface="Microsoft Yahei"/>
              </a:rPr>
              <a:t>年将实现</a:t>
            </a:r>
            <a:r>
              <a:rPr lang="en-US" altLang="zh-CN" sz="1500" dirty="0">
                <a:solidFill>
                  <a:schemeClr val="dk1">
                    <a:alpha val="100000"/>
                  </a:schemeClr>
                </a:solidFill>
                <a:latin typeface="Microsoft Yahei"/>
                <a:ea typeface="Microsoft Yahei"/>
                <a:cs typeface="Microsoft Yahei"/>
              </a:rPr>
              <a:t>2</a:t>
            </a:r>
            <a:r>
              <a:rPr lang="zh-CN" altLang="en-US" sz="1500" dirty="0">
                <a:solidFill>
                  <a:schemeClr val="dk1">
                    <a:alpha val="100000"/>
                  </a:schemeClr>
                </a:solidFill>
                <a:latin typeface="Microsoft Yahei"/>
                <a:ea typeface="Microsoft Yahei"/>
                <a:cs typeface="Microsoft Yahei"/>
              </a:rPr>
              <a:t>亿元以上加工能力。</a:t>
            </a:r>
            <a:endParaRPr lang="en-US" altLang="zh-CN" sz="1500" dirty="0">
              <a:solidFill>
                <a:schemeClr val="dk1">
                  <a:alpha val="100000"/>
                </a:schemeClr>
              </a:solidFill>
              <a:latin typeface="Microsoft Yahei"/>
              <a:ea typeface="Microsoft Yahei"/>
              <a:cs typeface="Microsoft Yahei"/>
            </a:endParaRPr>
          </a:p>
          <a:p>
            <a:pPr algn="ctr">
              <a:lnSpc>
                <a:spcPct val="140000"/>
              </a:lnSpc>
            </a:pPr>
            <a:r>
              <a:rPr lang="en-US" sz="1500" dirty="0">
                <a:solidFill>
                  <a:srgbClr val="00B0F0"/>
                </a:solidFill>
                <a:latin typeface="Microsoft Yahei"/>
                <a:ea typeface="Microsoft Yahei"/>
                <a:cs typeface="Microsoft Yahei"/>
              </a:rPr>
              <a:t>In 2024, a total of 48 million yuan was invested in the construction of the Hebei factory, introducing various automation equipment that greatly improved the processing capacity of </a:t>
            </a:r>
            <a:r>
              <a:rPr lang="en-US" sz="1500" dirty="0" err="1">
                <a:solidFill>
                  <a:srgbClr val="00B0F0"/>
                </a:solidFill>
                <a:latin typeface="Microsoft Yahei"/>
                <a:ea typeface="Microsoft Yahei"/>
                <a:cs typeface="Microsoft Yahei"/>
              </a:rPr>
              <a:t>Shenrui</a:t>
            </a:r>
            <a:r>
              <a:rPr lang="en-US" sz="1500" dirty="0">
                <a:solidFill>
                  <a:srgbClr val="00B0F0"/>
                </a:solidFill>
                <a:latin typeface="Microsoft Yahei"/>
                <a:ea typeface="Microsoft Yahei"/>
                <a:cs typeface="Microsoft Yahei"/>
              </a:rPr>
              <a:t> Company. The designed annual production capacity in Hebei is 200 million yuan, and the current production capacity has reached 150 million yuan. The output value in 2024 is 80 million yuan, with a capacity utilization rate of 45%. There is still a large amount of production capacity remaining, which is completely below the industry average level and requires a large number of new customers and orders. The company expects to continue investing 10-20 million yuan in equipment upgrades in 2025, updating all existing semi-automatic equipment to automation equipment and adding welding robots. It is expected that the company will achieve a processing capacity of over 200 million yuan by 2025.</a:t>
            </a:r>
            <a:endParaRPr lang="en-US" sz="1500" dirty="0">
              <a:solidFill>
                <a:srgbClr val="00B0F0"/>
              </a:solidFill>
              <a:latin typeface="Microsoft Yahei"/>
              <a:ea typeface="Microsoft Yahei"/>
              <a:cs typeface="Microsoft Yahei"/>
            </a:endParaRPr>
          </a:p>
        </p:txBody>
      </p:sp>
      <p:sp>
        <p:nvSpPr>
          <p:cNvPr id="5" name="TextBox 12"/>
          <p:cNvSpPr txBox="1"/>
          <p:nvPr/>
        </p:nvSpPr>
        <p:spPr>
          <a:xfrm>
            <a:off x="160779" y="1819363"/>
            <a:ext cx="4812633" cy="635136"/>
          </a:xfrm>
          <a:prstGeom prst="rect">
            <a:avLst/>
          </a:prstGeom>
        </p:spPr>
        <p:txBody>
          <a:bodyPr vert="horz" wrap="square" lIns="123825" tIns="123825" rIns="57150" bIns="123825" rtlCol="0" anchor="ctr" anchorCtr="0">
            <a:noAutofit/>
          </a:bodyPr>
          <a:lstStyle/>
          <a:p>
            <a:pPr algn="ctr">
              <a:lnSpc>
                <a:spcPct val="120000"/>
              </a:lnSpc>
            </a:pPr>
            <a:r>
              <a:rPr lang="zh-CN" altLang="en-US" sz="2400" b="1" dirty="0">
                <a:solidFill>
                  <a:srgbClr val="FFFFFF">
                    <a:alpha val="100000"/>
                  </a:srgbClr>
                </a:solidFill>
                <a:latin typeface="Microsoft Yahei"/>
                <a:ea typeface="Microsoft Yahei"/>
                <a:cs typeface="Microsoft Yahei"/>
              </a:rPr>
              <a:t>公司目前加工能力可达年</a:t>
            </a:r>
            <a:r>
              <a:rPr lang="en-US" altLang="zh-CN" sz="2400" b="1" dirty="0">
                <a:solidFill>
                  <a:srgbClr val="FFFFFF">
                    <a:alpha val="100000"/>
                  </a:srgbClr>
                </a:solidFill>
                <a:latin typeface="Microsoft Yahei"/>
                <a:ea typeface="Microsoft Yahei"/>
                <a:cs typeface="Microsoft Yahei"/>
              </a:rPr>
              <a:t>1.5</a:t>
            </a:r>
            <a:r>
              <a:rPr lang="zh-CN" altLang="en-US" sz="2400" b="1" dirty="0">
                <a:solidFill>
                  <a:srgbClr val="FFFFFF">
                    <a:alpha val="100000"/>
                  </a:srgbClr>
                </a:solidFill>
                <a:latin typeface="Microsoft Yahei"/>
                <a:ea typeface="Microsoft Yahei"/>
                <a:cs typeface="Microsoft Yahei"/>
              </a:rPr>
              <a:t>亿元</a:t>
            </a:r>
            <a:endParaRPr lang="en-US" sz="2400" b="1" dirty="0">
              <a:solidFill>
                <a:srgbClr val="FFFFFF">
                  <a:alpha val="100000"/>
                </a:srgbClr>
              </a:solidFill>
              <a:latin typeface="Microsoft Yahei"/>
              <a:ea typeface="Microsoft Yahei"/>
              <a:cs typeface="Microsoft Yahei"/>
            </a:endParaRPr>
          </a:p>
        </p:txBody>
      </p:sp>
      <p:sp>
        <p:nvSpPr>
          <p:cNvPr id="7" name="矩形 6"/>
          <p:cNvSpPr/>
          <p:nvPr/>
        </p:nvSpPr>
        <p:spPr>
          <a:xfrm>
            <a:off x="7812350" y="1289512"/>
            <a:ext cx="1954381" cy="923330"/>
          </a:xfrm>
          <a:prstGeom prst="rect">
            <a:avLst/>
          </a:prstGeom>
          <a:noFill/>
        </p:spPr>
        <p:txBody>
          <a:bodyPr wrap="none" lIns="91440" tIns="45720" rIns="91440" bIns="45720">
            <a:spAutoFit/>
            <a:scene3d>
              <a:camera prst="isometricOffAxis1Right"/>
              <a:lightRig rig="threePt" dir="t"/>
            </a:scene3d>
          </a:bodyPr>
          <a:lstStyle/>
          <a:p>
            <a:pPr algn="ctr"/>
            <a:r>
              <a:rPr lang="en-US" altLang="zh-CN"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2</a:t>
            </a:r>
            <a:r>
              <a:rPr lang="zh-CN" alt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亿元</a:t>
            </a:r>
            <a:endParaRPr lang="zh-CN" alt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409318" y="1750694"/>
            <a:ext cx="3383487" cy="2043131"/>
          </a:xfrm>
          <a:prstGeom prst="roundRect">
            <a:avLst>
              <a:gd name="adj" fmla="val 8637"/>
            </a:avLst>
          </a:prstGeom>
          <a:solidFill>
            <a:schemeClr val="lt2">
              <a:alpha val="100000"/>
            </a:schemeClr>
          </a:solidFill>
        </p:spPr>
      </p:sp>
      <p:sp>
        <p:nvSpPr>
          <p:cNvPr id="3" name="Freeform 3"/>
          <p:cNvSpPr/>
          <p:nvPr/>
        </p:nvSpPr>
        <p:spPr>
          <a:xfrm>
            <a:off x="322585" y="1711701"/>
            <a:ext cx="803079" cy="908747"/>
          </a:xfrm>
          <a:custGeom>
            <a:avLst/>
            <a:gdLst/>
            <a:ahLst/>
            <a:cxnLst/>
            <a:rect l="l" t="t" r="r" b="b"/>
            <a:pathLst>
              <a:path w="1905000" h="1905000">
                <a:moveTo>
                  <a:pt x="0" y="476250"/>
                </a:moveTo>
                <a:lnTo>
                  <a:pt x="1428750" y="476250"/>
                </a:lnTo>
                <a:cubicBezTo>
                  <a:pt x="1647825" y="476250"/>
                  <a:pt x="1905000" y="695325"/>
                  <a:pt x="1905000" y="952500"/>
                </a:cubicBezTo>
                <a:cubicBezTo>
                  <a:pt x="1905000" y="1171575"/>
                  <a:pt x="1647825" y="1428750"/>
                  <a:pt x="1428750" y="1428750"/>
                </a:cubicBezTo>
                <a:lnTo>
                  <a:pt x="0" y="1428750"/>
                </a:lnTo>
              </a:path>
            </a:pathLst>
          </a:custGeom>
          <a:solidFill>
            <a:schemeClr val="accent1">
              <a:alpha val="100000"/>
            </a:schemeClr>
          </a:solidFill>
        </p:spPr>
      </p:sp>
      <p:sp>
        <p:nvSpPr>
          <p:cNvPr id="4" name="TextBox 4"/>
          <p:cNvSpPr txBox="1"/>
          <p:nvPr/>
        </p:nvSpPr>
        <p:spPr>
          <a:xfrm>
            <a:off x="238051" y="1925092"/>
            <a:ext cx="849630" cy="481965"/>
          </a:xfrm>
          <a:prstGeom prst="rect">
            <a:avLst/>
          </a:prstGeom>
        </p:spPr>
        <p:txBody>
          <a:bodyPr vert="horz" wrap="square" lIns="91440" tIns="45720" rIns="91440" bIns="45720" rtlCol="0" anchor="ctr" anchorCtr="0">
            <a:spAutoFit/>
          </a:bodyPr>
          <a:lstStyle/>
          <a:p>
            <a:pPr algn="ctr">
              <a:spcBef>
                <a:spcPts val="375"/>
              </a:spcBef>
            </a:pPr>
            <a:r>
              <a:rPr lang="en-US" sz="2400">
                <a:solidFill>
                  <a:srgbClr val="FFFFFF">
                    <a:alpha val="100000"/>
                  </a:srgbClr>
                </a:solidFill>
                <a:latin typeface="Microsoft Yahei"/>
                <a:ea typeface="Microsoft Yahei"/>
                <a:cs typeface="Microsoft Yahei"/>
              </a:rPr>
              <a:t>01</a:t>
            </a:r>
            <a:endParaRPr lang="en-US" sz="2400">
              <a:solidFill>
                <a:srgbClr val="FFFFFF">
                  <a:alpha val="100000"/>
                </a:srgbClr>
              </a:solidFill>
              <a:latin typeface="Microsoft Yahei"/>
              <a:ea typeface="Microsoft Yahei"/>
              <a:cs typeface="Microsoft Yahei"/>
            </a:endParaRPr>
          </a:p>
        </p:txBody>
      </p:sp>
      <p:sp>
        <p:nvSpPr>
          <p:cNvPr id="5" name="TextBox 5"/>
          <p:cNvSpPr txBox="1"/>
          <p:nvPr/>
        </p:nvSpPr>
        <p:spPr>
          <a:xfrm>
            <a:off x="1282332" y="1846986"/>
            <a:ext cx="1982702" cy="638175"/>
          </a:xfrm>
          <a:prstGeom prst="rect">
            <a:avLst/>
          </a:prstGeom>
        </p:spPr>
        <p:txBody>
          <a:bodyPr vert="horz" wrap="square" lIns="0" tIns="0" rIns="0" bIns="0"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技术能力</a:t>
            </a:r>
            <a:endParaRPr lang="en-US" sz="2400" b="1">
              <a:solidFill>
                <a:schemeClr val="accent1">
                  <a:alpha val="100000"/>
                </a:schemeClr>
              </a:solidFill>
              <a:latin typeface="Microsoft Yahei"/>
              <a:ea typeface="Microsoft Yahei"/>
              <a:cs typeface="Microsoft Yahei"/>
            </a:endParaRPr>
          </a:p>
        </p:txBody>
      </p:sp>
      <p:sp>
        <p:nvSpPr>
          <p:cNvPr id="6" name="TextBox 6"/>
          <p:cNvSpPr txBox="1"/>
          <p:nvPr/>
        </p:nvSpPr>
        <p:spPr>
          <a:xfrm>
            <a:off x="653489" y="2535815"/>
            <a:ext cx="3139315" cy="1084165"/>
          </a:xfrm>
          <a:prstGeom prst="rect">
            <a:avLst/>
          </a:prstGeom>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拥有先进的钣金加工设备和技术</a:t>
            </a:r>
            <a:r>
              <a:rPr lang="en-US" sz="1500" dirty="0">
                <a:solidFill>
                  <a:schemeClr val="dk1">
                    <a:alpha val="100000"/>
                  </a:schemeClr>
                </a:solidFill>
                <a:latin typeface="Microsoft Yahei"/>
                <a:ea typeface="Microsoft Yahei"/>
                <a:cs typeface="Microsoft Yahei"/>
              </a:rPr>
              <a:t>，</a:t>
            </a:r>
            <a:r>
              <a:rPr lang="zh-CN" altLang="en-US" sz="1500" dirty="0">
                <a:solidFill>
                  <a:schemeClr val="dk1">
                    <a:alpha val="100000"/>
                  </a:schemeClr>
                </a:solidFill>
                <a:latin typeface="Microsoft Yahei"/>
                <a:ea typeface="Microsoft Yahei"/>
                <a:cs typeface="Microsoft Yahei"/>
              </a:rPr>
              <a:t>全自动表面处理喷涂线，</a:t>
            </a:r>
            <a:r>
              <a:rPr lang="en-US" sz="1500" dirty="0" err="1">
                <a:solidFill>
                  <a:schemeClr val="dk1">
                    <a:alpha val="100000"/>
                  </a:schemeClr>
                </a:solidFill>
                <a:latin typeface="Microsoft Yahei"/>
                <a:ea typeface="Microsoft Yahei"/>
                <a:cs typeface="Microsoft Yahei"/>
              </a:rPr>
              <a:t>能够处理</a:t>
            </a:r>
            <a:r>
              <a:rPr lang="zh-CN" altLang="en-US" sz="1500" dirty="0">
                <a:solidFill>
                  <a:schemeClr val="dk1">
                    <a:alpha val="100000"/>
                  </a:schemeClr>
                </a:solidFill>
                <a:latin typeface="Microsoft Yahei"/>
                <a:ea typeface="Microsoft Yahei"/>
                <a:cs typeface="Microsoft Yahei"/>
              </a:rPr>
              <a:t>各种</a:t>
            </a:r>
            <a:r>
              <a:rPr lang="en-US" sz="1500" dirty="0" err="1">
                <a:solidFill>
                  <a:schemeClr val="dk1">
                    <a:alpha val="100000"/>
                  </a:schemeClr>
                </a:solidFill>
                <a:latin typeface="Microsoft Yahei"/>
                <a:ea typeface="Microsoft Yahei"/>
                <a:cs typeface="Microsoft Yahei"/>
              </a:rPr>
              <a:t>复杂和高精度的加工需求</a:t>
            </a:r>
            <a:r>
              <a:rPr lang="zh-CN" altLang="en-US" sz="1500" dirty="0">
                <a:solidFill>
                  <a:schemeClr val="dk1">
                    <a:alpha val="100000"/>
                  </a:schemeClr>
                </a:solidFill>
                <a:latin typeface="Microsoft Yahei"/>
                <a:ea typeface="Microsoft Yahei"/>
                <a:cs typeface="Microsoft Yahei"/>
              </a:rPr>
              <a:t>，对柜体、框架等组装技术有着极高的优势。</a:t>
            </a:r>
            <a:endParaRPr lang="en-US" sz="1500" dirty="0">
              <a:solidFill>
                <a:schemeClr val="dk1">
                  <a:alpha val="100000"/>
                </a:schemeClr>
              </a:solidFill>
              <a:latin typeface="Microsoft Yahei"/>
              <a:ea typeface="Microsoft Yahei"/>
              <a:cs typeface="Microsoft Yahei"/>
            </a:endParaRPr>
          </a:p>
        </p:txBody>
      </p:sp>
      <p:sp>
        <p:nvSpPr>
          <p:cNvPr id="7" name="TextBox 7"/>
          <p:cNvSpPr txBox="1"/>
          <p:nvPr/>
        </p:nvSpPr>
        <p:spPr>
          <a:xfrm>
            <a:off x="476023" y="265328"/>
            <a:ext cx="11239500" cy="914400"/>
          </a:xfrm>
          <a:prstGeom prst="rect">
            <a:avLst/>
          </a:prstGeom>
        </p:spPr>
        <p:txBody>
          <a:bodyPr vert="horz" wrap="square" lIns="123825" tIns="123825" rIns="57150" bIns="123825" rtlCol="0" anchor="ctr" anchorCtr="0">
            <a:noAutofit/>
          </a:bodyPr>
          <a:lstStyle/>
          <a:p>
            <a:pPr>
              <a:lnSpc>
                <a:spcPct val="140000"/>
              </a:lnSpc>
            </a:pPr>
            <a:r>
              <a:rPr lang="zh-CN" altLang="en-US" sz="3000" b="1" dirty="0">
                <a:solidFill>
                  <a:schemeClr val="dk2">
                    <a:alpha val="100000"/>
                  </a:schemeClr>
                </a:solidFill>
                <a:latin typeface="Microsoft Yahei"/>
                <a:ea typeface="Microsoft Yahei"/>
                <a:cs typeface="Microsoft Yahei"/>
              </a:rPr>
              <a:t>申瑞公司</a:t>
            </a:r>
            <a:r>
              <a:rPr lang="en-US" sz="3000" b="1" dirty="0" err="1">
                <a:solidFill>
                  <a:schemeClr val="dk2">
                    <a:alpha val="100000"/>
                  </a:schemeClr>
                </a:solidFill>
                <a:latin typeface="Microsoft Yahei"/>
                <a:ea typeface="Microsoft Yahei"/>
                <a:cs typeface="Microsoft Yahei"/>
              </a:rPr>
              <a:t>优势</a:t>
            </a:r>
            <a:endParaRPr lang="en-US" sz="3000" b="1" dirty="0">
              <a:solidFill>
                <a:schemeClr val="dk2">
                  <a:alpha val="100000"/>
                </a:schemeClr>
              </a:solidFill>
              <a:latin typeface="Microsoft Yahei"/>
              <a:ea typeface="Microsoft Yahei"/>
              <a:cs typeface="Microsoft Yahei"/>
            </a:endParaRPr>
          </a:p>
        </p:txBody>
      </p:sp>
      <p:sp>
        <p:nvSpPr>
          <p:cNvPr id="8" name="AutoShape 8"/>
          <p:cNvSpPr/>
          <p:nvPr/>
        </p:nvSpPr>
        <p:spPr>
          <a:xfrm>
            <a:off x="4329973" y="1750694"/>
            <a:ext cx="3383487" cy="2043131"/>
          </a:xfrm>
          <a:prstGeom prst="roundRect">
            <a:avLst>
              <a:gd name="adj" fmla="val 8637"/>
            </a:avLst>
          </a:prstGeom>
          <a:solidFill>
            <a:schemeClr val="lt2">
              <a:alpha val="100000"/>
            </a:schemeClr>
          </a:solidFill>
        </p:spPr>
      </p:sp>
      <p:sp>
        <p:nvSpPr>
          <p:cNvPr id="9" name="TextBox 9"/>
          <p:cNvSpPr txBox="1"/>
          <p:nvPr/>
        </p:nvSpPr>
        <p:spPr>
          <a:xfrm>
            <a:off x="5202988" y="1846986"/>
            <a:ext cx="1982702" cy="638175"/>
          </a:xfrm>
          <a:prstGeom prst="rect">
            <a:avLst/>
          </a:prstGeom>
        </p:spPr>
        <p:txBody>
          <a:bodyPr vert="horz" wrap="square" lIns="0" tIns="0" rIns="0" bIns="0"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经验丰富</a:t>
            </a:r>
            <a:endParaRPr lang="en-US" sz="2400" b="1">
              <a:solidFill>
                <a:schemeClr val="accent1">
                  <a:alpha val="100000"/>
                </a:schemeClr>
              </a:solidFill>
              <a:latin typeface="Microsoft Yahei"/>
              <a:ea typeface="Microsoft Yahei"/>
              <a:cs typeface="Microsoft Yahei"/>
            </a:endParaRPr>
          </a:p>
        </p:txBody>
      </p:sp>
      <p:sp>
        <p:nvSpPr>
          <p:cNvPr id="10" name="TextBox 10"/>
          <p:cNvSpPr txBox="1"/>
          <p:nvPr/>
        </p:nvSpPr>
        <p:spPr>
          <a:xfrm>
            <a:off x="4574146" y="2535815"/>
            <a:ext cx="2929194" cy="1084165"/>
          </a:xfrm>
          <a:prstGeom prst="rect">
            <a:avLst/>
          </a:prstGeom>
        </p:spPr>
        <p:txBody>
          <a:bodyPr vert="horz" wrap="square" lIns="0" tIns="0" rIns="0" bIns="0" rtlCol="0" anchor="t" anchorCtr="0">
            <a:noAutofit/>
          </a:bodyPr>
          <a:lstStyle/>
          <a:p>
            <a:pPr>
              <a:lnSpc>
                <a:spcPct val="140000"/>
              </a:lnSpc>
            </a:pPr>
            <a:r>
              <a:rPr lang="en-US" sz="1500" dirty="0">
                <a:solidFill>
                  <a:schemeClr val="dk1">
                    <a:alpha val="100000"/>
                  </a:schemeClr>
                </a:solidFill>
                <a:latin typeface="Microsoft Yahei"/>
                <a:ea typeface="Microsoft Yahei"/>
                <a:cs typeface="Microsoft Yahei"/>
              </a:rPr>
              <a:t>长</a:t>
            </a:r>
            <a:r>
              <a:rPr lang="zh-CN" altLang="en-US" sz="1500" dirty="0">
                <a:solidFill>
                  <a:schemeClr val="dk1">
                    <a:alpha val="100000"/>
                  </a:schemeClr>
                </a:solidFill>
                <a:latin typeface="Microsoft Yahei"/>
                <a:ea typeface="Microsoft Yahei"/>
                <a:cs typeface="Microsoft Yahei"/>
              </a:rPr>
              <a:t>达</a:t>
            </a:r>
            <a:r>
              <a:rPr lang="en-US" altLang="zh-CN" sz="1500" dirty="0">
                <a:solidFill>
                  <a:schemeClr val="dk1">
                    <a:alpha val="100000"/>
                  </a:schemeClr>
                </a:solidFill>
                <a:latin typeface="Microsoft Yahei"/>
                <a:ea typeface="Microsoft Yahei"/>
                <a:cs typeface="Microsoft Yahei"/>
              </a:rPr>
              <a:t>30</a:t>
            </a:r>
            <a:r>
              <a:rPr lang="zh-CN" altLang="en-US" sz="1500" dirty="0">
                <a:solidFill>
                  <a:schemeClr val="dk1">
                    <a:alpha val="100000"/>
                  </a:schemeClr>
                </a:solidFill>
                <a:latin typeface="Microsoft Yahei"/>
                <a:ea typeface="Microsoft Yahei"/>
                <a:cs typeface="Microsoft Yahei"/>
              </a:rPr>
              <a:t>年</a:t>
            </a:r>
            <a:r>
              <a:rPr lang="en-US" sz="1500" dirty="0" err="1">
                <a:solidFill>
                  <a:schemeClr val="dk1">
                    <a:alpha val="100000"/>
                  </a:schemeClr>
                </a:solidFill>
                <a:latin typeface="Microsoft Yahei"/>
                <a:ea typeface="Microsoft Yahei"/>
                <a:cs typeface="Microsoft Yahei"/>
              </a:rPr>
              <a:t>积累的</a:t>
            </a:r>
            <a:r>
              <a:rPr lang="zh-CN" altLang="en-US" sz="1500" dirty="0">
                <a:solidFill>
                  <a:schemeClr val="dk1">
                    <a:alpha val="100000"/>
                  </a:schemeClr>
                </a:solidFill>
                <a:latin typeface="Microsoft Yahei"/>
                <a:ea typeface="Microsoft Yahei"/>
                <a:cs typeface="Microsoft Yahei"/>
              </a:rPr>
              <a:t>钣金</a:t>
            </a:r>
            <a:r>
              <a:rPr lang="en-US" sz="1500" dirty="0" err="1">
                <a:solidFill>
                  <a:schemeClr val="dk1">
                    <a:alpha val="100000"/>
                  </a:schemeClr>
                </a:solidFill>
                <a:latin typeface="Microsoft Yahei"/>
                <a:ea typeface="Microsoft Yahei"/>
                <a:cs typeface="Microsoft Yahei"/>
              </a:rPr>
              <a:t>行业经验，熟悉各种材料的特性和加工工艺，确保产品质量与交期</a:t>
            </a:r>
            <a:r>
              <a:rPr lang="en-US" sz="1500" dirty="0">
                <a:solidFill>
                  <a:schemeClr val="dk1">
                    <a:alpha val="100000"/>
                  </a:schemeClr>
                </a:solidFill>
                <a:latin typeface="Microsoft Yahei"/>
                <a:ea typeface="Microsoft Yahei"/>
                <a:cs typeface="Microsoft Yahei"/>
              </a:rPr>
              <a:t>。</a:t>
            </a:r>
            <a:endParaRPr lang="en-US" sz="1500" dirty="0">
              <a:solidFill>
                <a:schemeClr val="dk1">
                  <a:alpha val="100000"/>
                </a:schemeClr>
              </a:solidFill>
              <a:latin typeface="Microsoft Yahei"/>
              <a:ea typeface="Microsoft Yahei"/>
              <a:cs typeface="Microsoft Yahei"/>
            </a:endParaRPr>
          </a:p>
        </p:txBody>
      </p:sp>
      <p:sp>
        <p:nvSpPr>
          <p:cNvPr id="11" name="AutoShape 11"/>
          <p:cNvSpPr/>
          <p:nvPr/>
        </p:nvSpPr>
        <p:spPr>
          <a:xfrm>
            <a:off x="8329503" y="1750694"/>
            <a:ext cx="3383487" cy="2043131"/>
          </a:xfrm>
          <a:prstGeom prst="roundRect">
            <a:avLst>
              <a:gd name="adj" fmla="val 8637"/>
            </a:avLst>
          </a:prstGeom>
          <a:solidFill>
            <a:schemeClr val="lt2">
              <a:alpha val="100000"/>
            </a:schemeClr>
          </a:solidFill>
        </p:spPr>
      </p:sp>
      <p:sp>
        <p:nvSpPr>
          <p:cNvPr id="12" name="TextBox 12"/>
          <p:cNvSpPr txBox="1"/>
          <p:nvPr/>
        </p:nvSpPr>
        <p:spPr>
          <a:xfrm>
            <a:off x="9202517" y="1846986"/>
            <a:ext cx="1982702" cy="638175"/>
          </a:xfrm>
          <a:prstGeom prst="rect">
            <a:avLst/>
          </a:prstGeom>
        </p:spPr>
        <p:txBody>
          <a:bodyPr vert="horz" wrap="square" lIns="0" tIns="0" rIns="0" bIns="0"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客户资源</a:t>
            </a:r>
            <a:endParaRPr lang="en-US" sz="2400" b="1">
              <a:solidFill>
                <a:schemeClr val="accent1">
                  <a:alpha val="100000"/>
                </a:schemeClr>
              </a:solidFill>
              <a:latin typeface="Microsoft Yahei"/>
              <a:ea typeface="Microsoft Yahei"/>
              <a:cs typeface="Microsoft Yahei"/>
            </a:endParaRPr>
          </a:p>
        </p:txBody>
      </p:sp>
      <p:sp>
        <p:nvSpPr>
          <p:cNvPr id="13" name="TextBox 13"/>
          <p:cNvSpPr txBox="1"/>
          <p:nvPr/>
        </p:nvSpPr>
        <p:spPr>
          <a:xfrm>
            <a:off x="8573675" y="2535815"/>
            <a:ext cx="2929194" cy="1084165"/>
          </a:xfrm>
          <a:prstGeom prst="rect">
            <a:avLst/>
          </a:prstGeom>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稳定的客户群体和良好的客户关系，订单来源有保障</a:t>
            </a:r>
            <a:r>
              <a:rPr lang="en-US" sz="1500" dirty="0">
                <a:solidFill>
                  <a:schemeClr val="dk1">
                    <a:alpha val="100000"/>
                  </a:schemeClr>
                </a:solidFill>
                <a:latin typeface="Microsoft Yahei"/>
                <a:ea typeface="Microsoft Yahei"/>
                <a:cs typeface="Microsoft Yahei"/>
              </a:rPr>
              <a:t>，</a:t>
            </a:r>
            <a:r>
              <a:rPr lang="zh-CN" altLang="en-US" sz="1500" dirty="0">
                <a:solidFill>
                  <a:schemeClr val="dk1">
                    <a:alpha val="100000"/>
                  </a:schemeClr>
                </a:solidFill>
                <a:latin typeface="Microsoft Yahei"/>
                <a:ea typeface="Microsoft Yahei"/>
                <a:cs typeface="Microsoft Yahei"/>
              </a:rPr>
              <a:t>资金链稳定，</a:t>
            </a:r>
            <a:r>
              <a:rPr lang="en-US" sz="1500" dirty="0" err="1">
                <a:solidFill>
                  <a:schemeClr val="dk1">
                    <a:alpha val="100000"/>
                  </a:schemeClr>
                </a:solidFill>
                <a:latin typeface="Microsoft Yahei"/>
                <a:ea typeface="Microsoft Yahei"/>
                <a:cs typeface="Microsoft Yahei"/>
              </a:rPr>
              <a:t>经营风险</a:t>
            </a:r>
            <a:r>
              <a:rPr lang="zh-CN" altLang="en-US" sz="1500" dirty="0">
                <a:solidFill>
                  <a:schemeClr val="dk1">
                    <a:alpha val="100000"/>
                  </a:schemeClr>
                </a:solidFill>
                <a:latin typeface="Microsoft Yahei"/>
                <a:ea typeface="Microsoft Yahei"/>
                <a:cs typeface="Microsoft Yahei"/>
              </a:rPr>
              <a:t>低</a:t>
            </a:r>
            <a:r>
              <a:rPr lang="en-US" sz="1500" dirty="0">
                <a:solidFill>
                  <a:schemeClr val="dk1">
                    <a:alpha val="100000"/>
                  </a:schemeClr>
                </a:solidFill>
                <a:latin typeface="Microsoft Yahei"/>
                <a:ea typeface="Microsoft Yahei"/>
                <a:cs typeface="Microsoft Yahei"/>
              </a:rPr>
              <a:t>。</a:t>
            </a:r>
            <a:endParaRPr lang="en-US" sz="1500" dirty="0">
              <a:solidFill>
                <a:schemeClr val="dk1">
                  <a:alpha val="100000"/>
                </a:schemeClr>
              </a:solidFill>
              <a:latin typeface="Microsoft Yahei"/>
              <a:ea typeface="Microsoft Yahei"/>
              <a:cs typeface="Microsoft Yahei"/>
            </a:endParaRPr>
          </a:p>
        </p:txBody>
      </p:sp>
      <p:sp>
        <p:nvSpPr>
          <p:cNvPr id="14" name="AutoShape 14"/>
          <p:cNvSpPr/>
          <p:nvPr/>
        </p:nvSpPr>
        <p:spPr>
          <a:xfrm>
            <a:off x="2555300" y="4153018"/>
            <a:ext cx="3383487" cy="2043131"/>
          </a:xfrm>
          <a:prstGeom prst="roundRect">
            <a:avLst>
              <a:gd name="adj" fmla="val 8637"/>
            </a:avLst>
          </a:prstGeom>
          <a:solidFill>
            <a:schemeClr val="lt2">
              <a:alpha val="100000"/>
            </a:schemeClr>
          </a:solidFill>
        </p:spPr>
      </p:sp>
      <p:sp>
        <p:nvSpPr>
          <p:cNvPr id="15" name="TextBox 15"/>
          <p:cNvSpPr txBox="1"/>
          <p:nvPr/>
        </p:nvSpPr>
        <p:spPr>
          <a:xfrm>
            <a:off x="3428315" y="4272147"/>
            <a:ext cx="1982702" cy="638175"/>
          </a:xfrm>
          <a:prstGeom prst="rect">
            <a:avLst/>
          </a:prstGeom>
        </p:spPr>
        <p:txBody>
          <a:bodyPr vert="horz" wrap="square" lIns="0" tIns="0" rIns="0" bIns="0" rtlCol="0" anchor="ctr" anchorCtr="0">
            <a:noAutofit/>
          </a:bodyPr>
          <a:lstStyle/>
          <a:p>
            <a:pPr>
              <a:lnSpc>
                <a:spcPct val="120000"/>
              </a:lnSpc>
            </a:pPr>
            <a:r>
              <a:rPr lang="zh-CN" altLang="en-US" sz="2400" b="1" dirty="0">
                <a:solidFill>
                  <a:schemeClr val="accent1">
                    <a:alpha val="100000"/>
                  </a:schemeClr>
                </a:solidFill>
                <a:latin typeface="Microsoft Yahei"/>
                <a:ea typeface="Microsoft Yahei"/>
                <a:cs typeface="Microsoft Yahei"/>
              </a:rPr>
              <a:t>双工厂设置</a:t>
            </a:r>
            <a:endParaRPr lang="en-US" sz="2400" b="1" dirty="0">
              <a:solidFill>
                <a:schemeClr val="accent1">
                  <a:alpha val="100000"/>
                </a:schemeClr>
              </a:solidFill>
              <a:latin typeface="Microsoft Yahei"/>
              <a:ea typeface="Microsoft Yahei"/>
              <a:cs typeface="Microsoft Yahei"/>
            </a:endParaRPr>
          </a:p>
        </p:txBody>
      </p:sp>
      <p:sp>
        <p:nvSpPr>
          <p:cNvPr id="16" name="TextBox 16"/>
          <p:cNvSpPr txBox="1"/>
          <p:nvPr/>
        </p:nvSpPr>
        <p:spPr>
          <a:xfrm>
            <a:off x="2799473" y="4938139"/>
            <a:ext cx="2929194" cy="1084165"/>
          </a:xfrm>
          <a:prstGeom prst="rect">
            <a:avLst/>
          </a:prstGeom>
        </p:spPr>
        <p:txBody>
          <a:bodyPr vert="horz" wrap="square" lIns="0" tIns="0" rIns="0" bIns="0" rtlCol="0" anchor="t" anchorCtr="0">
            <a:noAutofit/>
          </a:bodyPr>
          <a:lstStyle/>
          <a:p>
            <a:pPr>
              <a:lnSpc>
                <a:spcPct val="140000"/>
              </a:lnSpc>
            </a:pPr>
            <a:r>
              <a:rPr lang="zh-CN" altLang="en-US" sz="1500" dirty="0">
                <a:solidFill>
                  <a:schemeClr val="dk1">
                    <a:alpha val="100000"/>
                  </a:schemeClr>
                </a:solidFill>
                <a:latin typeface="Microsoft Yahei"/>
                <a:ea typeface="Microsoft Yahei"/>
                <a:cs typeface="Microsoft Yahei"/>
              </a:rPr>
              <a:t>拥有河北南皮、北京顺义两个工厂，辐射整个京津冀地区，对北京客户群体更加便捷，反应速度迅速，处理问题及时。</a:t>
            </a:r>
            <a:endParaRPr lang="en-US" sz="1500" dirty="0">
              <a:solidFill>
                <a:schemeClr val="dk1">
                  <a:alpha val="100000"/>
                </a:schemeClr>
              </a:solidFill>
              <a:latin typeface="Microsoft Yahei"/>
              <a:ea typeface="Microsoft Yahei"/>
              <a:cs typeface="Microsoft Yahei"/>
            </a:endParaRPr>
          </a:p>
        </p:txBody>
      </p:sp>
      <p:sp>
        <p:nvSpPr>
          <p:cNvPr id="17" name="AutoShape 17"/>
          <p:cNvSpPr/>
          <p:nvPr/>
        </p:nvSpPr>
        <p:spPr>
          <a:xfrm>
            <a:off x="6475955" y="4153018"/>
            <a:ext cx="3383487" cy="2043131"/>
          </a:xfrm>
          <a:prstGeom prst="roundRect">
            <a:avLst>
              <a:gd name="adj" fmla="val 8637"/>
            </a:avLst>
          </a:prstGeom>
          <a:solidFill>
            <a:schemeClr val="lt2">
              <a:alpha val="100000"/>
            </a:schemeClr>
          </a:solidFill>
        </p:spPr>
      </p:sp>
      <p:sp>
        <p:nvSpPr>
          <p:cNvPr id="18" name="TextBox 18"/>
          <p:cNvSpPr txBox="1"/>
          <p:nvPr/>
        </p:nvSpPr>
        <p:spPr>
          <a:xfrm>
            <a:off x="7348970" y="4272147"/>
            <a:ext cx="1982702" cy="638175"/>
          </a:xfrm>
          <a:prstGeom prst="rect">
            <a:avLst/>
          </a:prstGeom>
        </p:spPr>
        <p:txBody>
          <a:bodyPr vert="horz" wrap="square" lIns="0" tIns="0" rIns="0" bIns="0" rtlCol="0" anchor="ctr" anchorCtr="0">
            <a:noAutofit/>
          </a:bodyPr>
          <a:lstStyle/>
          <a:p>
            <a:pPr>
              <a:lnSpc>
                <a:spcPct val="120000"/>
              </a:lnSpc>
            </a:pPr>
            <a:r>
              <a:rPr lang="en-US" sz="2400" b="1">
                <a:solidFill>
                  <a:schemeClr val="accent1">
                    <a:alpha val="100000"/>
                  </a:schemeClr>
                </a:solidFill>
                <a:latin typeface="Microsoft Yahei"/>
                <a:ea typeface="Microsoft Yahei"/>
                <a:cs typeface="Microsoft Yahei"/>
              </a:rPr>
              <a:t>成本控制</a:t>
            </a:r>
            <a:endParaRPr lang="en-US" sz="2400" b="1">
              <a:solidFill>
                <a:schemeClr val="accent1">
                  <a:alpha val="100000"/>
                </a:schemeClr>
              </a:solidFill>
              <a:latin typeface="Microsoft Yahei"/>
              <a:ea typeface="Microsoft Yahei"/>
              <a:cs typeface="Microsoft Yahei"/>
            </a:endParaRPr>
          </a:p>
        </p:txBody>
      </p:sp>
      <p:sp>
        <p:nvSpPr>
          <p:cNvPr id="19" name="TextBox 19"/>
          <p:cNvSpPr txBox="1"/>
          <p:nvPr/>
        </p:nvSpPr>
        <p:spPr>
          <a:xfrm>
            <a:off x="6720128" y="4938139"/>
            <a:ext cx="2929194" cy="1084165"/>
          </a:xfrm>
          <a:prstGeom prst="rect">
            <a:avLst/>
          </a:prstGeom>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Microsoft Yahei"/>
                <a:ea typeface="Microsoft Yahei"/>
                <a:cs typeface="Microsoft Yahei"/>
              </a:rPr>
              <a:t>有效的成本控制措施，能够在保证质量的前提下降低生产成本，提高盈利能力</a:t>
            </a:r>
            <a:r>
              <a:rPr lang="en-US" sz="1500" dirty="0">
                <a:solidFill>
                  <a:schemeClr val="dk1">
                    <a:alpha val="100000"/>
                  </a:schemeClr>
                </a:solidFill>
                <a:latin typeface="Microsoft Yahei"/>
                <a:ea typeface="Microsoft Yahei"/>
                <a:cs typeface="Microsoft Yahei"/>
              </a:rPr>
              <a:t>。</a:t>
            </a:r>
            <a:endParaRPr lang="en-US" sz="1500" dirty="0">
              <a:solidFill>
                <a:schemeClr val="dk1">
                  <a:alpha val="100000"/>
                </a:schemeClr>
              </a:solidFill>
              <a:latin typeface="Microsoft Yahei"/>
              <a:ea typeface="Microsoft Yahei"/>
              <a:cs typeface="Microsoft Yahei"/>
            </a:endParaRPr>
          </a:p>
        </p:txBody>
      </p:sp>
      <p:sp>
        <p:nvSpPr>
          <p:cNvPr id="20" name="Freeform 20"/>
          <p:cNvSpPr/>
          <p:nvPr/>
        </p:nvSpPr>
        <p:spPr>
          <a:xfrm>
            <a:off x="4264159" y="1711701"/>
            <a:ext cx="803079" cy="908747"/>
          </a:xfrm>
          <a:custGeom>
            <a:avLst/>
            <a:gdLst/>
            <a:ahLst/>
            <a:cxnLst/>
            <a:rect l="l" t="t" r="r" b="b"/>
            <a:pathLst>
              <a:path w="1905000" h="1905000">
                <a:moveTo>
                  <a:pt x="0" y="476250"/>
                </a:moveTo>
                <a:lnTo>
                  <a:pt x="1428750" y="476250"/>
                </a:lnTo>
                <a:cubicBezTo>
                  <a:pt x="1647825" y="476250"/>
                  <a:pt x="1905000" y="695325"/>
                  <a:pt x="1905000" y="952500"/>
                </a:cubicBezTo>
                <a:cubicBezTo>
                  <a:pt x="1905000" y="1171575"/>
                  <a:pt x="1647825" y="1428750"/>
                  <a:pt x="1428750" y="1428750"/>
                </a:cubicBezTo>
                <a:lnTo>
                  <a:pt x="0" y="1428750"/>
                </a:lnTo>
              </a:path>
            </a:pathLst>
          </a:custGeom>
          <a:solidFill>
            <a:schemeClr val="accent1">
              <a:alpha val="100000"/>
            </a:schemeClr>
          </a:solidFill>
        </p:spPr>
      </p:sp>
      <p:sp>
        <p:nvSpPr>
          <p:cNvPr id="21" name="TextBox 21"/>
          <p:cNvSpPr txBox="1"/>
          <p:nvPr/>
        </p:nvSpPr>
        <p:spPr>
          <a:xfrm>
            <a:off x="4179624" y="1925092"/>
            <a:ext cx="849630" cy="481965"/>
          </a:xfrm>
          <a:prstGeom prst="rect">
            <a:avLst/>
          </a:prstGeom>
        </p:spPr>
        <p:txBody>
          <a:bodyPr vert="horz" wrap="square" lIns="91440" tIns="45720" rIns="91440" bIns="45720" rtlCol="0" anchor="ctr" anchorCtr="0">
            <a:spAutoFit/>
          </a:bodyPr>
          <a:lstStyle/>
          <a:p>
            <a:pPr algn="ctr">
              <a:spcBef>
                <a:spcPts val="375"/>
              </a:spcBef>
            </a:pPr>
            <a:r>
              <a:rPr lang="en-US" sz="2400">
                <a:solidFill>
                  <a:srgbClr val="FFFFFF">
                    <a:alpha val="100000"/>
                  </a:srgbClr>
                </a:solidFill>
                <a:latin typeface="Microsoft Yahei"/>
                <a:ea typeface="Microsoft Yahei"/>
                <a:cs typeface="Microsoft Yahei"/>
              </a:rPr>
              <a:t>02</a:t>
            </a:r>
            <a:endParaRPr lang="en-US" sz="2400">
              <a:solidFill>
                <a:srgbClr val="FFFFFF">
                  <a:alpha val="100000"/>
                </a:srgbClr>
              </a:solidFill>
              <a:latin typeface="Microsoft Yahei"/>
              <a:ea typeface="Microsoft Yahei"/>
              <a:cs typeface="Microsoft Yahei"/>
            </a:endParaRPr>
          </a:p>
        </p:txBody>
      </p:sp>
      <p:sp>
        <p:nvSpPr>
          <p:cNvPr id="22" name="Freeform 22"/>
          <p:cNvSpPr/>
          <p:nvPr/>
        </p:nvSpPr>
        <p:spPr>
          <a:xfrm>
            <a:off x="8237284" y="1711701"/>
            <a:ext cx="803079" cy="908747"/>
          </a:xfrm>
          <a:custGeom>
            <a:avLst/>
            <a:gdLst/>
            <a:ahLst/>
            <a:cxnLst/>
            <a:rect l="l" t="t" r="r" b="b"/>
            <a:pathLst>
              <a:path w="1905000" h="1905000">
                <a:moveTo>
                  <a:pt x="0" y="476250"/>
                </a:moveTo>
                <a:lnTo>
                  <a:pt x="1428750" y="476250"/>
                </a:lnTo>
                <a:cubicBezTo>
                  <a:pt x="1647825" y="476250"/>
                  <a:pt x="1905000" y="695325"/>
                  <a:pt x="1905000" y="952500"/>
                </a:cubicBezTo>
                <a:cubicBezTo>
                  <a:pt x="1905000" y="1171575"/>
                  <a:pt x="1647825" y="1428750"/>
                  <a:pt x="1428750" y="1428750"/>
                </a:cubicBezTo>
                <a:lnTo>
                  <a:pt x="0" y="1428750"/>
                </a:lnTo>
              </a:path>
            </a:pathLst>
          </a:custGeom>
          <a:solidFill>
            <a:schemeClr val="accent1">
              <a:alpha val="100000"/>
            </a:schemeClr>
          </a:solidFill>
        </p:spPr>
      </p:sp>
      <p:sp>
        <p:nvSpPr>
          <p:cNvPr id="23" name="TextBox 23"/>
          <p:cNvSpPr txBox="1"/>
          <p:nvPr/>
        </p:nvSpPr>
        <p:spPr>
          <a:xfrm>
            <a:off x="8152749" y="1925092"/>
            <a:ext cx="849630" cy="481965"/>
          </a:xfrm>
          <a:prstGeom prst="rect">
            <a:avLst/>
          </a:prstGeom>
        </p:spPr>
        <p:txBody>
          <a:bodyPr vert="horz" wrap="square" lIns="91440" tIns="45720" rIns="91440" bIns="45720" rtlCol="0" anchor="ctr" anchorCtr="0">
            <a:spAutoFit/>
          </a:bodyPr>
          <a:lstStyle/>
          <a:p>
            <a:pPr algn="ctr">
              <a:spcBef>
                <a:spcPts val="375"/>
              </a:spcBef>
            </a:pPr>
            <a:r>
              <a:rPr lang="en-US" sz="2400">
                <a:solidFill>
                  <a:srgbClr val="FFFFFF">
                    <a:alpha val="100000"/>
                  </a:srgbClr>
                </a:solidFill>
                <a:latin typeface="Microsoft Yahei"/>
                <a:ea typeface="Microsoft Yahei"/>
                <a:cs typeface="Microsoft Yahei"/>
              </a:rPr>
              <a:t>03</a:t>
            </a:r>
            <a:endParaRPr lang="en-US" sz="2400">
              <a:solidFill>
                <a:srgbClr val="FFFFFF">
                  <a:alpha val="100000"/>
                </a:srgbClr>
              </a:solidFill>
              <a:latin typeface="Microsoft Yahei"/>
              <a:ea typeface="Microsoft Yahei"/>
              <a:cs typeface="Microsoft Yahei"/>
            </a:endParaRPr>
          </a:p>
        </p:txBody>
      </p:sp>
      <p:sp>
        <p:nvSpPr>
          <p:cNvPr id="24" name="Freeform 24"/>
          <p:cNvSpPr/>
          <p:nvPr/>
        </p:nvSpPr>
        <p:spPr>
          <a:xfrm>
            <a:off x="2467799" y="4136861"/>
            <a:ext cx="803079" cy="908747"/>
          </a:xfrm>
          <a:custGeom>
            <a:avLst/>
            <a:gdLst/>
            <a:ahLst/>
            <a:cxnLst/>
            <a:rect l="l" t="t" r="r" b="b"/>
            <a:pathLst>
              <a:path w="1905000" h="1905000">
                <a:moveTo>
                  <a:pt x="0" y="476250"/>
                </a:moveTo>
                <a:lnTo>
                  <a:pt x="1428750" y="476250"/>
                </a:lnTo>
                <a:cubicBezTo>
                  <a:pt x="1647825" y="476250"/>
                  <a:pt x="1905000" y="695325"/>
                  <a:pt x="1905000" y="952500"/>
                </a:cubicBezTo>
                <a:cubicBezTo>
                  <a:pt x="1905000" y="1171575"/>
                  <a:pt x="1647825" y="1428750"/>
                  <a:pt x="1428750" y="1428750"/>
                </a:cubicBezTo>
                <a:lnTo>
                  <a:pt x="0" y="1428750"/>
                </a:lnTo>
              </a:path>
            </a:pathLst>
          </a:custGeom>
          <a:solidFill>
            <a:schemeClr val="accent1">
              <a:alpha val="100000"/>
            </a:schemeClr>
          </a:solidFill>
        </p:spPr>
      </p:sp>
      <p:sp>
        <p:nvSpPr>
          <p:cNvPr id="25" name="TextBox 25"/>
          <p:cNvSpPr txBox="1"/>
          <p:nvPr/>
        </p:nvSpPr>
        <p:spPr>
          <a:xfrm>
            <a:off x="2383264" y="4350252"/>
            <a:ext cx="849630" cy="481965"/>
          </a:xfrm>
          <a:prstGeom prst="rect">
            <a:avLst/>
          </a:prstGeom>
        </p:spPr>
        <p:txBody>
          <a:bodyPr vert="horz" wrap="square" lIns="91440" tIns="45720" rIns="91440" bIns="45720" rtlCol="0" anchor="ctr" anchorCtr="0">
            <a:spAutoFit/>
          </a:bodyPr>
          <a:lstStyle/>
          <a:p>
            <a:pPr algn="ctr">
              <a:spcBef>
                <a:spcPts val="375"/>
              </a:spcBef>
            </a:pPr>
            <a:r>
              <a:rPr lang="en-US" sz="2400">
                <a:solidFill>
                  <a:srgbClr val="FFFFFF">
                    <a:alpha val="100000"/>
                  </a:srgbClr>
                </a:solidFill>
                <a:latin typeface="Microsoft Yahei"/>
                <a:ea typeface="Microsoft Yahei"/>
                <a:cs typeface="Microsoft Yahei"/>
              </a:rPr>
              <a:t>04</a:t>
            </a:r>
            <a:endParaRPr lang="en-US" sz="2400">
              <a:solidFill>
                <a:srgbClr val="FFFFFF">
                  <a:alpha val="100000"/>
                </a:srgbClr>
              </a:solidFill>
              <a:latin typeface="Microsoft Yahei"/>
              <a:ea typeface="Microsoft Yahei"/>
              <a:cs typeface="Microsoft Yahei"/>
            </a:endParaRPr>
          </a:p>
        </p:txBody>
      </p:sp>
      <p:sp>
        <p:nvSpPr>
          <p:cNvPr id="26" name="Freeform 26"/>
          <p:cNvSpPr/>
          <p:nvPr/>
        </p:nvSpPr>
        <p:spPr>
          <a:xfrm>
            <a:off x="6398657" y="4136861"/>
            <a:ext cx="803079" cy="908747"/>
          </a:xfrm>
          <a:custGeom>
            <a:avLst/>
            <a:gdLst/>
            <a:ahLst/>
            <a:cxnLst/>
            <a:rect l="l" t="t" r="r" b="b"/>
            <a:pathLst>
              <a:path w="1905000" h="1905000">
                <a:moveTo>
                  <a:pt x="0" y="476250"/>
                </a:moveTo>
                <a:lnTo>
                  <a:pt x="1428750" y="476250"/>
                </a:lnTo>
                <a:cubicBezTo>
                  <a:pt x="1647825" y="476250"/>
                  <a:pt x="1905000" y="695325"/>
                  <a:pt x="1905000" y="952500"/>
                </a:cubicBezTo>
                <a:cubicBezTo>
                  <a:pt x="1905000" y="1171575"/>
                  <a:pt x="1647825" y="1428750"/>
                  <a:pt x="1428750" y="1428750"/>
                </a:cubicBezTo>
                <a:lnTo>
                  <a:pt x="0" y="1428750"/>
                </a:lnTo>
              </a:path>
            </a:pathLst>
          </a:custGeom>
          <a:solidFill>
            <a:schemeClr val="accent1">
              <a:alpha val="100000"/>
            </a:schemeClr>
          </a:solidFill>
        </p:spPr>
      </p:sp>
      <p:sp>
        <p:nvSpPr>
          <p:cNvPr id="27" name="TextBox 27"/>
          <p:cNvSpPr txBox="1"/>
          <p:nvPr/>
        </p:nvSpPr>
        <p:spPr>
          <a:xfrm>
            <a:off x="6314122" y="4350252"/>
            <a:ext cx="849630" cy="481965"/>
          </a:xfrm>
          <a:prstGeom prst="rect">
            <a:avLst/>
          </a:prstGeom>
        </p:spPr>
        <p:txBody>
          <a:bodyPr vert="horz" wrap="square" lIns="91440" tIns="45720" rIns="91440" bIns="45720" rtlCol="0" anchor="ctr" anchorCtr="0">
            <a:spAutoFit/>
          </a:bodyPr>
          <a:lstStyle/>
          <a:p>
            <a:pPr algn="ctr">
              <a:spcBef>
                <a:spcPts val="375"/>
              </a:spcBef>
            </a:pPr>
            <a:r>
              <a:rPr lang="en-US" sz="2400">
                <a:solidFill>
                  <a:srgbClr val="FFFFFF">
                    <a:alpha val="100000"/>
                  </a:srgbClr>
                </a:solidFill>
                <a:latin typeface="Microsoft Yahei"/>
                <a:ea typeface="Microsoft Yahei"/>
                <a:cs typeface="Microsoft Yahei"/>
              </a:rPr>
              <a:t>05</a:t>
            </a:r>
            <a:endParaRPr lang="en-US" sz="2400">
              <a:solidFill>
                <a:srgbClr val="FFFFFF">
                  <a:alpha val="100000"/>
                </a:srgbClr>
              </a:solidFill>
              <a:latin typeface="Microsoft Yahei"/>
              <a:ea typeface="Microsoft Yahei"/>
              <a:cs typeface="Microsoft Yahei"/>
            </a:endParaRPr>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TEMPLATE_THUMBS_INDEX" val="1、2、3、6、8、10、11、12、15"/>
  <p:tag name="KSO_WM_TEMPLATE_SUBCATEGORY" val="0"/>
  <p:tag name="KSO_WM_TAG_VERSION" val="1.0"/>
  <p:tag name="KSO_WM_BEAUTIFY_FLAG" val="#wm#"/>
  <p:tag name="KSO_WM_TEMPLATE_CATEGORY" val="custom"/>
  <p:tag name="KSO_WM_TEMPLATE_INDEX" val="20187308"/>
</p:tagLst>
</file>

<file path=ppt/tags/tag62.xml><?xml version="1.0" encoding="utf-8"?>
<p:tagLst xmlns:p="http://schemas.openxmlformats.org/presentationml/2006/main">
  <p:tag name="OFFICEPLUS.TAG" val="03a12446-4040-4dad-8d54-bb681f108928"/>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font">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5626</Words>
  <Application>Kingsoft Office WPP</Application>
  <PresentationFormat>宽屏</PresentationFormat>
  <Paragraphs>253</Paragraphs>
  <Slides>13</Slides>
  <Notes>4</Notes>
  <HiddenSlides>0</HiddenSlides>
  <MMClips>0</MMClips>
  <ScaleCrop>false</ScaleCrop>
  <HeadingPairs>
    <vt:vector size="4" baseType="variant">
      <vt:variant>
        <vt:lpstr>主题</vt:lpstr>
      </vt:variant>
      <vt:variant>
        <vt:i4>1</vt:i4>
      </vt:variant>
      <vt:variant>
        <vt:lpstr>幻灯片标题</vt:lpstr>
      </vt:variant>
      <vt:variant>
        <vt:i4>13</vt:i4>
      </vt:variant>
    </vt:vector>
  </HeadingPairs>
  <TitlesOfParts>
    <vt:vector size="1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简约商务2019月度工作总结ppt模板.pptx</dc:title>
  <dc:creator>igoing</dc:creator>
  <cp:lastModifiedBy>Administrator</cp:lastModifiedBy>
  <cp:revision>90</cp:revision>
  <dcterms:created xsi:type="dcterms:W3CDTF">2019-03-25T14:57:00Z</dcterms:created>
  <dcterms:modified xsi:type="dcterms:W3CDTF">2025-04-01T09:50:53Z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2052-10.1.0.5554</vt:lpwstr>
  </property>
  <property fmtid="{D5CDD505-2E9C-101B-9397-08002B2CF9AE}" pid="3" name="ICV">
    <vt:lpwstr>EABA64AB4D28434197FF1FA093E91144_13</vt:lpwstr>
  </property>
</Properties>
</file>